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9" r:id="rId4"/>
    <p:sldId id="260" r:id="rId5"/>
    <p:sldId id="285" r:id="rId6"/>
    <p:sldId id="258" r:id="rId7"/>
    <p:sldId id="291" r:id="rId8"/>
    <p:sldId id="290" r:id="rId9"/>
    <p:sldId id="289" r:id="rId10"/>
    <p:sldId id="269" r:id="rId11"/>
    <p:sldId id="279" r:id="rId12"/>
    <p:sldId id="276" r:id="rId13"/>
    <p:sldId id="280" r:id="rId14"/>
    <p:sldId id="267" r:id="rId15"/>
    <p:sldId id="268" r:id="rId16"/>
    <p:sldId id="271" r:id="rId17"/>
    <p:sldId id="270" r:id="rId18"/>
    <p:sldId id="274" r:id="rId19"/>
    <p:sldId id="275" r:id="rId20"/>
    <p:sldId id="281" r:id="rId21"/>
    <p:sldId id="295" r:id="rId22"/>
    <p:sldId id="293" r:id="rId23"/>
    <p:sldId id="294" r:id="rId2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7BE"/>
    <a:srgbClr val="FFFFFF"/>
    <a:srgbClr val="088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53EE-18C0-4DFC-AC11-50250B36F75E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320F-6984-4FAC-A2EF-F4485275D20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9815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100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9682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5894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85342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5882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7611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5568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0768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1443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570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547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10478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20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6412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678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3440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3291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597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529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9057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70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501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099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176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3178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7542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340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978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584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020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10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5898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6677-660E-4C6F-AD2A-2F29C0AA398C}" type="datetimeFigureOut">
              <a:rPr lang="sr-Latn-ME" smtClean="0"/>
              <a:t>25.4.2026.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460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marko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zcg.m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PRIJEM RADNIKA U RADNI ODNOS</a:t>
            </a:r>
            <a:endParaRPr lang="sr-Latn-M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84" y="1275606"/>
            <a:ext cx="3996444" cy="2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083918"/>
            <a:ext cx="27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 Budrak Aleksandra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06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Prijava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zasnivanje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Lica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konkurišu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mjesto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poslodavca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podnose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pismenu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prijavu</a:t>
            </a:r>
            <a:r>
              <a:rPr lang="en-US" sz="2400" dirty="0" smtClean="0">
                <a:solidFill>
                  <a:schemeClr val="bg1"/>
                </a:solidFill>
              </a:rPr>
              <a:t> i/</a:t>
            </a:r>
            <a:r>
              <a:rPr lang="en-US" sz="2400" dirty="0" err="1" smtClean="0">
                <a:solidFill>
                  <a:schemeClr val="bg1"/>
                </a:solidFill>
              </a:rPr>
              <a:t>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motivaciono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zasnivanje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odnosa</a:t>
            </a:r>
            <a:r>
              <a:rPr lang="en-US" sz="2400" dirty="0" smtClean="0">
                <a:solidFill>
                  <a:schemeClr val="bg1"/>
                </a:solidFill>
              </a:rPr>
              <a:t>, CV </a:t>
            </a:r>
            <a:r>
              <a:rPr lang="en-US" sz="2400" dirty="0" err="1" smtClean="0">
                <a:solidFill>
                  <a:schemeClr val="bg1"/>
                </a:solidFill>
              </a:rPr>
              <a:t>tj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radnu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biografiju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cjelokupnom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genezom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školovanja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rada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ostalu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potrebnu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dokumentaciju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sr-Latn-ME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dja\Desktop\cvc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/>
          <a:stretch/>
        </p:blipFill>
        <p:spPr bwMode="auto">
          <a:xfrm>
            <a:off x="4499992" y="2579368"/>
            <a:ext cx="4377154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edja\Desktop\jo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2833"/>
          <a:stretch/>
        </p:blipFill>
        <p:spPr bwMode="auto">
          <a:xfrm>
            <a:off x="369687" y="2579368"/>
            <a:ext cx="4096500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38547"/>
              </p:ext>
            </p:extLst>
          </p:nvPr>
        </p:nvGraphicFramePr>
        <p:xfrm>
          <a:off x="2195736" y="123477"/>
          <a:ext cx="4320480" cy="49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Document" r:id="rId4" imgW="6154141" imgH="7510510" progId="Word.Document.12">
                  <p:embed/>
                </p:oleObj>
              </mc:Choice>
              <mc:Fallback>
                <p:oleObj name="Document" r:id="rId4" imgW="6154141" imgH="7510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123477"/>
                        <a:ext cx="4320480" cy="49014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6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Primjer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sr-Latn-BA" dirty="0" smtClean="0">
                <a:solidFill>
                  <a:schemeClr val="bg1"/>
                </a:solidFill>
              </a:rPr>
              <a:t>rijav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sr-Latn-BA" dirty="0" smtClean="0">
                <a:solidFill>
                  <a:schemeClr val="bg1"/>
                </a:solidFill>
              </a:rPr>
              <a:t> za prijem u radni odnos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528339"/>
            <a:ext cx="6408712" cy="499573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r-Latn-BA" b="1" dirty="0">
                <a:solidFill>
                  <a:schemeClr val="bg1"/>
                </a:solidFill>
              </a:rPr>
              <a:t> </a:t>
            </a:r>
            <a:endParaRPr lang="sr-Latn-M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3700" dirty="0">
                <a:solidFill>
                  <a:schemeClr val="bg1"/>
                </a:solidFill>
              </a:rPr>
              <a:t>Marko Marković                    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Ul. Kralja Nikole br. 5, Podgorica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020/111-000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en-US" sz="3700" dirty="0" smtClean="0">
                <a:solidFill>
                  <a:schemeClr val="bg1"/>
                </a:solidFill>
              </a:rPr>
              <a:t>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  <a:hlinkClick r:id="rId3"/>
              </a:rPr>
              <a:t>markomarko</a:t>
            </a:r>
            <a:r>
              <a:rPr lang="en-US" sz="3700" dirty="0">
                <a:solidFill>
                  <a:schemeClr val="bg1"/>
                </a:solidFill>
                <a:hlinkClick r:id="rId3"/>
              </a:rPr>
              <a:t>@gmail.com</a:t>
            </a:r>
            <a:r>
              <a:rPr lang="en-US" sz="3700" dirty="0">
                <a:solidFill>
                  <a:schemeClr val="bg1"/>
                </a:solidFill>
              </a:rPr>
              <a:t> 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Latn-BA" sz="4300" dirty="0">
                <a:solidFill>
                  <a:schemeClr val="bg1"/>
                </a:solidFill>
              </a:rPr>
              <a:t>Turistička agencija „Travel World“                                                                   </a:t>
            </a:r>
            <a:r>
              <a:rPr lang="en-US" sz="4300" dirty="0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sr-Latn-BA" sz="4300" dirty="0" smtClean="0">
                <a:solidFill>
                  <a:schemeClr val="bg1"/>
                </a:solidFill>
              </a:rPr>
              <a:t>  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Bijelo Polje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Predmet: </a:t>
            </a:r>
            <a:r>
              <a:rPr lang="sr-Latn-BA" sz="4300" b="1" dirty="0">
                <a:solidFill>
                  <a:schemeClr val="bg1"/>
                </a:solidFill>
              </a:rPr>
              <a:t>Prijava za prijem u radni odnos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vezi sa konkursom koji je objavljen  na sajtu Zavoda za zapošljavanje Crne Gore dana </a:t>
            </a:r>
            <a:r>
              <a:rPr lang="sr-Latn-BA" sz="4300" b="1" dirty="0">
                <a:solidFill>
                  <a:schemeClr val="bg1"/>
                </a:solidFill>
              </a:rPr>
              <a:t>17.03.2020.  </a:t>
            </a:r>
            <a:r>
              <a:rPr lang="sr-Latn-BA" sz="4300" dirty="0">
                <a:solidFill>
                  <a:schemeClr val="bg1"/>
                </a:solidFill>
              </a:rPr>
              <a:t>kojim oglašavate potrebu za zasnivanje radnog odnosa, sa jednim izvršiocem na radnom mjestu</a:t>
            </a:r>
            <a:r>
              <a:rPr lang="sr-Latn-BA" sz="4300" b="1" dirty="0">
                <a:solidFill>
                  <a:schemeClr val="bg1"/>
                </a:solidFill>
              </a:rPr>
              <a:t> referent za prodaju turističkih aranžmana </a:t>
            </a:r>
            <a:r>
              <a:rPr lang="sr-Latn-BA" sz="4300" dirty="0">
                <a:solidFill>
                  <a:schemeClr val="bg1"/>
                </a:solidFill>
              </a:rPr>
              <a:t>na </a:t>
            </a:r>
            <a:r>
              <a:rPr lang="sr-Latn-BA" sz="4300" b="1" dirty="0">
                <a:solidFill>
                  <a:schemeClr val="bg1"/>
                </a:solidFill>
              </a:rPr>
              <a:t>neodredjeno vrijeme, </a:t>
            </a:r>
            <a:r>
              <a:rPr lang="sr-Latn-BA" sz="4300" dirty="0">
                <a:solidFill>
                  <a:schemeClr val="bg1"/>
                </a:solidFill>
              </a:rPr>
              <a:t>sa </a:t>
            </a:r>
            <a:r>
              <a:rPr lang="sr-Latn-BA" sz="4300" b="1" dirty="0">
                <a:solidFill>
                  <a:schemeClr val="bg1"/>
                </a:solidFill>
              </a:rPr>
              <a:t>punim </a:t>
            </a:r>
            <a:r>
              <a:rPr lang="sr-Latn-BA" sz="4300" dirty="0">
                <a:solidFill>
                  <a:schemeClr val="bg1"/>
                </a:solidFill>
              </a:rPr>
              <a:t>radnim vremenom, podnosim ovu prijavu radi učešća u postupku za izbor kandidata za naznačeno radno mjesto.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Prilog: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Kratka biografija (CV)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Ljekarsko uvjerenje 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Fotokopija diplome o završenoj srednjoj školi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položenom državnom ispitu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radnom iskustvu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Uvjerenje o znanju stranih jezika i poznavanju rada na računaru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Podgorici, 23.03.2020. god.                                             Podnosilac </a:t>
            </a:r>
            <a:r>
              <a:rPr lang="sr-Latn-BA" sz="4300" dirty="0" smtClean="0">
                <a:solidFill>
                  <a:schemeClr val="bg1"/>
                </a:solidFill>
              </a:rPr>
              <a:t>prijave</a:t>
            </a:r>
            <a:r>
              <a:rPr lang="en-US" sz="4300" dirty="0" smtClean="0">
                <a:solidFill>
                  <a:schemeClr val="bg1"/>
                </a:solidFill>
              </a:rPr>
              <a:t>: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					   </a:t>
            </a:r>
            <a:r>
              <a:rPr lang="en-US" sz="4300" dirty="0" smtClean="0">
                <a:solidFill>
                  <a:schemeClr val="bg1"/>
                </a:solidFill>
              </a:rPr>
              <a:t>   </a:t>
            </a:r>
            <a:r>
              <a:rPr lang="sr-Latn-BA" sz="4300" dirty="0" smtClean="0">
                <a:solidFill>
                  <a:schemeClr val="bg1"/>
                </a:solidFill>
              </a:rPr>
              <a:t>Marko </a:t>
            </a:r>
            <a:r>
              <a:rPr lang="sr-Latn-BA" sz="4300" dirty="0">
                <a:solidFill>
                  <a:schemeClr val="bg1"/>
                </a:solidFill>
              </a:rPr>
              <a:t>Marković                                                                       </a:t>
            </a:r>
            <a:endParaRPr lang="sr-Latn-ME" sz="4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Intervju za posao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186808" cy="3024335"/>
          </a:xfrm>
        </p:spPr>
        <p:txBody>
          <a:bodyPr>
            <a:normAutofit/>
          </a:bodyPr>
          <a:lstStyle/>
          <a:p>
            <a:r>
              <a:rPr lang="sr-Latn-BA" sz="2400" dirty="0" smtClean="0"/>
              <a:t>Poslodavac bira kandidate na osnovu priloženih prijava i pozivaju ih na razgovor.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9825"/>
            <a:ext cx="3240360" cy="31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2327"/>
          <a:stretch/>
        </p:blipFill>
        <p:spPr bwMode="auto">
          <a:xfrm>
            <a:off x="-36512" y="1799538"/>
            <a:ext cx="1456061" cy="33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742000" y="1799538"/>
            <a:ext cx="1852613" cy="335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Pedja\Desktop\odlu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/>
          <a:stretch/>
        </p:blipFill>
        <p:spPr bwMode="auto">
          <a:xfrm>
            <a:off x="4252622" y="1799538"/>
            <a:ext cx="4891378" cy="33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Odluka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3598"/>
            <a:ext cx="8568952" cy="3394472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bg1"/>
                </a:solidFill>
              </a:rPr>
              <a:t>Nakon sprovedenog postupka o izboru kandidata, poslodavac donosi odluku sa kojom usmeno ili pismeno obavještava kandidata. </a:t>
            </a:r>
            <a:endParaRPr lang="sr-Latn-ME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1" r="62053"/>
          <a:stretch/>
        </p:blipFill>
        <p:spPr bwMode="auto">
          <a:xfrm>
            <a:off x="3059832" y="3108960"/>
            <a:ext cx="1855415" cy="20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/>
          <a:stretch/>
        </p:blipFill>
        <p:spPr bwMode="auto">
          <a:xfrm>
            <a:off x="1907704" y="3050438"/>
            <a:ext cx="1852613" cy="20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67494"/>
            <a:ext cx="8291264" cy="3394472"/>
          </a:xfrm>
        </p:spPr>
        <p:txBody>
          <a:bodyPr/>
          <a:lstStyle/>
          <a:p>
            <a:r>
              <a:rPr lang="sr-Latn-BA" sz="2800" dirty="0"/>
              <a:t>Prilikom zasnivanja radnog odnosa zaposleni predaje </a:t>
            </a:r>
            <a:r>
              <a:rPr lang="sr-Latn-BA" sz="2800" b="1" dirty="0"/>
              <a:t>radnu knjižicu </a:t>
            </a:r>
            <a:r>
              <a:rPr lang="sr-Latn-BA" sz="2800" dirty="0"/>
              <a:t>poslodavcu. Ukoliko radni odnos prestane iz bilo kog razloga poslodavac je dužan da mu istu vrati uredno popunjenu. </a:t>
            </a:r>
            <a:endParaRPr lang="sr-Latn-ME" sz="2800" dirty="0"/>
          </a:p>
          <a:p>
            <a:endParaRPr lang="sr-Latn-M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0" b="92250" l="4255" r="97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64937"/>
            <a:ext cx="5700886" cy="32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bg1"/>
                </a:solidFill>
              </a:rPr>
              <a:t>Radna knjižica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800" u="sng" dirty="0">
                <a:solidFill>
                  <a:schemeClr val="bg1"/>
                </a:solidFill>
              </a:rPr>
              <a:t>Radna knjižica</a:t>
            </a:r>
            <a:r>
              <a:rPr lang="sr-Latn-BA" sz="2800" dirty="0">
                <a:solidFill>
                  <a:schemeClr val="bg1"/>
                </a:solidFill>
              </a:rPr>
              <a:t> je javna isprava koju izdaje nadležni opštinski organ i nju mora imati svako lice koje zasnuje radni odnos. Ona sadrži  osnovne lične podatke o određenoj osobi (ime, ime roditelja, prezime, dan, mjesec, godina rođenja, državljanstvo, JMBG) kao i podatke o završenoj školi odnosno vrsti i stepenu stručne spreme, radnom stažu i dr. </a:t>
            </a:r>
            <a:endParaRPr lang="sr-Latn-M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Vježba br.1</a:t>
            </a:r>
            <a:br>
              <a:rPr lang="sr-Latn-BA" dirty="0" smtClean="0">
                <a:solidFill>
                  <a:schemeClr val="bg1"/>
                </a:solidFill>
              </a:rPr>
            </a:br>
            <a:r>
              <a:rPr lang="sr-Latn-BA" sz="3100" dirty="0" smtClean="0">
                <a:solidFill>
                  <a:schemeClr val="bg1"/>
                </a:solidFill>
              </a:rPr>
              <a:t>Izrada konkursa za prijem u radni odnos</a:t>
            </a:r>
            <a:endParaRPr lang="sr-Latn-ME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7"/>
            <a:ext cx="8229600" cy="33910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sr-Latn-BA" sz="2400" dirty="0" smtClean="0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otrebno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je da </a:t>
            </a:r>
            <a:r>
              <a:rPr lang="en-US" sz="2400" dirty="0" err="1">
                <a:solidFill>
                  <a:schemeClr val="bg1"/>
                </a:solidFill>
              </a:rPr>
              <a:t>osmislite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mjesto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sr-Latn-BA" sz="2400" dirty="0" smtClean="0">
                <a:solidFill>
                  <a:schemeClr val="bg1"/>
                </a:solidFill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</a:rPr>
              <a:t>ašem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virtuelnom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preduzeću</a:t>
            </a:r>
            <a:r>
              <a:rPr lang="en-US" sz="2400" dirty="0">
                <a:solidFill>
                  <a:schemeClr val="bg1"/>
                </a:solidFill>
              </a:rPr>
              <a:t> i da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raspišete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konkurs</a:t>
            </a:r>
            <a:r>
              <a:rPr lang="sr-Latn-BA" sz="2400" dirty="0" smtClean="0">
                <a:solidFill>
                  <a:schemeClr val="bg1"/>
                </a:solidFill>
              </a:rPr>
              <a:t> koji će sadržati opis posla, tražene uslove koje kandidat treba da ispuni(obrazovanje,radno iskustvo i dr.) i rok za prijavljivanje na konkurs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sr-Latn-BA" sz="2400" dirty="0" smtClean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Za primjer neka vam posluži konkurs objavljen na sajtu </a:t>
            </a:r>
            <a:r>
              <a:rPr lang="sr-Latn-BA" sz="2400" dirty="0" smtClean="0">
                <a:solidFill>
                  <a:schemeClr val="bg1"/>
                </a:solidFill>
                <a:hlinkClick r:id="rId3"/>
              </a:rPr>
              <a:t>www.zzzcg.me</a:t>
            </a:r>
            <a:endParaRPr lang="sr-Latn-BA" sz="2400" dirty="0" smtClean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Vježbu možete raditi pojedinačno ili u grupi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3603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Vježba br.2</a:t>
            </a:r>
            <a:br>
              <a:rPr lang="sr-Latn-BA" dirty="0" smtClean="0">
                <a:solidFill>
                  <a:schemeClr val="bg1"/>
                </a:solidFill>
              </a:rPr>
            </a:br>
            <a:r>
              <a:rPr lang="sr-Latn-BA" sz="3100" dirty="0" smtClean="0">
                <a:solidFill>
                  <a:schemeClr val="bg1"/>
                </a:solidFill>
              </a:rPr>
              <a:t>CV (curriculum vitae tj.radna biografija)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Potrebno je da samostalno sastavite svoj CV.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Vodite računa da ne pravite pravopisne,štamparske ili gramatičke greške, da ne izostavite bitne informacije,da ne koristite različite fontove,da nije nepregledna...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Na sajtu škole imate obrazac CV-a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Vježba br.3</a:t>
            </a:r>
            <a:br>
              <a:rPr lang="sr-Latn-BA" sz="4000" dirty="0" smtClean="0">
                <a:solidFill>
                  <a:schemeClr val="bg1"/>
                </a:solidFill>
              </a:rPr>
            </a:br>
            <a:r>
              <a:rPr lang="sr-Latn-BA" sz="2400" dirty="0" smtClean="0">
                <a:solidFill>
                  <a:schemeClr val="bg1"/>
                </a:solidFill>
              </a:rPr>
              <a:t>Prijava za prijem u radni odnos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400" dirty="0" smtClean="0"/>
          </a:p>
          <a:p>
            <a:endParaRPr lang="sr-Latn-BA" sz="2400" dirty="0"/>
          </a:p>
          <a:p>
            <a:r>
              <a:rPr lang="sr-Latn-BA" sz="2400" dirty="0" smtClean="0">
                <a:solidFill>
                  <a:schemeClr val="bg1"/>
                </a:solidFill>
              </a:rPr>
              <a:t>Potrebno </a:t>
            </a:r>
            <a:r>
              <a:rPr lang="sr-Latn-BA" sz="2400" dirty="0">
                <a:solidFill>
                  <a:schemeClr val="bg1"/>
                </a:solidFill>
              </a:rPr>
              <a:t>je da samostalno sastavite prijavu za prijem u radni odnos na konkurs koji ste osmislili u okviru vježbe </a:t>
            </a:r>
            <a:r>
              <a:rPr lang="sr-Latn-BA" sz="2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Primjer prijave imate na sajtu škole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042"/>
            <a:ext cx="9182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9" b="5999"/>
          <a:stretch/>
        </p:blipFill>
        <p:spPr bwMode="auto">
          <a:xfrm>
            <a:off x="-15173" y="-377633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edja\Desktop\ygra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129938" cy="3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dja\Downloads\kisspng-project-manager-project-management-body-of-knowled-sas-discount-broker-make-money-on-forex-5b67e1ee845be1.69412198153353470254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52" y="1528808"/>
            <a:ext cx="1512168" cy="13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Radni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1560" y="4011910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Radni odnos je dobrovoljna, lična veza zaposlenog sa </a:t>
            </a:r>
            <a:r>
              <a:rPr lang="sr-Latn-BA" dirty="0" smtClean="0">
                <a:solidFill>
                  <a:schemeClr val="bg1"/>
                </a:solidFill>
              </a:rPr>
              <a:t>poslodavcem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odnosno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fizičkog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licem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Vježba br.4</a:t>
            </a:r>
            <a:br>
              <a:rPr lang="sr-Latn-BA" sz="4000" dirty="0" smtClean="0">
                <a:solidFill>
                  <a:schemeClr val="bg1"/>
                </a:solidFill>
              </a:rPr>
            </a:br>
            <a:r>
              <a:rPr lang="sr-Latn-BA" sz="2400" dirty="0" smtClean="0">
                <a:solidFill>
                  <a:schemeClr val="bg1"/>
                </a:solidFill>
              </a:rPr>
              <a:t>Intervju za posao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400" dirty="0" smtClean="0"/>
          </a:p>
          <a:p>
            <a:r>
              <a:rPr lang="sr-Latn-BA" sz="2400" dirty="0" smtClean="0">
                <a:solidFill>
                  <a:schemeClr val="bg1"/>
                </a:solidFill>
              </a:rPr>
              <a:t>Na osnovu konkursa koji ste osmislili u okviru vježbe</a:t>
            </a:r>
            <a:r>
              <a:rPr lang="en-US" sz="2400" dirty="0" smtClean="0">
                <a:solidFill>
                  <a:schemeClr val="bg1"/>
                </a:solidFill>
              </a:rPr>
              <a:t> br.</a:t>
            </a:r>
            <a:r>
              <a:rPr lang="sr-Latn-BA" sz="2400" dirty="0" smtClean="0">
                <a:solidFill>
                  <a:schemeClr val="bg1"/>
                </a:solidFill>
              </a:rPr>
              <a:t>1 zamislite profil potencijalnih kandidata i sastavite 10 pitanja za organizovanje intervjua na osnovu kojih ćete izvršiti izbor kandidata.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Možete se staviti i u ulogu kandidata tj. koja pitanja ćete očekivati kada budete pozvani na razgovor za posao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 Vježbu možete raditi pojedinačno ili u grupi</a:t>
            </a:r>
            <a:endParaRPr lang="sr-Latn-B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Prava radnika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sz="2400" b="1" dirty="0" smtClean="0"/>
              <a:t>Individualna prava </a:t>
            </a:r>
            <a:r>
              <a:rPr lang="sr-Latn-ME" sz="2400" dirty="0" smtClean="0"/>
              <a:t>radnika u CG su uglavnom uređena </a:t>
            </a:r>
            <a:r>
              <a:rPr lang="sr-Latn-ME" sz="2400" b="1" i="1" dirty="0" smtClean="0"/>
              <a:t>Zakonom o radu</a:t>
            </a:r>
            <a:r>
              <a:rPr lang="sr-Latn-ME" sz="2400" dirty="0" smtClean="0"/>
              <a:t>. Radnik ih ostvaruje samostalno.</a:t>
            </a:r>
          </a:p>
          <a:p>
            <a:r>
              <a:rPr lang="sr-Latn-ME" sz="2400" b="1" dirty="0"/>
              <a:t>Kolektivna prava </a:t>
            </a:r>
            <a:r>
              <a:rPr lang="sr-Latn-ME" sz="2400" dirty="0"/>
              <a:t>su prava koja radnici ostvaruju zajedno, najčešće preko sindikata.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Latn-ME" sz="2400" dirty="0"/>
              <a:t>Sindikat ili predstavnici radnika predstavljaju radnike u kolektivnim pravima.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Latn-ME" sz="2400" dirty="0"/>
              <a:t>Kolektivni ugovor je sporazum između poslodavca i radnika kojim se uređuju prava iz rada.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Latn-ME" sz="2400" dirty="0"/>
              <a:t> (zakon-minimum prava;    kolektivni ugovor- bolji uslovi koje su radnici izborili</a:t>
            </a:r>
            <a:r>
              <a:rPr lang="sr-Latn-ME" sz="2400" dirty="0" smtClean="0"/>
              <a:t>)</a:t>
            </a:r>
          </a:p>
          <a:p>
            <a:pPr marL="0" indent="0">
              <a:buNone/>
            </a:pPr>
            <a:r>
              <a:rPr lang="sr-Latn-ME" sz="2400" i="1" dirty="0"/>
              <a:t> </a:t>
            </a:r>
            <a:r>
              <a:rPr lang="sr-Latn-ME" sz="2400" b="1" dirty="0"/>
              <a:t>Kolektivni ugovor ne smije dati manje od zakona, ali može dati više i bolje uslove</a:t>
            </a:r>
            <a:endParaRPr lang="en-US" sz="2400" dirty="0"/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143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000" b="1" i="1" dirty="0" err="1"/>
              <a:t>Individualna</a:t>
            </a:r>
            <a:r>
              <a:rPr lang="en-US" sz="4000" b="1" i="1" dirty="0"/>
              <a:t> </a:t>
            </a:r>
            <a:r>
              <a:rPr lang="en-US" sz="4000" b="1" i="1" dirty="0" err="1"/>
              <a:t>prava</a:t>
            </a:r>
            <a:r>
              <a:rPr lang="en-US" sz="4000" b="1" i="1" dirty="0"/>
              <a:t> </a:t>
            </a:r>
            <a:r>
              <a:rPr lang="en-US" sz="4000" b="1" i="1" dirty="0" err="1"/>
              <a:t>radnika</a:t>
            </a:r>
            <a:r>
              <a:rPr lang="en-US" sz="4000" b="1" i="1" dirty="0"/>
              <a:t> u 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975893"/>
          </a:xfrm>
        </p:spPr>
        <p:txBody>
          <a:bodyPr>
            <a:normAutofit fontScale="25000" lnSpcReduction="20000"/>
          </a:bodyPr>
          <a:lstStyle/>
          <a:p>
            <a:endParaRPr lang="sr-Latn-ME" b="1" dirty="0" smtClean="0"/>
          </a:p>
          <a:p>
            <a:endParaRPr lang="sr-Latn-ME" b="1" dirty="0"/>
          </a:p>
          <a:p>
            <a:pPr marL="0" indent="0">
              <a:buNone/>
            </a:pPr>
            <a:r>
              <a:rPr lang="en-US" sz="6400" dirty="0" smtClean="0"/>
              <a:t>1</a:t>
            </a:r>
            <a:r>
              <a:rPr lang="en-US" sz="6400" dirty="0"/>
              <a:t>. </a:t>
            </a:r>
            <a:r>
              <a:rPr lang="en-US" sz="6400" dirty="0" err="1"/>
              <a:t>Zasnivanje</a:t>
            </a:r>
            <a:r>
              <a:rPr lang="en-US" sz="6400" dirty="0"/>
              <a:t> </a:t>
            </a:r>
            <a:r>
              <a:rPr lang="en-US" sz="6400" dirty="0" err="1"/>
              <a:t>radnog</a:t>
            </a:r>
            <a:r>
              <a:rPr lang="en-US" sz="6400" dirty="0"/>
              <a:t> </a:t>
            </a:r>
            <a:r>
              <a:rPr lang="en-US" sz="6400" dirty="0" err="1"/>
              <a:t>odnosa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 smtClean="0">
                <a:solidFill>
                  <a:schemeClr val="bg2"/>
                </a:solidFill>
              </a:rPr>
              <a:t>- Ugovor </a:t>
            </a:r>
            <a:r>
              <a:rPr lang="sr-Latn-ME" sz="6400" dirty="0">
                <a:solidFill>
                  <a:schemeClr val="bg2"/>
                </a:solidFill>
              </a:rPr>
              <a:t>o radu (</a:t>
            </a:r>
            <a:r>
              <a:rPr lang="sr-Latn-ME" sz="6400" dirty="0" smtClean="0">
                <a:solidFill>
                  <a:schemeClr val="bg2"/>
                </a:solidFill>
              </a:rPr>
              <a:t>pisani)</a:t>
            </a:r>
          </a:p>
          <a:p>
            <a:pPr marL="0" indent="0">
              <a:buNone/>
            </a:pPr>
            <a:r>
              <a:rPr lang="sr-Latn-ME" sz="6400" dirty="0" smtClean="0">
                <a:solidFill>
                  <a:schemeClr val="bg2"/>
                </a:solidFill>
              </a:rPr>
              <a:t>- Ugovor mora sadržati: radno mjesto, platu,radno vrijeme...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2. Pravo na zaradu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Plata+dodaci (prekovremeni, noćni rad,praznici)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3. Radno vrijeme i odmor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- 40h sedmično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Dnevni, sedmični i godišnji odmor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4. Bezbjednost i zdravlje na radu</a:t>
            </a:r>
            <a:endParaRPr lang="en-US" sz="6400" dirty="0"/>
          </a:p>
          <a:p>
            <a:pPr>
              <a:buFontTx/>
              <a:buChar char="-"/>
            </a:pPr>
            <a:r>
              <a:rPr lang="sr-Latn-ME" sz="6400" dirty="0" smtClean="0">
                <a:solidFill>
                  <a:schemeClr val="bg2"/>
                </a:solidFill>
              </a:rPr>
              <a:t>Sigurni </a:t>
            </a:r>
            <a:r>
              <a:rPr lang="sr-Latn-ME" sz="6400" dirty="0">
                <a:solidFill>
                  <a:schemeClr val="bg2"/>
                </a:solidFill>
              </a:rPr>
              <a:t>uslovi </a:t>
            </a:r>
            <a:r>
              <a:rPr lang="sr-Latn-ME" sz="6400" dirty="0" smtClean="0">
                <a:solidFill>
                  <a:schemeClr val="bg2"/>
                </a:solidFill>
              </a:rPr>
              <a:t>rada</a:t>
            </a:r>
          </a:p>
          <a:p>
            <a:pPr marL="0" indent="0">
              <a:buNone/>
            </a:pPr>
            <a:r>
              <a:rPr lang="sr-Latn-ME" sz="6400" dirty="0"/>
              <a:t>5. Zaštita dostojanstva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Zabrana diskriminacije i mobinga</a:t>
            </a:r>
            <a:endParaRPr lang="en-US" sz="6400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4500" dirty="0">
              <a:solidFill>
                <a:schemeClr val="bg2"/>
              </a:solidFill>
            </a:endParaRPr>
          </a:p>
          <a:p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2"/>
            <a:ext cx="4038600" cy="40479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sz="3500" dirty="0"/>
          </a:p>
          <a:p>
            <a:pPr marL="0" indent="0">
              <a:buNone/>
            </a:pPr>
            <a:r>
              <a:rPr lang="sr-Latn-ME" sz="6400" dirty="0" smtClean="0"/>
              <a:t>6</a:t>
            </a:r>
            <a:r>
              <a:rPr lang="sr-Latn-ME" sz="6400" dirty="0"/>
              <a:t>. Sindikalna prava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 smtClean="0">
                <a:solidFill>
                  <a:schemeClr val="bg2"/>
                </a:solidFill>
              </a:rPr>
              <a:t>- Pravo </a:t>
            </a:r>
            <a:r>
              <a:rPr lang="sr-Latn-ME" sz="6400" dirty="0">
                <a:solidFill>
                  <a:schemeClr val="bg2"/>
                </a:solidFill>
              </a:rPr>
              <a:t>na sindikat i kolektivno pregovaranje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7. Pravo na štrajk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Legalno, ne smije biti razlog za otkaz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8. Porodiljsko i roditeljsko odsustvo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-Zaštita roditelja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9.Prestanak radnog odnosa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Zaštita od otkaza + otpremnina</a:t>
            </a:r>
            <a:endParaRPr lang="en-US" sz="6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6400" dirty="0"/>
              <a:t>10. Pravna zaštita</a:t>
            </a:r>
            <a:endParaRPr lang="en-US" sz="6400" dirty="0"/>
          </a:p>
          <a:p>
            <a:pPr marL="0" indent="0">
              <a:buNone/>
            </a:pPr>
            <a:r>
              <a:rPr lang="sr-Latn-ME" sz="6400" dirty="0">
                <a:solidFill>
                  <a:schemeClr val="bg2"/>
                </a:solidFill>
              </a:rPr>
              <a:t>- Sudska i mirna zaštita prava</a:t>
            </a:r>
            <a:endParaRPr lang="en-US" sz="64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9582"/>
          </a:xfrm>
        </p:spPr>
        <p:txBody>
          <a:bodyPr>
            <a:normAutofit fontScale="90000"/>
          </a:bodyPr>
          <a:lstStyle/>
          <a:p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b="1" i="1" dirty="0" smtClean="0"/>
              <a:t>Kolektivna prava radnika u CG</a:t>
            </a:r>
            <a:r>
              <a:rPr lang="sr-Latn-ME" sz="1600" dirty="0" smtClean="0"/>
              <a:t/>
            </a:r>
            <a:br>
              <a:rPr lang="sr-Latn-ME" sz="1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41559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Latn-ME" sz="4800" dirty="0"/>
          </a:p>
          <a:p>
            <a:pPr marL="0" indent="0">
              <a:buNone/>
            </a:pPr>
            <a:r>
              <a:rPr lang="sr-Latn-ME" sz="5600" smtClean="0"/>
              <a:t>1</a:t>
            </a:r>
            <a:r>
              <a:rPr lang="sr-Latn-ME" sz="5600" dirty="0"/>
              <a:t>. Prava u vezi zarade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Veća osnovna plata od minimalne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Dodaci na platu (minulu rad, noćni rad,rad nedeljom i praznicima, prekovremeni rad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Regres za godišnji odmor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Topli obrok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/>
              <a:t>2. Radno vrijeme i odmori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Kraće radno vrijeme u specifičnim poslovima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Duži godišnji odmor od zakonskog minimuma (20 dana-zakon, 25/30dana-kolektivni ugovor)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Dodatni slobodni dani (npr. za porodične obaveze)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Plaćeno odsustvo u posebnim situacijama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/>
              <a:t>3. Zaštita i bezbjednost na radu 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dodatne mjere zaštite na radu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obavezna zaštitna oprema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preventivni zdravstveni pregledi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pravo </a:t>
            </a:r>
            <a:r>
              <a:rPr lang="sr-Latn-ME" sz="5600" dirty="0" smtClean="0">
                <a:solidFill>
                  <a:schemeClr val="bg2"/>
                </a:solidFill>
              </a:rPr>
              <a:t>da se </a:t>
            </a:r>
            <a:r>
              <a:rPr lang="sr-Latn-ME" sz="5600" dirty="0">
                <a:solidFill>
                  <a:schemeClr val="bg2"/>
                </a:solidFill>
              </a:rPr>
              <a:t>odbije opasan rad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5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597"/>
            <a:ext cx="4038600" cy="22420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Latn-ME" sz="5600" dirty="0" smtClean="0"/>
              <a:t>4</a:t>
            </a:r>
            <a:r>
              <a:rPr lang="sr-Latn-ME" sz="5600" dirty="0"/>
              <a:t>. Socijalna prava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pomoć u slučaju smrti člana porodice, teške bolesti, rođenja djeteta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jubilarne nagrade (za godine rada)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otpremnine ( često veće nego zakonske)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/>
              <a:t>5. Obrazovanje i usavršavanje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Pravo na plaćenu obuku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Stručna usavršavanja o trošku poslodavca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Plaćeno odsustvo za školovanje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/>
              <a:t>6. Sindikalna prava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Prostor i uslovi za rad sindikat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plaćeno odsustvo za sindikalne aktivnosti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zaštita sindikalnih aktivnosti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/>
              <a:t>7. Zaštita od otkaza</a:t>
            </a:r>
            <a:endParaRPr lang="en-US" sz="5600" dirty="0"/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Kolektivni ugovor može: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</a:t>
            </a:r>
            <a:r>
              <a:rPr lang="sr-Latn-ME" sz="5600">
                <a:solidFill>
                  <a:schemeClr val="bg2"/>
                </a:solidFill>
              </a:rPr>
              <a:t>otežati </a:t>
            </a:r>
            <a:r>
              <a:rPr lang="sr-Latn-ME" sz="5600" smtClean="0">
                <a:solidFill>
                  <a:schemeClr val="bg2"/>
                </a:solidFill>
              </a:rPr>
              <a:t>davanje otkaza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predvidjeti dodatne procedure</a:t>
            </a:r>
            <a:endParaRPr lang="en-US" sz="5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r-Latn-ME" sz="5600" dirty="0">
                <a:solidFill>
                  <a:schemeClr val="bg2"/>
                </a:solidFill>
              </a:rPr>
              <a:t>- povećati otpremnine</a:t>
            </a:r>
            <a:endParaRPr lang="en-US" sz="56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ja\Desktop\templat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0"/>
            <a:ext cx="9144000" cy="5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fizička</a:t>
            </a:r>
            <a:r>
              <a:rPr lang="en-US" sz="4000" dirty="0" smtClean="0"/>
              <a:t> a </a:t>
            </a:r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pravna</a:t>
            </a:r>
            <a:r>
              <a:rPr lang="en-US" sz="4000" dirty="0" smtClean="0"/>
              <a:t> </a:t>
            </a:r>
            <a:r>
              <a:rPr lang="en-US" sz="4000" dirty="0" err="1" smtClean="0"/>
              <a:t>lica</a:t>
            </a:r>
            <a:r>
              <a:rPr lang="en-US" sz="4000" dirty="0" smtClean="0"/>
              <a:t>?</a:t>
            </a:r>
            <a:endParaRPr lang="sr-Latn-ME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fizički</a:t>
            </a:r>
            <a:r>
              <a:rPr lang="en-US" dirty="0" smtClean="0"/>
              <a:t> (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err="1" smtClean="0"/>
              <a:t>Dakle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fizička</a:t>
            </a:r>
            <a:r>
              <a:rPr lang="en-US" sz="2000" dirty="0" smtClean="0"/>
              <a:t> </a:t>
            </a:r>
            <a:r>
              <a:rPr lang="en-US" sz="2000" dirty="0" err="1" smtClean="0"/>
              <a:t>lica</a:t>
            </a:r>
            <a:r>
              <a:rPr lang="en-US" sz="2000" dirty="0" smtClean="0"/>
              <a:t>?</a:t>
            </a:r>
          </a:p>
          <a:p>
            <a:r>
              <a:rPr lang="en-US" dirty="0" err="1" smtClean="0"/>
              <a:t>Pravna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aspekta</a:t>
            </a:r>
            <a:r>
              <a:rPr lang="en-US" dirty="0" smtClean="0"/>
              <a:t> (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smtClean="0"/>
              <a:t>JU ETŠ “</a:t>
            </a:r>
            <a:r>
              <a:rPr lang="en-US" sz="2000" dirty="0" err="1" smtClean="0"/>
              <a:t>Vaso</a:t>
            </a:r>
            <a:r>
              <a:rPr lang="en-US" sz="2000" dirty="0" smtClean="0"/>
              <a:t> </a:t>
            </a:r>
            <a:r>
              <a:rPr lang="en-US" sz="2000" dirty="0" err="1" smtClean="0"/>
              <a:t>Aligrudić</a:t>
            </a:r>
            <a:r>
              <a:rPr lang="en-US" sz="2000" dirty="0" smtClean="0"/>
              <a:t>”, EPCG, Telekom, </a:t>
            </a:r>
            <a:r>
              <a:rPr lang="en-US" sz="2000" dirty="0" err="1" smtClean="0"/>
              <a:t>Čikom</a:t>
            </a:r>
            <a:r>
              <a:rPr lang="en-US" sz="2000" dirty="0" smtClean="0"/>
              <a:t>, Microsoft</a:t>
            </a:r>
            <a:r>
              <a:rPr lang="en-US" sz="2000" dirty="0" smtClean="0">
                <a:solidFill>
                  <a:schemeClr val="bg1"/>
                </a:solidFill>
              </a:rPr>
              <a:t>, Facebook</a:t>
            </a:r>
          </a:p>
        </p:txBody>
      </p:sp>
    </p:spTree>
    <p:extLst>
      <p:ext uri="{BB962C8B-B14F-4D97-AF65-F5344CB8AC3E}">
        <p14:creationId xmlns:p14="http://schemas.microsoft.com/office/powerpoint/2010/main" val="2259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5" l="8720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23478"/>
            <a:ext cx="5467872" cy="27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17" y="267494"/>
            <a:ext cx="4922912" cy="276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723878"/>
            <a:ext cx="172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Fizičko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723878"/>
            <a:ext cx="1769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Pravno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77955" y="2355726"/>
            <a:ext cx="285665" cy="1404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56176" y="2155414"/>
            <a:ext cx="288033" cy="1604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edja\Desktop\ne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172666"/>
            <a:ext cx="7488832" cy="74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završiš</a:t>
            </a:r>
            <a:r>
              <a:rPr lang="en-US" sz="2800" dirty="0" smtClean="0"/>
              <a:t>  </a:t>
            </a:r>
            <a:r>
              <a:rPr lang="en-US" sz="2800" dirty="0" err="1" smtClean="0"/>
              <a:t>pravni</a:t>
            </a:r>
            <a:r>
              <a:rPr lang="en-US" sz="2800" dirty="0" smtClean="0"/>
              <a:t>  </a:t>
            </a:r>
            <a:r>
              <a:rPr lang="en-US" sz="2800" dirty="0" err="1" smtClean="0"/>
              <a:t>fakultet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vlasnik</a:t>
            </a:r>
            <a:r>
              <a:rPr lang="en-US" sz="2800" dirty="0" smtClean="0"/>
              <a:t> </a:t>
            </a:r>
            <a:r>
              <a:rPr lang="en-US" sz="2800" dirty="0" err="1" smtClean="0"/>
              <a:t>firme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2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ja\Desktop\radnik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541878" cy="36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3415308"/>
            <a:ext cx="8424936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 smtClean="0">
                <a:solidFill>
                  <a:schemeClr val="bg1"/>
                </a:solidFill>
              </a:rPr>
              <a:t>U radnom odnosu  zaposleni se pod određenim uslovima i na određeni način uključuje u organizovani rad kod poslodavca zauzimajući radno mjesto, na kome obavlja određeni posao, gdje razmjenjuje svoj rad za dogovorenu zaradu. </a:t>
            </a:r>
            <a:endParaRPr lang="sr-Latn-M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8" y="51470"/>
            <a:ext cx="8229600" cy="857250"/>
          </a:xfrm>
        </p:spPr>
        <p:txBody>
          <a:bodyPr/>
          <a:lstStyle/>
          <a:p>
            <a:r>
              <a:rPr lang="en-US" dirty="0" err="1" smtClean="0"/>
              <a:t>Ugovor</a:t>
            </a:r>
            <a:r>
              <a:rPr lang="en-US" dirty="0" smtClean="0"/>
              <a:t> o </a:t>
            </a:r>
            <a:r>
              <a:rPr lang="en-US" dirty="0" err="1" smtClean="0"/>
              <a:t>radu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059582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 smtClean="0"/>
              <a:t>Radni </a:t>
            </a:r>
            <a:r>
              <a:rPr lang="sr-Latn-BA" dirty="0"/>
              <a:t>odnos se zasniva zaključivanjem </a:t>
            </a:r>
            <a:r>
              <a:rPr lang="sr-Latn-BA" b="1" u="sng" dirty="0"/>
              <a:t>Ugovora o radu </a:t>
            </a:r>
            <a:r>
              <a:rPr lang="sr-Latn-BA" dirty="0"/>
              <a:t> na neodređeno ili određeno vrijeme. </a:t>
            </a:r>
            <a:endParaRPr lang="sr-Latn-ME" dirty="0"/>
          </a:p>
          <a:p>
            <a:endParaRPr lang="sr-Latn-ME" dirty="0"/>
          </a:p>
        </p:txBody>
      </p:sp>
      <p:pic>
        <p:nvPicPr>
          <p:cNvPr id="6147" name="Picture 3" descr="C:\Users\Pedja\Downloads\264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3659560" cy="32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4684"/>
          <a:stretch/>
        </p:blipFill>
        <p:spPr bwMode="auto">
          <a:xfrm>
            <a:off x="3029133" y="1971154"/>
            <a:ext cx="2147165" cy="30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615" r="15028" b="1764"/>
          <a:stretch/>
        </p:blipFill>
        <p:spPr bwMode="auto">
          <a:xfrm>
            <a:off x="611559" y="1971155"/>
            <a:ext cx="2185107" cy="30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Prijava</a:t>
            </a:r>
            <a:r>
              <a:rPr lang="en-US" dirty="0" smtClean="0"/>
              <a:t> o </a:t>
            </a:r>
            <a:r>
              <a:rPr lang="en-US" dirty="0" err="1" smtClean="0"/>
              <a:t>slobodnom</a:t>
            </a:r>
            <a:r>
              <a:rPr lang="en-US" dirty="0" smtClean="0"/>
              <a:t> </a:t>
            </a:r>
            <a:r>
              <a:rPr lang="en-US" dirty="0" err="1" smtClean="0"/>
              <a:t>radnom</a:t>
            </a:r>
            <a:r>
              <a:rPr lang="en-US" dirty="0" smtClean="0"/>
              <a:t> </a:t>
            </a:r>
            <a:r>
              <a:rPr lang="en-US" dirty="0" err="1" smtClean="0"/>
              <a:t>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275606"/>
            <a:ext cx="8640960" cy="3240360"/>
          </a:xfrm>
        </p:spPr>
        <p:txBody>
          <a:bodyPr>
            <a:normAutofit/>
          </a:bodyPr>
          <a:lstStyle/>
          <a:p>
            <a:r>
              <a:rPr lang="sr-Latn-BA" sz="2000" dirty="0"/>
              <a:t>Poslodavac dostavlja prijavu o slobodnom radnom mjestu Zavodu za zapošljavanje. Oglašavanje slobodnih radnih mjesta se vrši u sredstvima javnog informisanja (dnevnim novinama), na sajtu i na oglasnoj tabli Zavoda za zapošljavanje. </a:t>
            </a: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b="15764"/>
          <a:stretch/>
        </p:blipFill>
        <p:spPr bwMode="auto">
          <a:xfrm>
            <a:off x="1115616" y="2591297"/>
            <a:ext cx="2836540" cy="23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023" l="3711" r="9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3239"/>
            <a:ext cx="4084712" cy="28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t="14992" r="35000" b="7131"/>
          <a:stretch/>
        </p:blipFill>
        <p:spPr bwMode="auto">
          <a:xfrm rot="586656">
            <a:off x="3114247" y="3238994"/>
            <a:ext cx="571794" cy="8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4752528" cy="85725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Konkurs o slobodnom radnom 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851670"/>
            <a:ext cx="5256584" cy="32403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Sadrži</a:t>
            </a:r>
            <a:r>
              <a:rPr lang="sr-Latn-BA" sz="2000" dirty="0" smtClean="0"/>
              <a:t>: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radnog</a:t>
            </a:r>
            <a:r>
              <a:rPr lang="en-US" sz="2000" dirty="0" smtClean="0"/>
              <a:t> </a:t>
            </a:r>
            <a:r>
              <a:rPr lang="en-US" sz="2000" dirty="0" err="1" smtClean="0"/>
              <a:t>mjesta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zanimanja</a:t>
            </a:r>
            <a:r>
              <a:rPr lang="en-US" sz="2000" dirty="0" smtClean="0"/>
              <a:t>,</a:t>
            </a:r>
            <a:r>
              <a:rPr lang="sr-Latn-BA" sz="2000" dirty="0" smtClean="0"/>
              <a:t>broj </a:t>
            </a:r>
            <a:r>
              <a:rPr lang="sr-Latn-BA" sz="2000" dirty="0"/>
              <a:t>izvršilaca, </a:t>
            </a:r>
            <a:r>
              <a:rPr lang="sr-Latn-BA" sz="2000" dirty="0" smtClean="0"/>
              <a:t>opis </a:t>
            </a:r>
            <a:r>
              <a:rPr lang="sr-Latn-BA" sz="2000" dirty="0"/>
              <a:t>radnog mjesta, vrijeme na koje se zasniva radni odnos, uslove za zasnivanje radnog odnosa i rok za podnošenje prijava. </a:t>
            </a:r>
            <a:endParaRPr lang="sr-Latn-ME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11940" r="49030" b="14163"/>
          <a:stretch/>
        </p:blipFill>
        <p:spPr bwMode="auto">
          <a:xfrm>
            <a:off x="5615608" y="-25400"/>
            <a:ext cx="352839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936</Words>
  <Application>Microsoft Office PowerPoint</Application>
  <PresentationFormat>On-screen Show (16:9)</PresentationFormat>
  <Paragraphs>152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PRIJEM RADNIKA U RADNI ODNOS</vt:lpstr>
      <vt:lpstr>Radni odnos</vt:lpstr>
      <vt:lpstr>Šta su fizička a šta pravna lica?</vt:lpstr>
      <vt:lpstr>PowerPoint Presentation</vt:lpstr>
      <vt:lpstr>PowerPoint Presentation</vt:lpstr>
      <vt:lpstr>PowerPoint Presentation</vt:lpstr>
      <vt:lpstr>Ugovor o radu</vt:lpstr>
      <vt:lpstr>Prijava o slobodnom radnom mjestu</vt:lpstr>
      <vt:lpstr>Konkurs o slobodnom radnom mjestu</vt:lpstr>
      <vt:lpstr>Prijava za zasnivanje radnog odnosa</vt:lpstr>
      <vt:lpstr>PowerPoint Presentation</vt:lpstr>
      <vt:lpstr>Primjer prijave za prijem u radni odnos</vt:lpstr>
      <vt:lpstr>Intervju za posao</vt:lpstr>
      <vt:lpstr>Odluka</vt:lpstr>
      <vt:lpstr>PowerPoint Presentation</vt:lpstr>
      <vt:lpstr>Radna knjižica</vt:lpstr>
      <vt:lpstr>Vježba br.1 Izrada konkursa za prijem u radni odnos</vt:lpstr>
      <vt:lpstr>Vježba br.2 CV (curriculum vitae tj.radna biografija)</vt:lpstr>
      <vt:lpstr>Vježba br.3 Prijava za prijem u radni odnos</vt:lpstr>
      <vt:lpstr>Vježba br.4 Intervju za posao</vt:lpstr>
      <vt:lpstr>Prava radnika</vt:lpstr>
      <vt:lpstr>Individualna prava radnika u CG</vt:lpstr>
      <vt:lpstr>    Kolektivna prava radnika u CG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PRIJEM RADNIKA U RADNI ODNOS</dc:title>
  <dc:creator>Pedja</dc:creator>
  <cp:lastModifiedBy>aleksbudrak@gmail.com</cp:lastModifiedBy>
  <cp:revision>91</cp:revision>
  <dcterms:created xsi:type="dcterms:W3CDTF">2020-03-20T15:39:25Z</dcterms:created>
  <dcterms:modified xsi:type="dcterms:W3CDTF">2026-04-25T21:41:51Z</dcterms:modified>
</cp:coreProperties>
</file>