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7" r:id="rId9"/>
    <p:sldId id="262" r:id="rId10"/>
    <p:sldId id="263" r:id="rId11"/>
    <p:sldId id="264" r:id="rId12"/>
    <p:sldId id="272" r:id="rId13"/>
    <p:sldId id="274" r:id="rId14"/>
    <p:sldId id="276" r:id="rId15"/>
    <p:sldId id="278" r:id="rId16"/>
    <p:sldId id="280" r:id="rId17"/>
    <p:sldId id="282" r:id="rId18"/>
    <p:sldId id="268" r:id="rId19"/>
    <p:sldId id="27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922227-C2C2-4170-82E5-87F3E6CEB4D8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75B38-53A8-427B-913C-80195304D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770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19B7-6849-42F5-8A28-8960F6B373C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ABA38-A965-459E-8427-0A433203EA6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19B7-6849-42F5-8A28-8960F6B373C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ABA38-A965-459E-8427-0A433203EA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19B7-6849-42F5-8A28-8960F6B373C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ABA38-A965-459E-8427-0A433203EA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19B7-6849-42F5-8A28-8960F6B373C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ABA38-A965-459E-8427-0A433203EA6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19B7-6849-42F5-8A28-8960F6B373C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ABA38-A965-459E-8427-0A433203EA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19B7-6849-42F5-8A28-8960F6B373C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ABA38-A965-459E-8427-0A433203EA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19B7-6849-42F5-8A28-8960F6B373C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ABA38-A965-459E-8427-0A433203EA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19B7-6849-42F5-8A28-8960F6B373C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ABA38-A965-459E-8427-0A433203EA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19B7-6849-42F5-8A28-8960F6B373C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ABA38-A965-459E-8427-0A433203EA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19B7-6849-42F5-8A28-8960F6B373C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ABA38-A965-459E-8427-0A433203EA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19B7-6849-42F5-8A28-8960F6B373C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ABA38-A965-459E-8427-0A433203EA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AE0A19B7-6849-42F5-8A28-8960F6B373C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39FABA38-A965-459E-8427-0A433203EA6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Zvani</a:t>
            </a:r>
            <a:r>
              <a:rPr lang="sr-Latn-ME" dirty="0" smtClean="0"/>
              <a:t>čni i nezvanični tekst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4653136"/>
            <a:ext cx="2828925" cy="16192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548680"/>
            <a:ext cx="2686050" cy="170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092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51520" y="404664"/>
            <a:ext cx="8568952" cy="61926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ĆAO,</a:t>
            </a:r>
            <a:r>
              <a:rPr lang="sr-Latn-ME" dirty="0" smtClean="0"/>
              <a:t> </a:t>
            </a:r>
            <a:r>
              <a:rPr lang="sr-Latn-ME" dirty="0" smtClean="0"/>
              <a:t>Sanela</a:t>
            </a:r>
            <a:r>
              <a:rPr lang="en-US" dirty="0" smtClean="0"/>
              <a:t>!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Ne </a:t>
            </a:r>
            <a:r>
              <a:rPr lang="en-US" dirty="0" err="1"/>
              <a:t>ljuti</a:t>
            </a:r>
            <a:r>
              <a:rPr lang="en-US" dirty="0"/>
              <a:t> se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ti</a:t>
            </a:r>
            <a:r>
              <a:rPr lang="en-US" dirty="0"/>
              <a:t> </a:t>
            </a:r>
            <a:r>
              <a:rPr lang="en-US" dirty="0" err="1"/>
              <a:t>nijesam</a:t>
            </a:r>
            <a:r>
              <a:rPr lang="en-US" dirty="0"/>
              <a:t> </a:t>
            </a:r>
            <a:r>
              <a:rPr lang="en-US" dirty="0" err="1"/>
              <a:t>brzo</a:t>
            </a:r>
            <a:r>
              <a:rPr lang="en-US" dirty="0"/>
              <a:t> </a:t>
            </a:r>
            <a:r>
              <a:rPr lang="en-US" dirty="0" err="1"/>
              <a:t>odgovorila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pismo</a:t>
            </a:r>
            <a:r>
              <a:rPr lang="en-US" dirty="0"/>
              <a:t>, </a:t>
            </a:r>
            <a:r>
              <a:rPr lang="en-US" dirty="0" err="1"/>
              <a:t>ali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sam</a:t>
            </a:r>
            <a:r>
              <a:rPr lang="en-US" dirty="0"/>
              <a:t> </a:t>
            </a:r>
            <a:r>
              <a:rPr lang="en-US" dirty="0" err="1"/>
              <a:t>zauzeta</a:t>
            </a:r>
            <a:r>
              <a:rPr lang="en-US" dirty="0"/>
              <a:t> </a:t>
            </a:r>
            <a:r>
              <a:rPr lang="en-US" dirty="0" err="1"/>
              <a:t>oko</a:t>
            </a:r>
            <a:r>
              <a:rPr lang="en-US" dirty="0"/>
              <a:t> </a:t>
            </a:r>
            <a:r>
              <a:rPr lang="en-US" dirty="0" err="1"/>
              <a:t>upisa</a:t>
            </a:r>
            <a:r>
              <a:rPr lang="en-US" dirty="0"/>
              <a:t> u </a:t>
            </a:r>
            <a:r>
              <a:rPr lang="en-US" dirty="0" err="1"/>
              <a:t>prvi</a:t>
            </a:r>
            <a:r>
              <a:rPr lang="en-US" dirty="0"/>
              <a:t> </a:t>
            </a:r>
            <a:r>
              <a:rPr lang="en-US" dirty="0" err="1"/>
              <a:t>razred</a:t>
            </a:r>
            <a:r>
              <a:rPr lang="en-US" dirty="0"/>
              <a:t> </a:t>
            </a:r>
            <a:r>
              <a:rPr lang="en-US" dirty="0" err="1"/>
              <a:t>gimnazije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Bilo</a:t>
            </a:r>
            <a:r>
              <a:rPr lang="en-US" dirty="0"/>
              <a:t> je </a:t>
            </a:r>
            <a:r>
              <a:rPr lang="en-US" dirty="0" err="1"/>
              <a:t>teško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sam</a:t>
            </a:r>
            <a:r>
              <a:rPr lang="en-US" dirty="0"/>
              <a:t> </a:t>
            </a:r>
            <a:r>
              <a:rPr lang="en-US" dirty="0" err="1"/>
              <a:t>uspjela</a:t>
            </a:r>
            <a:r>
              <a:rPr lang="en-US" dirty="0"/>
              <a:t>.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ti</a:t>
            </a:r>
            <a:r>
              <a:rPr lang="en-US" dirty="0"/>
              <a:t> </a:t>
            </a:r>
            <a:r>
              <a:rPr lang="en-US" dirty="0" err="1"/>
              <a:t>reći</a:t>
            </a:r>
            <a:r>
              <a:rPr lang="en-US" dirty="0"/>
              <a:t> da </a:t>
            </a:r>
            <a:r>
              <a:rPr lang="en-US" dirty="0" err="1"/>
              <a:t>sam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oduševljena</a:t>
            </a:r>
            <a:r>
              <a:rPr lang="en-US" dirty="0"/>
              <a:t> </a:t>
            </a:r>
            <a:r>
              <a:rPr lang="en-US" dirty="0" err="1"/>
              <a:t>Gimnazijom</a:t>
            </a:r>
            <a:r>
              <a:rPr lang="en-US" dirty="0"/>
              <a:t>, a </a:t>
            </a:r>
            <a:r>
              <a:rPr lang="en-US" dirty="0" err="1"/>
              <a:t>čini</a:t>
            </a:r>
            <a:r>
              <a:rPr lang="en-US" dirty="0"/>
              <a:t> mi se da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društvo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neće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loše</a:t>
            </a:r>
            <a:r>
              <a:rPr lang="en-US" dirty="0"/>
              <a:t>. </a:t>
            </a:r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da </a:t>
            </a:r>
            <a:r>
              <a:rPr lang="en-US" dirty="0" err="1"/>
              <a:t>učim</a:t>
            </a:r>
            <a:r>
              <a:rPr lang="en-US" dirty="0"/>
              <a:t>, </a:t>
            </a:r>
            <a:r>
              <a:rPr lang="en-US" dirty="0" err="1"/>
              <a:t>uf</a:t>
            </a:r>
            <a:r>
              <a:rPr lang="en-US" dirty="0"/>
              <a:t>! ... </a:t>
            </a:r>
            <a:r>
              <a:rPr lang="en-US" dirty="0" err="1"/>
              <a:t>Jedva</a:t>
            </a:r>
            <a:r>
              <a:rPr lang="en-US" dirty="0"/>
              <a:t> </a:t>
            </a:r>
            <a:r>
              <a:rPr lang="en-US" dirty="0" err="1"/>
              <a:t>čekam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da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vidim</a:t>
            </a:r>
            <a:r>
              <a:rPr lang="en-US" dirty="0"/>
              <a:t>! </a:t>
            </a:r>
            <a:r>
              <a:rPr lang="en-US" dirty="0" err="1"/>
              <a:t>Molim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odgovori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prije</a:t>
            </a:r>
            <a:r>
              <a:rPr lang="en-US" dirty="0"/>
              <a:t> i </a:t>
            </a:r>
            <a:r>
              <a:rPr lang="en-US" dirty="0" err="1"/>
              <a:t>piši</a:t>
            </a:r>
            <a:r>
              <a:rPr lang="en-US" dirty="0"/>
              <a:t> o </a:t>
            </a:r>
            <a:r>
              <a:rPr lang="en-US" dirty="0" err="1"/>
              <a:t>svemu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 err="1"/>
              <a:t>detaljno</a:t>
            </a:r>
            <a:r>
              <a:rPr lang="en-US" dirty="0"/>
              <a:t>! </a:t>
            </a:r>
            <a:r>
              <a:rPr lang="en-US" dirty="0" err="1"/>
              <a:t>Evo</a:t>
            </a:r>
            <a:r>
              <a:rPr lang="en-US" dirty="0"/>
              <a:t> </a:t>
            </a:r>
            <a:r>
              <a:rPr lang="en-US" dirty="0" err="1"/>
              <a:t>ti</a:t>
            </a:r>
            <a:r>
              <a:rPr lang="en-US" dirty="0"/>
              <a:t> </a:t>
            </a:r>
            <a:r>
              <a:rPr lang="en-US" dirty="0" err="1"/>
              <a:t>moja</a:t>
            </a:r>
            <a:r>
              <a:rPr lang="en-US" dirty="0"/>
              <a:t> nova </a:t>
            </a:r>
            <a:r>
              <a:rPr lang="en-US" dirty="0" err="1"/>
              <a:t>adresa</a:t>
            </a:r>
            <a:r>
              <a:rPr lang="en-US" dirty="0"/>
              <a:t>: </a:t>
            </a:r>
            <a:r>
              <a:rPr lang="en-US" dirty="0" err="1"/>
              <a:t>Radoš</a:t>
            </a:r>
            <a:r>
              <a:rPr lang="en-US" dirty="0"/>
              <a:t> </a:t>
            </a:r>
            <a:r>
              <a:rPr lang="en-US" dirty="0" err="1"/>
              <a:t>Vujičić</a:t>
            </a:r>
            <a:r>
              <a:rPr lang="en-US" dirty="0"/>
              <a:t> (</a:t>
            </a:r>
            <a:r>
              <a:rPr lang="en-US" dirty="0" err="1"/>
              <a:t>za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Dubravku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Trg</a:t>
            </a:r>
            <a:r>
              <a:rPr lang="en-US" dirty="0"/>
              <a:t> </a:t>
            </a:r>
            <a:r>
              <a:rPr lang="en-US" dirty="0" err="1"/>
              <a:t>slobode</a:t>
            </a:r>
            <a:r>
              <a:rPr lang="en-US" dirty="0"/>
              <a:t> br. </a:t>
            </a:r>
            <a:r>
              <a:rPr lang="en-US" dirty="0" smtClean="0"/>
              <a:t>5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81000 </a:t>
            </a:r>
            <a:r>
              <a:rPr lang="en-US" dirty="0" err="1"/>
              <a:t>Podgorica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P.S. </a:t>
            </a:r>
            <a:r>
              <a:rPr lang="en-US" dirty="0" err="1"/>
              <a:t>Saša</a:t>
            </a:r>
            <a:r>
              <a:rPr lang="en-US" dirty="0"/>
              <a:t> </a:t>
            </a:r>
            <a:r>
              <a:rPr lang="sr-Latn-ME" dirty="0" smtClean="0"/>
              <a:t>j</a:t>
            </a:r>
            <a:r>
              <a:rPr lang="en-US" dirty="0" smtClean="0"/>
              <a:t>e </a:t>
            </a:r>
            <a:r>
              <a:rPr lang="en-US" dirty="0" err="1"/>
              <a:t>pitao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err="1"/>
              <a:t>ćeš</a:t>
            </a:r>
            <a:r>
              <a:rPr lang="en-US" dirty="0"/>
              <a:t> </a:t>
            </a:r>
            <a:r>
              <a:rPr lang="en-US" dirty="0" err="1"/>
              <a:t>doći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9085851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sr-Latn-ME" dirty="0" smtClean="0"/>
          </a:p>
          <a:p>
            <a:endParaRPr lang="sr-Latn-ME" dirty="0"/>
          </a:p>
          <a:p>
            <a:endParaRPr lang="sr-Latn-ME" dirty="0" smtClean="0"/>
          </a:p>
          <a:p>
            <a:pPr marL="0" indent="0">
              <a:buNone/>
            </a:pPr>
            <a:r>
              <a:rPr lang="sr-Latn-ME" sz="2800" dirty="0" smtClean="0">
                <a:solidFill>
                  <a:srgbClr val="FFC000"/>
                </a:solidFill>
              </a:rPr>
              <a:t>Skraćenica  P.S. - </a:t>
            </a:r>
            <a:r>
              <a:rPr lang="sr-Latn-ME" sz="2800" i="1" dirty="0" smtClean="0">
                <a:solidFill>
                  <a:srgbClr val="FFC000"/>
                </a:solidFill>
              </a:rPr>
              <a:t>postscriptum ( poslije napisanog), znači kraći tekst koji dopunjava sadržinu dovršenog i potpisanog pisma.</a:t>
            </a:r>
          </a:p>
          <a:p>
            <a:pPr marL="0" indent="0">
              <a:buNone/>
            </a:pPr>
            <a:endParaRPr lang="en-US" sz="2800" i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6269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						</a:t>
            </a:r>
            <a:r>
              <a:rPr lang="sr-Latn-ME" sz="3300" b="1" dirty="0">
                <a:solidFill>
                  <a:srgbClr val="FF0000"/>
                </a:solidFill>
              </a:rPr>
              <a:t>	OGLAS</a:t>
            </a:r>
            <a:endParaRPr lang="en-US" sz="33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27584" y="1700808"/>
            <a:ext cx="7800875" cy="4176464"/>
          </a:xfrm>
          <a:prstGeom prst="rect">
            <a:avLst/>
          </a:prstGeom>
        </p:spPr>
        <p:txBody>
          <a:bodyPr/>
          <a:lstStyle/>
          <a:p>
            <a:r>
              <a:rPr lang="sr-Latn-ME" sz="2000" dirty="0" smtClean="0"/>
              <a:t>Oglas – objavljivanje, davanje na znanje, saopštenje, objava</a:t>
            </a:r>
          </a:p>
          <a:p>
            <a:endParaRPr lang="sr-Latn-ME" sz="2000" dirty="0"/>
          </a:p>
          <a:p>
            <a:r>
              <a:rPr lang="sr-Latn-ME" sz="2000" dirty="0" smtClean="0"/>
              <a:t>Oglasi se mogu objavljivati u novinama, na radiju, televiziji, internetu.</a:t>
            </a:r>
          </a:p>
          <a:p>
            <a:r>
              <a:rPr lang="sr-Latn-ME" sz="2000" dirty="0" smtClean="0"/>
              <a:t>Osnovni elementi oglasa su: naslov, tekst i ilustracija.</a:t>
            </a:r>
          </a:p>
          <a:p>
            <a:r>
              <a:rPr lang="sr-Latn-ME" sz="2000" dirty="0" smtClean="0"/>
              <a:t>Naslov je važan jer je on znak za skretanje pažnje, privlačenje pažnje</a:t>
            </a:r>
          </a:p>
          <a:p>
            <a:r>
              <a:rPr lang="sr-Latn-ME" sz="2000" dirty="0" smtClean="0"/>
              <a:t>U tekstu oglasa potrebno je navesti osnovne podatke i važnije informacije (ponuda/potražnja, podaci o proizvodu, poslu, uslovi, podaci onog ko daje oglas, kontakt)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467344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6683765" cy="600614"/>
          </a:xfrm>
        </p:spPr>
        <p:txBody>
          <a:bodyPr/>
          <a:lstStyle/>
          <a:p>
            <a:r>
              <a:rPr lang="sr-Latn-ME" b="1" dirty="0" smtClean="0">
                <a:solidFill>
                  <a:srgbClr val="FF0000"/>
                </a:solidFill>
              </a:rPr>
              <a:t>Formalni oglas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59" y="728702"/>
            <a:ext cx="4955573" cy="5724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5836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b="1" dirty="0" smtClean="0">
                <a:solidFill>
                  <a:srgbClr val="FF0000"/>
                </a:solidFill>
              </a:rPr>
              <a:t>Neformalni oglas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691680" y="1628800"/>
            <a:ext cx="6068871" cy="39803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2000" dirty="0"/>
              <a:t>Prodajem stan od 50m2, koji se nalazi u samom centru grada, a ima toliko lijep pogled sa prostrane terase, da smo jedva donijeli odluku o njegovoj prodaji.</a:t>
            </a:r>
          </a:p>
          <a:p>
            <a:pPr algn="ctr"/>
            <a:r>
              <a:rPr lang="sr-Latn-ME" sz="2000" dirty="0"/>
              <a:t>Ušuškan, a istovremeno luksuzan – ovaj stan je odličan izbor za sve manje porodice, ili za jednu osobu.</a:t>
            </a:r>
          </a:p>
          <a:p>
            <a:pPr algn="ctr"/>
            <a:r>
              <a:rPr lang="sr-Latn-ME" sz="2000" dirty="0"/>
              <a:t>Kontakt: 069/***-***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037397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					</a:t>
            </a:r>
            <a:r>
              <a:rPr lang="sr-Latn-ME" sz="3300" b="1" dirty="0">
                <a:solidFill>
                  <a:srgbClr val="FF0000"/>
                </a:solidFill>
              </a:rPr>
              <a:t>ČESTITKA</a:t>
            </a:r>
            <a:endParaRPr lang="en-US" sz="33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83568" y="1844824"/>
            <a:ext cx="7944891" cy="344584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50000"/>
              </a:lnSpc>
            </a:pPr>
            <a:r>
              <a:rPr lang="sr-Latn-ME" sz="2000" dirty="0" smtClean="0"/>
              <a:t>Čestitka je oblik izražavanja želja povodom nekog događaja</a:t>
            </a:r>
          </a:p>
          <a:p>
            <a:pPr>
              <a:lnSpc>
                <a:spcPct val="150000"/>
              </a:lnSpc>
            </a:pPr>
            <a:r>
              <a:rPr lang="sr-Latn-ME" sz="2000" dirty="0" smtClean="0"/>
              <a:t>Čestitke se pišu kada želimo izraziti lijepe želje povodom nekih važnih i lijepih događaja ili važnih datuma;</a:t>
            </a:r>
          </a:p>
          <a:p>
            <a:pPr marL="0" indent="0">
              <a:lnSpc>
                <a:spcPct val="150000"/>
              </a:lnSpc>
              <a:buNone/>
            </a:pPr>
            <a:endParaRPr lang="sr-Latn-ME" sz="2000" dirty="0" smtClean="0"/>
          </a:p>
          <a:p>
            <a:pPr>
              <a:lnSpc>
                <a:spcPct val="150000"/>
              </a:lnSpc>
            </a:pPr>
            <a:r>
              <a:rPr lang="sr-Latn-ME" sz="2000" dirty="0"/>
              <a:t>Č</a:t>
            </a:r>
            <a:r>
              <a:rPr lang="sr-Latn-ME" sz="2000" dirty="0" smtClean="0"/>
              <a:t>estitke </a:t>
            </a:r>
            <a:r>
              <a:rPr lang="sr-Latn-ME" sz="2000" dirty="0" smtClean="0"/>
              <a:t>mogu biti: </a:t>
            </a:r>
            <a:r>
              <a:rPr lang="sr-Latn-ME" sz="2000" b="1" dirty="0" smtClean="0"/>
              <a:t>formalne i neformalne</a:t>
            </a:r>
          </a:p>
        </p:txBody>
      </p:sp>
    </p:spTree>
    <p:extLst>
      <p:ext uri="{BB962C8B-B14F-4D97-AF65-F5344CB8AC3E}">
        <p14:creationId xmlns:p14="http://schemas.microsoft.com/office/powerpoint/2010/main" val="37502722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b="1" dirty="0" smtClean="0">
                <a:solidFill>
                  <a:srgbClr val="FF0000"/>
                </a:solidFill>
              </a:rPr>
              <a:t>Formalna čestitka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27584" y="2204864"/>
            <a:ext cx="7800875" cy="3085803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sr-Latn-ME" sz="2000" dirty="0" smtClean="0"/>
              <a:t>Poštovani direktore,</a:t>
            </a:r>
          </a:p>
          <a:p>
            <a:pPr marL="0" indent="0">
              <a:buNone/>
            </a:pPr>
            <a:r>
              <a:rPr lang="sr-Latn-ME" sz="2000" dirty="0"/>
              <a:t> </a:t>
            </a:r>
            <a:r>
              <a:rPr lang="sr-Latn-ME" sz="2000" dirty="0" smtClean="0"/>
              <a:t>     Zahvaljujemo se na divnoj saradnji iz prethodne godine i nadamo se novim       	poslovnim uspjesima u predstojećoj.</a:t>
            </a:r>
          </a:p>
          <a:p>
            <a:pPr marL="0" indent="0">
              <a:buNone/>
            </a:pPr>
            <a:r>
              <a:rPr lang="sr-Latn-ME" sz="2000" dirty="0" smtClean="0"/>
              <a:t>     Srećna Nova godina Vama i Vašem kolektivu.</a:t>
            </a:r>
          </a:p>
          <a:p>
            <a:pPr marL="0" indent="0">
              <a:buNone/>
            </a:pPr>
            <a:endParaRPr lang="sr-Latn-ME" dirty="0"/>
          </a:p>
          <a:p>
            <a:pPr marL="0" indent="0">
              <a:buNone/>
            </a:pPr>
            <a:endParaRPr lang="sr-Latn-ME" dirty="0" smtClean="0"/>
          </a:p>
          <a:p>
            <a:pPr marL="0" indent="0">
              <a:buNone/>
            </a:pPr>
            <a:endParaRPr lang="sr-Latn-ME" dirty="0"/>
          </a:p>
          <a:p>
            <a:pPr marL="0" indent="0">
              <a:buNone/>
            </a:pPr>
            <a:r>
              <a:rPr lang="sr-Latn-ME" dirty="0" smtClean="0"/>
              <a:t>													Srdačno</a:t>
            </a:r>
            <a:r>
              <a:rPr lang="sr-Latn-ME" dirty="0" smtClean="0"/>
              <a:t>,</a:t>
            </a:r>
            <a:r>
              <a:rPr lang="sr-Latn-ME" dirty="0" smtClean="0"/>
              <a:t>							        Marko Marković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7001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b="1" dirty="0" smtClean="0">
                <a:solidFill>
                  <a:srgbClr val="FF0000"/>
                </a:solidFill>
              </a:rPr>
              <a:t>Neformalna čestitka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051720" y="2132856"/>
            <a:ext cx="5699966" cy="3182851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sr-Latn-ME" sz="2000" dirty="0" smtClean="0"/>
              <a:t>Mili moj prijatelju,  </a:t>
            </a:r>
          </a:p>
          <a:p>
            <a:pPr marL="0" indent="0">
              <a:buNone/>
            </a:pPr>
            <a:r>
              <a:rPr lang="sr-Latn-ME" sz="2000" dirty="0"/>
              <a:t> </a:t>
            </a:r>
            <a:r>
              <a:rPr lang="sr-Latn-ME" sz="2000" dirty="0" smtClean="0"/>
              <a:t>Neka ti je srećna diploma. Čestitam ti na postignutom uspjehu. Jedva čekam da to proslavimo.</a:t>
            </a:r>
          </a:p>
          <a:p>
            <a:pPr marL="0" indent="0">
              <a:buNone/>
            </a:pPr>
            <a:endParaRPr lang="sr-Latn-ME" sz="2000" dirty="0" smtClean="0"/>
          </a:p>
          <a:p>
            <a:pPr marL="0" indent="0">
              <a:buNone/>
            </a:pPr>
            <a:r>
              <a:rPr lang="sr-Latn-ME" sz="2000" dirty="0" smtClean="0"/>
              <a:t>Petar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923535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Pozivnica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r-Latn-ME" dirty="0" smtClean="0"/>
              <a:t>Kratko pismeno obavještenje kojim nekoga pozivamo na svečanost ili događaj.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2276872"/>
            <a:ext cx="7200800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4262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Domaći zadatak</a:t>
            </a:r>
            <a:br>
              <a:rPr lang="sr-Latn-ME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r-Latn-ME" dirty="0" smtClean="0"/>
              <a:t>Napisati molbu,  pozivnicu i čestitku.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468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 marL="0" indent="0">
              <a:buNone/>
            </a:pPr>
            <a:endParaRPr lang="sr-Latn-ME" dirty="0" smtClean="0"/>
          </a:p>
          <a:p>
            <a:pPr marL="0" indent="0">
              <a:buNone/>
            </a:pPr>
            <a:endParaRPr lang="sr-Latn-ME" dirty="0" smtClean="0"/>
          </a:p>
          <a:p>
            <a:pPr marL="0" indent="0">
              <a:buNone/>
            </a:pPr>
            <a:endParaRPr lang="sr-Latn-ME" dirty="0"/>
          </a:p>
          <a:p>
            <a:pPr marL="0" indent="0">
              <a:buNone/>
            </a:pPr>
            <a:r>
              <a:rPr lang="sr-Latn-ME" sz="2800" dirty="0" smtClean="0"/>
              <a:t>Tekstove dijelimo na </a:t>
            </a:r>
            <a:r>
              <a:rPr lang="sr-Latn-ME" sz="2800" dirty="0" smtClean="0">
                <a:solidFill>
                  <a:srgbClr val="FFC000"/>
                </a:solidFill>
              </a:rPr>
              <a:t>zvanične i nezvanične</a:t>
            </a:r>
            <a:r>
              <a:rPr lang="sr-Latn-ME" sz="2800" dirty="0" smtClean="0"/>
              <a:t>,  zavisno od toga kome su namijenjeni.</a:t>
            </a:r>
          </a:p>
          <a:p>
            <a:pPr marL="0" indent="0">
              <a:buNone/>
            </a:pPr>
            <a:r>
              <a:rPr lang="sr-Latn-ME" sz="2800" dirty="0" smtClean="0">
                <a:solidFill>
                  <a:srgbClr val="FF0000"/>
                </a:solidFill>
              </a:rPr>
              <a:t>Pismo</a:t>
            </a:r>
            <a:r>
              <a:rPr lang="sr-Latn-ME" sz="2800" dirty="0" smtClean="0"/>
              <a:t>  </a:t>
            </a:r>
            <a:r>
              <a:rPr lang="sr-Latn-ME" sz="2800" dirty="0"/>
              <a:t>je pismena komunikacija među odsutnim </a:t>
            </a:r>
            <a:r>
              <a:rPr lang="sr-Latn-ME" sz="2800" dirty="0" smtClean="0"/>
              <a:t>licima .</a:t>
            </a:r>
          </a:p>
          <a:p>
            <a:pPr marL="0" indent="0">
              <a:buNone/>
            </a:pPr>
            <a:r>
              <a:rPr lang="sr-Latn-ME" sz="2800" dirty="0"/>
              <a:t>Pismo služi za iznošenje misli, želja i osjećanja, kao i </a:t>
            </a:r>
            <a:r>
              <a:rPr lang="sr-Latn-ME" sz="2800" dirty="0" smtClean="0"/>
              <a:t>za prenošenje </a:t>
            </a:r>
            <a:r>
              <a:rPr lang="sr-Latn-ME" sz="2800" dirty="0"/>
              <a:t>obavještenja i </a:t>
            </a:r>
            <a:r>
              <a:rPr lang="sr-Latn-ME" sz="2800" dirty="0" smtClean="0"/>
              <a:t>poruka</a:t>
            </a:r>
            <a:r>
              <a:rPr lang="sr-Latn-ME" sz="2800" dirty="0"/>
              <a:t>.</a:t>
            </a:r>
            <a:endParaRPr lang="sr-Latn-ME" sz="2800" dirty="0" smtClean="0"/>
          </a:p>
          <a:p>
            <a:pPr marL="0" indent="0">
              <a:buNone/>
            </a:pPr>
            <a:endParaRPr lang="sr-Latn-ME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4149080"/>
            <a:ext cx="6696744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866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Zvanično pismo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sr-Latn-ME" sz="2400" dirty="0" smtClean="0"/>
              <a:t>Zvanično ili poslovno pismo je  osnovni vid komunikacije u savremenom poslovanju, čija je svrha da čitaocu pruži određenu informaciju.</a:t>
            </a:r>
          </a:p>
          <a:p>
            <a:r>
              <a:rPr lang="sr-Latn-ME" sz="2400" dirty="0" smtClean="0"/>
              <a:t>Zvanično pismo je obično upućeno predstavniku neke organizacije, ustanove, društva.</a:t>
            </a:r>
          </a:p>
          <a:p>
            <a:r>
              <a:rPr lang="sr-Latn-ME" sz="2400" dirty="0" smtClean="0"/>
              <a:t>Zvanično pismo ima utvrđenu formu.</a:t>
            </a:r>
          </a:p>
          <a:p>
            <a:r>
              <a:rPr lang="sr-Latn-ME" sz="2400" dirty="0" smtClean="0"/>
              <a:t>Izražavanje u zvaničnom pismu mora biti  precizno i sažeto.</a:t>
            </a:r>
          </a:p>
          <a:p>
            <a:r>
              <a:rPr lang="sr-Latn-ME" sz="2400" dirty="0" smtClean="0"/>
              <a:t>Koriste se učtivi i  zvanični izrazi.</a:t>
            </a:r>
          </a:p>
          <a:p>
            <a:r>
              <a:rPr lang="sr-Latn-ME" sz="2400" dirty="0" smtClean="0"/>
              <a:t>Osobi  kojoj pišemo obraćamo se sa Vi.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0528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764704"/>
            <a:ext cx="7924800" cy="5616624"/>
          </a:xfrm>
        </p:spPr>
        <p:txBody>
          <a:bodyPr>
            <a:normAutofit/>
          </a:bodyPr>
          <a:lstStyle/>
          <a:p>
            <a:r>
              <a:rPr lang="sr-Latn-ME" sz="2000" dirty="0" smtClean="0"/>
              <a:t>Pri učtivom obraćanju  iz poštovanja prema jednoj osobi zamjenice </a:t>
            </a:r>
            <a:r>
              <a:rPr lang="sr-Latn-ME" sz="2000" i="1" dirty="0" smtClean="0"/>
              <a:t>vi i vaš  </a:t>
            </a:r>
            <a:r>
              <a:rPr lang="sr-Latn-ME" sz="2000" dirty="0" smtClean="0"/>
              <a:t>pišu se velikim slovom.</a:t>
            </a:r>
          </a:p>
          <a:p>
            <a:pPr marL="0" indent="0">
              <a:buNone/>
            </a:pPr>
            <a:endParaRPr lang="sr-Latn-ME" dirty="0" smtClean="0"/>
          </a:p>
          <a:p>
            <a:pPr marL="0" indent="0">
              <a:buNone/>
            </a:pPr>
            <a:r>
              <a:rPr lang="sr-Latn-ME" dirty="0" smtClean="0"/>
              <a:t> Poštovana,</a:t>
            </a:r>
          </a:p>
          <a:p>
            <a:pPr marL="0" indent="0">
              <a:buNone/>
            </a:pPr>
            <a:r>
              <a:rPr lang="sr-Latn-ME" dirty="0" smtClean="0"/>
              <a:t>Primio sam </a:t>
            </a:r>
            <a:r>
              <a:rPr lang="sr-Latn-ME" dirty="0" smtClean="0">
                <a:solidFill>
                  <a:srgbClr val="FF0000"/>
                </a:solidFill>
              </a:rPr>
              <a:t>V</a:t>
            </a:r>
            <a:r>
              <a:rPr lang="sr-Latn-ME" dirty="0" smtClean="0"/>
              <a:t>aše pismo.</a:t>
            </a:r>
          </a:p>
          <a:p>
            <a:pPr marL="0" indent="0">
              <a:buNone/>
            </a:pPr>
            <a:endParaRPr lang="sr-Latn-ME" dirty="0" smtClean="0"/>
          </a:p>
          <a:p>
            <a:pPr marL="0" indent="0">
              <a:buNone/>
            </a:pPr>
            <a:r>
              <a:rPr lang="sr-Latn-ME" dirty="0" smtClean="0"/>
              <a:t>Gospodine ministre,</a:t>
            </a:r>
          </a:p>
          <a:p>
            <a:pPr marL="0" indent="0">
              <a:buNone/>
            </a:pPr>
            <a:r>
              <a:rPr lang="sr-Latn-ME" dirty="0" smtClean="0"/>
              <a:t>Molim </a:t>
            </a:r>
            <a:r>
              <a:rPr lang="sr-Latn-ME" dirty="0" smtClean="0">
                <a:solidFill>
                  <a:srgbClr val="FF0000"/>
                </a:solidFill>
              </a:rPr>
              <a:t>V</a:t>
            </a:r>
            <a:r>
              <a:rPr lang="sr-Latn-ME" dirty="0" smtClean="0"/>
              <a:t>as da mi odgovorite</a:t>
            </a:r>
            <a:r>
              <a:rPr lang="sr-Latn-ME" dirty="0" smtClean="0"/>
              <a:t>.</a:t>
            </a:r>
            <a:endParaRPr lang="en-US" dirty="0" smtClean="0"/>
          </a:p>
          <a:p>
            <a:pPr marL="0" indent="0">
              <a:buNone/>
            </a:pPr>
            <a:endParaRPr lang="sr-Latn-ME" dirty="0" smtClean="0"/>
          </a:p>
          <a:p>
            <a:pPr marL="0" indent="0">
              <a:buNone/>
            </a:pPr>
            <a:r>
              <a:rPr lang="sr-Latn-ME" sz="2000" dirty="0" smtClean="0"/>
              <a:t>Ukoliko je riječ o službenoj komunikaciji  s nekom ustavnovom ili ako je učtivo obraćanje, usmjereno prema većem broju lica, tada se zamjenice </a:t>
            </a:r>
            <a:r>
              <a:rPr lang="sr-Latn-ME" sz="2000" i="1" dirty="0" smtClean="0"/>
              <a:t>vi i vaš </a:t>
            </a:r>
            <a:r>
              <a:rPr lang="sr-Latn-ME" sz="2000" dirty="0" smtClean="0"/>
              <a:t>pišu malim slovom.</a:t>
            </a:r>
          </a:p>
          <a:p>
            <a:pPr marL="0" indent="0">
              <a:buNone/>
            </a:pPr>
            <a:r>
              <a:rPr lang="sr-Latn-ME" dirty="0" smtClean="0"/>
              <a:t>Poštovana gospodo, čast mi je da razgovram s </a:t>
            </a:r>
            <a:r>
              <a:rPr lang="sr-Latn-ME" dirty="0" smtClean="0">
                <a:solidFill>
                  <a:srgbClr val="FF0000"/>
                </a:solidFill>
              </a:rPr>
              <a:t>v</a:t>
            </a:r>
            <a:r>
              <a:rPr lang="sr-Latn-ME" dirty="0" smtClean="0"/>
              <a:t>ama.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738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51520" y="116632"/>
            <a:ext cx="8282880" cy="6741368"/>
          </a:xfrm>
        </p:spPr>
        <p:txBody>
          <a:bodyPr>
            <a:normAutofit/>
          </a:bodyPr>
          <a:lstStyle/>
          <a:p>
            <a:r>
              <a:rPr lang="sr-Latn-ME" b="1" dirty="0"/>
              <a:t>Osnovni </a:t>
            </a:r>
            <a:r>
              <a:rPr lang="sr-Latn-ME" b="1" dirty="0" smtClean="0"/>
              <a:t>elementi  zvaničnog pisma:</a:t>
            </a:r>
            <a:endParaRPr lang="sr-Latn-ME" b="1" dirty="0"/>
          </a:p>
          <a:p>
            <a:r>
              <a:rPr lang="sr-Latn-ME" dirty="0"/>
              <a:t>zaglavlje/ adresant (pošiljalac)</a:t>
            </a:r>
          </a:p>
          <a:p>
            <a:r>
              <a:rPr lang="sr-Latn-ME" dirty="0" smtClean="0"/>
              <a:t>adresat </a:t>
            </a:r>
            <a:r>
              <a:rPr lang="sr-Latn-ME" dirty="0"/>
              <a:t>(primalac)</a:t>
            </a:r>
          </a:p>
          <a:p>
            <a:r>
              <a:rPr lang="sr-Latn-ME" dirty="0"/>
              <a:t>d</a:t>
            </a:r>
            <a:r>
              <a:rPr lang="sr-Latn-ME" dirty="0" smtClean="0"/>
              <a:t>atum i mjesto</a:t>
            </a:r>
            <a:endParaRPr lang="sr-Latn-ME" dirty="0"/>
          </a:p>
          <a:p>
            <a:r>
              <a:rPr lang="sr-Latn-ME" dirty="0"/>
              <a:t>predmet</a:t>
            </a:r>
          </a:p>
          <a:p>
            <a:r>
              <a:rPr lang="sr-Latn-ME" dirty="0"/>
              <a:t>uvodni pozdrav</a:t>
            </a:r>
          </a:p>
          <a:p>
            <a:r>
              <a:rPr lang="sr-Latn-ME" dirty="0"/>
              <a:t>tekst</a:t>
            </a:r>
          </a:p>
          <a:p>
            <a:r>
              <a:rPr lang="sr-Latn-ME" dirty="0"/>
              <a:t>završni pozdrav</a:t>
            </a:r>
          </a:p>
          <a:p>
            <a:r>
              <a:rPr lang="sr-Latn-ME" dirty="0"/>
              <a:t>ime prezime/potpis</a:t>
            </a:r>
          </a:p>
          <a:p>
            <a:r>
              <a:rPr lang="en-US" dirty="0"/>
              <a:t>p</a:t>
            </a:r>
            <a:r>
              <a:rPr lang="sr-Latn-ME" dirty="0" smtClean="0"/>
              <a:t>rilozi</a:t>
            </a:r>
            <a:endParaRPr lang="sr-Latn-ME" dirty="0"/>
          </a:p>
          <a:p>
            <a:r>
              <a:rPr lang="sr-Latn-ME" dirty="0"/>
              <a:t>Koriste se standardni fontovi: Times New Roman ili Arial, ne veći od 12 tačaka.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509120"/>
            <a:ext cx="6552728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570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251520" y="22448"/>
            <a:ext cx="8568952" cy="6718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 </a:t>
            </a:r>
            <a:r>
              <a:rPr lang="sr-Latn-ME" sz="2000" dirty="0" smtClean="0"/>
              <a:t>                                                      </a:t>
            </a:r>
            <a:r>
              <a:rPr lang="en-US" sz="2000" dirty="0" err="1" smtClean="0"/>
              <a:t>Molba</a:t>
            </a:r>
            <a:endParaRPr lang="en-US" sz="2000" dirty="0"/>
          </a:p>
          <a:p>
            <a:pPr marL="0" indent="0">
              <a:buNone/>
            </a:pPr>
            <a:r>
              <a:rPr lang="sr-Latn-ME" sz="1800" dirty="0"/>
              <a:t>Enisa Radojević                                                   Podgorica, 22. marta 2015. g.</a:t>
            </a:r>
          </a:p>
          <a:p>
            <a:pPr marL="0" indent="0">
              <a:buNone/>
            </a:pPr>
            <a:r>
              <a:rPr lang="sr-Latn-ME" sz="1800" dirty="0"/>
              <a:t>Donja Gorica b.b.</a:t>
            </a:r>
          </a:p>
          <a:p>
            <a:pPr marL="0" indent="0">
              <a:buNone/>
            </a:pPr>
            <a:r>
              <a:rPr lang="sr-Latn-ME" sz="1800" dirty="0"/>
              <a:t>81000 Podgorica</a:t>
            </a:r>
          </a:p>
          <a:p>
            <a:pPr marL="0" indent="0">
              <a:buNone/>
            </a:pPr>
            <a:r>
              <a:rPr lang="sr-Latn-ME" sz="1800" dirty="0"/>
              <a:t>                         </a:t>
            </a:r>
            <a:r>
              <a:rPr lang="sr-Latn-ME" sz="1800" dirty="0" smtClean="0"/>
              <a:t>        </a:t>
            </a:r>
            <a:r>
              <a:rPr lang="sr-Latn-ME" sz="1800" dirty="0"/>
              <a:t>JU Gimnazija „Slobdan Škerović“ Podgorica </a:t>
            </a:r>
          </a:p>
          <a:p>
            <a:pPr marL="0" indent="0">
              <a:buNone/>
            </a:pPr>
            <a:endParaRPr lang="sr-Latn-ME" sz="1800" dirty="0"/>
          </a:p>
          <a:p>
            <a:pPr marL="0" indent="0">
              <a:buNone/>
            </a:pPr>
            <a:r>
              <a:rPr lang="sr-Latn-ME" sz="1800" dirty="0"/>
              <a:t>Predmet: Molba za naknadni upis u prvi razred</a:t>
            </a:r>
          </a:p>
          <a:p>
            <a:pPr marL="0" indent="0">
              <a:buNone/>
            </a:pPr>
            <a:endParaRPr lang="sr-Latn-ME" sz="1800" dirty="0"/>
          </a:p>
          <a:p>
            <a:pPr marL="0" indent="0">
              <a:buNone/>
            </a:pPr>
            <a:r>
              <a:rPr lang="sr-Latn-ME" sz="1800" dirty="0"/>
              <a:t>Molim Nastavničko vijeće Gimnazije „Slobodan  Škerović“ da mi odobri naknadni upis u prvi razred pošto sam u vrijeme redovnog upisnog roka bila bolesna.</a:t>
            </a:r>
          </a:p>
          <a:p>
            <a:pPr marL="0" indent="0">
              <a:buNone/>
            </a:pPr>
            <a:endParaRPr lang="sr-Latn-ME" sz="1800" dirty="0"/>
          </a:p>
          <a:p>
            <a:pPr marL="0" indent="0">
              <a:buNone/>
            </a:pPr>
            <a:r>
              <a:rPr lang="sr-Latn-ME" sz="1800" dirty="0"/>
              <a:t>                                                                                                    Podnosilac molbe</a:t>
            </a:r>
          </a:p>
          <a:p>
            <a:pPr marL="0" indent="0">
              <a:buNone/>
            </a:pPr>
            <a:r>
              <a:rPr lang="sr-Latn-ME" sz="1800" dirty="0"/>
              <a:t>                                                                                                        Enisa Radojević </a:t>
            </a:r>
          </a:p>
          <a:p>
            <a:pPr marL="0" indent="0">
              <a:buNone/>
            </a:pPr>
            <a:r>
              <a:rPr lang="sr-Latn-ME" sz="1600" dirty="0"/>
              <a:t>Prilog</a:t>
            </a:r>
          </a:p>
          <a:p>
            <a:pPr marL="457200" indent="-457200">
              <a:buAutoNum type="arabicPeriod"/>
            </a:pPr>
            <a:r>
              <a:rPr lang="sr-Latn-ME" sz="1600" dirty="0"/>
              <a:t>Svjedočanstvo o završenom VI, VII, i VIII razredu</a:t>
            </a:r>
          </a:p>
          <a:p>
            <a:pPr marL="457200" indent="-457200">
              <a:buAutoNum type="arabicPeriod"/>
            </a:pPr>
            <a:r>
              <a:rPr lang="sr-Latn-ME" sz="1600" dirty="0"/>
              <a:t>Ljekarsko uvjerenje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534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51520" y="332656"/>
            <a:ext cx="8568952" cy="64087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Latn-ME" sz="1800" b="1" dirty="0"/>
              <a:t> </a:t>
            </a:r>
            <a:r>
              <a:rPr lang="sr-Latn-ME" sz="1800" b="1" dirty="0" smtClean="0"/>
              <a:t>                                                      Žalba</a:t>
            </a:r>
            <a:endParaRPr lang="sr-Latn-ME" sz="1800" b="1" dirty="0"/>
          </a:p>
          <a:p>
            <a:pPr marL="0" indent="0">
              <a:buNone/>
            </a:pPr>
            <a:r>
              <a:rPr lang="sr-Latn-ME" sz="1800" b="1" dirty="0"/>
              <a:t>Novak Milošević                                                  </a:t>
            </a:r>
            <a:r>
              <a:rPr lang="sr-Latn-ME" sz="1800" b="1" u="sng" dirty="0"/>
              <a:t>Bijelo Polje, 12. aprila 2016.g.</a:t>
            </a:r>
          </a:p>
          <a:p>
            <a:pPr marL="0" indent="0">
              <a:buNone/>
            </a:pPr>
            <a:r>
              <a:rPr lang="sr-Latn-ME" sz="1800" b="1" dirty="0"/>
              <a:t>Trg Slobode 33</a:t>
            </a:r>
          </a:p>
          <a:p>
            <a:pPr marL="0" indent="0">
              <a:buNone/>
            </a:pPr>
            <a:r>
              <a:rPr lang="sr-Latn-ME" sz="1800" b="1" dirty="0"/>
              <a:t>Bijelo Polje </a:t>
            </a:r>
          </a:p>
          <a:p>
            <a:pPr marL="0" indent="0">
              <a:buNone/>
            </a:pPr>
            <a:r>
              <a:rPr lang="sr-Latn-ME" sz="1800" b="1" dirty="0"/>
              <a:t>                                     </a:t>
            </a:r>
            <a:r>
              <a:rPr lang="sr-Latn-ME" sz="1800" b="1" u="sng" dirty="0"/>
              <a:t>JU Srednja ekonomska škola Bijelo Polje</a:t>
            </a:r>
          </a:p>
          <a:p>
            <a:pPr marL="0" indent="0">
              <a:buNone/>
            </a:pPr>
            <a:endParaRPr lang="sr-Latn-ME" sz="1800" b="1" dirty="0"/>
          </a:p>
          <a:p>
            <a:pPr marL="0" indent="0">
              <a:buNone/>
            </a:pPr>
            <a:r>
              <a:rPr lang="sr-Latn-ME" sz="1800" b="1" dirty="0"/>
              <a:t>Predmet: Žalba na odluku </a:t>
            </a:r>
            <a:r>
              <a:rPr lang="sr-Latn-ME" sz="1800" b="1" dirty="0" smtClean="0"/>
              <a:t>Odjeljen</a:t>
            </a:r>
            <a:r>
              <a:rPr lang="en-US" sz="1800" b="1" dirty="0"/>
              <a:t>j</a:t>
            </a:r>
            <a:r>
              <a:rPr lang="sr-Latn-ME" sz="1800" b="1" dirty="0" smtClean="0"/>
              <a:t>skog </a:t>
            </a:r>
            <a:r>
              <a:rPr lang="sr-Latn-ME" sz="1800" b="1" dirty="0"/>
              <a:t>vijeća o isključenju iz škole</a:t>
            </a:r>
          </a:p>
          <a:p>
            <a:pPr marL="0" indent="0">
              <a:buNone/>
            </a:pPr>
            <a:r>
              <a:rPr lang="sr-Latn-ME" sz="1800" b="1" dirty="0"/>
              <a:t>U vezi sa odlukom </a:t>
            </a:r>
            <a:r>
              <a:rPr lang="sr-Latn-ME" sz="1800" b="1" dirty="0" smtClean="0"/>
              <a:t>Odjeljen</a:t>
            </a:r>
            <a:r>
              <a:rPr lang="en-US" sz="1800" b="1" dirty="0" smtClean="0"/>
              <a:t>j</a:t>
            </a:r>
            <a:r>
              <a:rPr lang="sr-Latn-ME" sz="1800" b="1" dirty="0" smtClean="0"/>
              <a:t>skog </a:t>
            </a:r>
            <a:r>
              <a:rPr lang="sr-Latn-ME" sz="1800" b="1" dirty="0"/>
              <a:t>vijeća da me isključi iz škole zbog velikog broja izostanaka, ulažem žalbu zbog toga što </a:t>
            </a:r>
            <a:r>
              <a:rPr lang="sr-Latn-ME" sz="1800" b="1" dirty="0" smtClean="0"/>
              <a:t>smatram </a:t>
            </a:r>
            <a:r>
              <a:rPr lang="sr-Latn-ME" sz="1800" b="1" dirty="0"/>
              <a:t>da se nijesu uzele u obzir sve činjenice. Prije svega, zbog sportske angažovanosti nijesam u mogućnosti da redovno pratim nastavu, moj uspjeh u školi je zadovoljavajući i nikada </a:t>
            </a:r>
            <a:r>
              <a:rPr lang="sr-Latn-ME" sz="1800" b="1" dirty="0" smtClean="0"/>
              <a:t>nijesa</a:t>
            </a:r>
            <a:r>
              <a:rPr lang="en-US" sz="1800" b="1" dirty="0" smtClean="0"/>
              <a:t>m</a:t>
            </a:r>
            <a:r>
              <a:rPr lang="sr-Latn-ME" sz="1800" b="1" dirty="0" smtClean="0"/>
              <a:t> </a:t>
            </a:r>
            <a:r>
              <a:rPr lang="sr-Latn-ME" sz="1800" b="1" dirty="0"/>
              <a:t>bio kažnjavan, što može potvrditi i moj razredni starješina. Nadam se da ćete vašu odluku još jednom razmotriti. </a:t>
            </a:r>
            <a:endParaRPr lang="en-US" sz="1800" b="1" dirty="0" smtClean="0"/>
          </a:p>
          <a:p>
            <a:pPr marL="0" indent="0">
              <a:buNone/>
            </a:pPr>
            <a:r>
              <a:rPr lang="sr-Latn-ME" sz="1800" b="1" dirty="0" smtClean="0"/>
              <a:t>S </a:t>
            </a:r>
            <a:r>
              <a:rPr lang="sr-Latn-ME" sz="1800" b="1" dirty="0"/>
              <a:t>poštovanjem, </a:t>
            </a:r>
          </a:p>
          <a:p>
            <a:pPr marL="0" indent="0">
              <a:buNone/>
            </a:pPr>
            <a:r>
              <a:rPr lang="sr-Latn-ME" sz="1800" b="1" dirty="0"/>
              <a:t>                                                                                                           </a:t>
            </a:r>
            <a:r>
              <a:rPr lang="sr-Latn-ME" sz="1800" b="1" u="sng" dirty="0"/>
              <a:t>Podnosilac žalbe</a:t>
            </a:r>
          </a:p>
          <a:p>
            <a:pPr marL="0" indent="0">
              <a:buNone/>
            </a:pPr>
            <a:r>
              <a:rPr lang="sr-Latn-ME" sz="1800" b="1" dirty="0"/>
              <a:t>                                                                                                             Novak Milošević </a:t>
            </a:r>
          </a:p>
          <a:p>
            <a:pPr marL="0" indent="0">
              <a:buNone/>
            </a:pPr>
            <a:r>
              <a:rPr lang="sr-Latn-ME" sz="1800" b="1" dirty="0"/>
              <a:t>                                                                                                                 Učenik III3</a:t>
            </a:r>
          </a:p>
          <a:p>
            <a:pPr marL="0" indent="0">
              <a:buNone/>
            </a:pPr>
            <a:r>
              <a:rPr lang="sr-Latn-ME" sz="1800" b="1" u="sng" dirty="0"/>
              <a:t>Prilog</a:t>
            </a:r>
          </a:p>
          <a:p>
            <a:pPr marL="0" indent="0">
              <a:buNone/>
            </a:pPr>
            <a:r>
              <a:rPr lang="sr-Latn-ME" sz="1800" b="1" dirty="0"/>
              <a:t>Dokumentacija o sportskim aktivnostima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756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r-Latn-ME" sz="1800" dirty="0"/>
              <a:t>Društvo dobrovoljnih davalaca krvi                                                          Cetinje, 12. juna 2003. g.</a:t>
            </a:r>
          </a:p>
          <a:p>
            <a:pPr marL="0" indent="0">
              <a:buNone/>
            </a:pPr>
            <a:r>
              <a:rPr lang="sr-Latn-ME" sz="1800" dirty="0"/>
              <a:t>Njegoševa 13</a:t>
            </a:r>
          </a:p>
          <a:p>
            <a:pPr marL="0" indent="0">
              <a:buNone/>
            </a:pPr>
            <a:r>
              <a:rPr lang="sr-Latn-ME" sz="1800" dirty="0"/>
              <a:t>Cetinje</a:t>
            </a:r>
          </a:p>
          <a:p>
            <a:pPr marL="0" indent="0">
              <a:buNone/>
            </a:pPr>
            <a:endParaRPr lang="sr-Latn-ME" sz="1800" dirty="0"/>
          </a:p>
          <a:p>
            <a:pPr marL="0" indent="0">
              <a:buNone/>
            </a:pPr>
            <a:r>
              <a:rPr lang="sr-Latn-ME" sz="1800" dirty="0"/>
              <a:t>Srednja ekonomska skola</a:t>
            </a:r>
          </a:p>
          <a:p>
            <a:pPr marL="0" indent="0">
              <a:buNone/>
            </a:pPr>
            <a:r>
              <a:rPr lang="sr-Latn-ME" sz="1800" dirty="0"/>
              <a:t>Trg Slobode </a:t>
            </a:r>
          </a:p>
          <a:p>
            <a:pPr marL="0" indent="0">
              <a:buNone/>
            </a:pPr>
            <a:r>
              <a:rPr lang="sr-Latn-ME" sz="1800" dirty="0"/>
              <a:t>Budva      </a:t>
            </a:r>
          </a:p>
          <a:p>
            <a:pPr marL="0" indent="0">
              <a:buNone/>
            </a:pPr>
            <a:r>
              <a:rPr lang="sr-Latn-ME" sz="2400" dirty="0"/>
              <a:t>                                                 </a:t>
            </a:r>
            <a:r>
              <a:rPr lang="sr-Latn-ME" sz="2800" b="1" dirty="0">
                <a:solidFill>
                  <a:srgbClr val="C00000"/>
                </a:solidFill>
                <a:latin typeface="Castellar" pitchFamily="18" charset="0"/>
              </a:rPr>
              <a:t>Zahvalnica</a:t>
            </a:r>
          </a:p>
          <a:p>
            <a:pPr marL="0" indent="0">
              <a:buNone/>
            </a:pPr>
            <a:endParaRPr lang="sr-Latn-ME" sz="1800" dirty="0"/>
          </a:p>
          <a:p>
            <a:pPr marL="0" indent="0">
              <a:buNone/>
            </a:pPr>
            <a:r>
              <a:rPr lang="sr-Latn-ME" sz="1800" dirty="0"/>
              <a:t>Gospodine Direktore,</a:t>
            </a:r>
          </a:p>
          <a:p>
            <a:pPr marL="0" indent="0">
              <a:buNone/>
            </a:pPr>
            <a:r>
              <a:rPr lang="sr-Latn-ME" sz="1800" dirty="0"/>
              <a:t>Dozvolite da u ime Društva dobrovoljnih davalaca krvi  zahvalim za pomoć koju su pružili učenici </a:t>
            </a:r>
            <a:r>
              <a:rPr lang="en-US" sz="1800" dirty="0" err="1" smtClean="0"/>
              <a:t>Va</a:t>
            </a:r>
            <a:r>
              <a:rPr lang="sr-Latn-ME" sz="1800" dirty="0" smtClean="0"/>
              <a:t>še škole,</a:t>
            </a:r>
            <a:r>
              <a:rPr lang="en-US" sz="1800" dirty="0" smtClean="0"/>
              <a:t> </a:t>
            </a:r>
            <a:r>
              <a:rPr lang="sr-Latn-ME" sz="1800" dirty="0" smtClean="0"/>
              <a:t>porodici </a:t>
            </a:r>
            <a:r>
              <a:rPr lang="sr-Latn-ME" sz="1800" dirty="0"/>
              <a:t>M. u  njihovoj nesreći. Ti mladi ljudi su primjer plemenitosti i požrtvovanosti.</a:t>
            </a:r>
          </a:p>
          <a:p>
            <a:pPr marL="0" indent="0">
              <a:buNone/>
            </a:pPr>
            <a:r>
              <a:rPr lang="sr-Latn-ME" sz="1800" dirty="0"/>
              <a:t>Vama i Vašim učenicima želimo uspjeh u daljem radu.</a:t>
            </a:r>
          </a:p>
          <a:p>
            <a:pPr marL="0" indent="0">
              <a:buNone/>
            </a:pPr>
            <a:r>
              <a:rPr lang="sr-Latn-ME" sz="1800" dirty="0"/>
              <a:t>                                                                                S poštovanjem, </a:t>
            </a:r>
          </a:p>
          <a:p>
            <a:pPr marL="0" indent="0">
              <a:buNone/>
            </a:pPr>
            <a:endParaRPr lang="sr-Latn-ME" sz="1800" dirty="0"/>
          </a:p>
          <a:p>
            <a:pPr marL="0" indent="0">
              <a:buNone/>
            </a:pPr>
            <a:r>
              <a:rPr lang="sr-Latn-ME" sz="1800" dirty="0"/>
              <a:t>                                                                                                                           Predsjednik Društva</a:t>
            </a:r>
          </a:p>
          <a:p>
            <a:pPr marL="0" indent="0">
              <a:buNone/>
            </a:pPr>
            <a:r>
              <a:rPr lang="sr-Latn-ME" sz="1800" dirty="0"/>
              <a:t>                                                                                                                                    Marko Nikolić</a:t>
            </a:r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6788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Nezvanično pismo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8210872" cy="4925144"/>
          </a:xfrm>
        </p:spPr>
        <p:txBody>
          <a:bodyPr/>
          <a:lstStyle/>
          <a:p>
            <a:r>
              <a:rPr lang="sr-Latn-ME" b="1" dirty="0">
                <a:solidFill>
                  <a:srgbClr val="FFFF00"/>
                </a:solidFill>
              </a:rPr>
              <a:t>Pismo </a:t>
            </a:r>
            <a:r>
              <a:rPr lang="sr-Latn-ME" b="1" dirty="0" smtClean="0">
                <a:solidFill>
                  <a:srgbClr val="FFFF00"/>
                </a:solidFill>
              </a:rPr>
              <a:t>koje </a:t>
            </a:r>
            <a:r>
              <a:rPr lang="sr-Latn-ME" b="1" dirty="0">
                <a:solidFill>
                  <a:srgbClr val="FFFF00"/>
                </a:solidFill>
              </a:rPr>
              <a:t>počinjemo nezvaničnim </a:t>
            </a:r>
            <a:r>
              <a:rPr lang="sr-Latn-ME" b="1" dirty="0" smtClean="0">
                <a:solidFill>
                  <a:srgbClr val="FFFF00"/>
                </a:solidFill>
              </a:rPr>
              <a:t>naslovom, kada se obraćamo rodbini, porodici, prijateljima ili poznanicima, naziva se nezvanično pismo.</a:t>
            </a:r>
          </a:p>
          <a:p>
            <a:r>
              <a:rPr lang="sr-Latn-ME" b="1" dirty="0" smtClean="0">
                <a:solidFill>
                  <a:srgbClr val="FFFF00"/>
                </a:solidFill>
              </a:rPr>
              <a:t>Nezvanično, neformalno pismo nema  strogih pravila. Osobi kojoj pišemo obraćamo  se sa </a:t>
            </a:r>
            <a:r>
              <a:rPr lang="sr-Latn-ME" b="1" i="1" dirty="0" smtClean="0">
                <a:solidFill>
                  <a:srgbClr val="FFFF00"/>
                </a:solidFill>
              </a:rPr>
              <a:t>ti</a:t>
            </a:r>
            <a:r>
              <a:rPr lang="sr-Latn-ME" b="1" dirty="0" smtClean="0">
                <a:solidFill>
                  <a:srgbClr val="FFFF00"/>
                </a:solidFill>
              </a:rPr>
              <a:t>, pišemo uglavnom o  svakodnevnim stvarima.</a:t>
            </a:r>
            <a:endParaRPr lang="sr-Latn-ME" dirty="0" smtClean="0">
              <a:solidFill>
                <a:srgbClr val="FFFF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924944"/>
            <a:ext cx="4524631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314578"/>
      </p:ext>
    </p:extLst>
  </p:cSld>
  <p:clrMapOvr>
    <a:masterClrMapping/>
  </p:clrMapOvr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258</TotalTime>
  <Words>939</Words>
  <Application>Microsoft Office PowerPoint</Application>
  <PresentationFormat>On-screen Show (4:3)</PresentationFormat>
  <Paragraphs>135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Arial Narrow</vt:lpstr>
      <vt:lpstr>Calibri</vt:lpstr>
      <vt:lpstr>Castellar</vt:lpstr>
      <vt:lpstr>Horizon</vt:lpstr>
      <vt:lpstr>Zvanični i nezvanični tekst</vt:lpstr>
      <vt:lpstr>PowerPoint Presentation</vt:lpstr>
      <vt:lpstr>Zvanično pismo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Nezvanično pismo</vt:lpstr>
      <vt:lpstr>PowerPoint Presentation</vt:lpstr>
      <vt:lpstr>PowerPoint Presentation</vt:lpstr>
      <vt:lpstr>       OGLAS</vt:lpstr>
      <vt:lpstr>Formalni oglas</vt:lpstr>
      <vt:lpstr>Neformalni oglas</vt:lpstr>
      <vt:lpstr>     ČESTITKA</vt:lpstr>
      <vt:lpstr>Formalna čestitka</vt:lpstr>
      <vt:lpstr>Neformalna čestitka</vt:lpstr>
      <vt:lpstr>Pozivnica</vt:lpstr>
      <vt:lpstr>Domaći zadatak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Zvanični i nezvanični tekst</dc:title>
  <dc:creator>Korisnik</dc:creator>
  <cp:lastModifiedBy>Natasa</cp:lastModifiedBy>
  <cp:revision>26</cp:revision>
  <dcterms:created xsi:type="dcterms:W3CDTF">2020-08-14T09:41:38Z</dcterms:created>
  <dcterms:modified xsi:type="dcterms:W3CDTF">2021-09-08T20:40:11Z</dcterms:modified>
</cp:coreProperties>
</file>