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3541-5711-4239-875A-AFF50DEC046E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3423-85CC-42C5-930B-8CA390E3A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3541-5711-4239-875A-AFF50DEC046E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3423-85CC-42C5-930B-8CA390E3A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3541-5711-4239-875A-AFF50DEC046E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3423-85CC-42C5-930B-8CA390E3A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3541-5711-4239-875A-AFF50DEC046E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3423-85CC-42C5-930B-8CA390E3A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3541-5711-4239-875A-AFF50DEC046E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3423-85CC-42C5-930B-8CA390E3A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3541-5711-4239-875A-AFF50DEC046E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3423-85CC-42C5-930B-8CA390E3A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3541-5711-4239-875A-AFF50DEC046E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3423-85CC-42C5-930B-8CA390E3A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3541-5711-4239-875A-AFF50DEC046E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3423-85CC-42C5-930B-8CA390E3A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3541-5711-4239-875A-AFF50DEC046E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3423-85CC-42C5-930B-8CA390E3A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3541-5711-4239-875A-AFF50DEC046E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3423-85CC-42C5-930B-8CA390E3A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3541-5711-4239-875A-AFF50DEC046E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D3423-85CC-42C5-930B-8CA390E3A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D3541-5711-4239-875A-AFF50DEC046E}" type="datetimeFigureOut">
              <a:rPr lang="en-US" smtClean="0"/>
              <a:pPr/>
              <a:t>31-Jan-21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D3423-85CC-42C5-930B-8CA390E3A5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20" y="428604"/>
            <a:ext cx="5000660" cy="2143140"/>
          </a:xfrm>
        </p:spPr>
        <p:txBody>
          <a:bodyPr>
            <a:normAutofit/>
          </a:bodyPr>
          <a:lstStyle/>
          <a:p>
            <a:r>
              <a:rPr lang="sr-Latn-C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Meша Селимови</a:t>
            </a:r>
            <a:r>
              <a:rPr lang="sr-Cyrl-C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ћ </a:t>
            </a:r>
            <a:r>
              <a:rPr lang="sr-Cyrl-C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(1910 – 1982)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500306"/>
            <a:ext cx="8501122" cy="421484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sr-Cyrl-CS" b="1" dirty="0" smtClean="0">
                <a:solidFill>
                  <a:schemeClr val="tx1"/>
                </a:solidFill>
              </a:rPr>
              <a:t>Живот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sr-Cyrl-CS" dirty="0">
                <a:solidFill>
                  <a:schemeClr val="tx1"/>
                </a:solidFill>
              </a:rPr>
              <a:t>- Рођен у Тузли (основна и средња школа)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sr-Cyrl-CS" dirty="0">
                <a:solidFill>
                  <a:schemeClr val="tx1"/>
                </a:solidFill>
              </a:rPr>
              <a:t>- завршио књижевност у Београду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sr-Cyrl-CS" dirty="0">
                <a:solidFill>
                  <a:schemeClr val="tx1"/>
                </a:solidFill>
              </a:rPr>
              <a:t>- учесник НОБ-а од 1941.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sr-Cyrl-CS" dirty="0">
                <a:solidFill>
                  <a:schemeClr val="tx1"/>
                </a:solidFill>
              </a:rPr>
              <a:t>- послије рата на високим функцијама у Београду, универзитетски професор и уредник часописа у Сарајеву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sr-Cyrl-CS" dirty="0">
                <a:solidFill>
                  <a:schemeClr val="tx1"/>
                </a:solidFill>
              </a:rPr>
              <a:t>- четири године у немилости и тешка борба за књижевни и национални идентитет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sr-Cyrl-CS" dirty="0">
                <a:solidFill>
                  <a:schemeClr val="tx1"/>
                </a:solidFill>
              </a:rPr>
              <a:t>- члан двију академија наука и умјетности (српске и босанскохерцеговачке).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 descr="mesa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85727"/>
            <a:ext cx="3143272" cy="2071703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3306" y="857232"/>
            <a:ext cx="4572032" cy="107157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sr-Cyrl-CS" sz="3600" b="1" dirty="0" smtClean="0">
                <a:latin typeface="Arial Black" pitchFamily="34" charset="0"/>
              </a:rPr>
              <a:t>Дјело</a:t>
            </a:r>
            <a:r>
              <a:rPr lang="en-US" sz="3600" dirty="0" smtClean="0">
                <a:latin typeface="Arial Black" pitchFamily="34" charset="0"/>
              </a:rPr>
              <a:t/>
            </a:r>
            <a:br>
              <a:rPr lang="en-US" sz="3600" dirty="0" smtClean="0">
                <a:latin typeface="Arial Black" pitchFamily="34" charset="0"/>
              </a:rPr>
            </a:br>
            <a:endParaRPr lang="en-US" sz="36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57203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r-Cyrl-CS" sz="1500" b="1" dirty="0" smtClean="0">
                <a:solidFill>
                  <a:srgbClr val="FF0000"/>
                </a:solidFill>
              </a:rPr>
              <a:t>Награда Меша Селимовић</a:t>
            </a:r>
          </a:p>
          <a:p>
            <a:pPr>
              <a:buNone/>
            </a:pPr>
            <a:endParaRPr lang="sr-Cyrl-CS" sz="1500" b="1" dirty="0" smtClean="0">
              <a:solidFill>
                <a:srgbClr val="FF0000"/>
              </a:solidFill>
            </a:endParaRPr>
          </a:p>
          <a:p>
            <a:r>
              <a:rPr lang="sr-Cyrl-CS" dirty="0" smtClean="0"/>
              <a:t>Почео </a:t>
            </a:r>
            <a:r>
              <a:rPr lang="sr-Cyrl-CS" dirty="0"/>
              <a:t>пишући прозу са ратном тематиком, а затим прелази на универзалне теме: човјек и његова </a:t>
            </a:r>
            <a:r>
              <a:rPr lang="sr-Cyrl-CS" dirty="0" smtClean="0"/>
              <a:t>судбина.</a:t>
            </a:r>
            <a:endParaRPr lang="en-US" dirty="0"/>
          </a:p>
          <a:p>
            <a:r>
              <a:rPr lang="sr-Cyrl-CS" dirty="0" smtClean="0"/>
              <a:t>приповијетке</a:t>
            </a:r>
            <a:r>
              <a:rPr lang="sr-Cyrl-CS" dirty="0"/>
              <a:t>: </a:t>
            </a:r>
            <a:r>
              <a:rPr lang="sr-Cyrl-CS" b="1" i="1" dirty="0"/>
              <a:t>Прва чета, Туђа земља</a:t>
            </a:r>
            <a:endParaRPr lang="en-US" dirty="0"/>
          </a:p>
          <a:p>
            <a:r>
              <a:rPr lang="sr-Cyrl-CS" dirty="0" smtClean="0"/>
              <a:t>романи</a:t>
            </a:r>
            <a:r>
              <a:rPr lang="sr-Cyrl-CS" dirty="0"/>
              <a:t>: </a:t>
            </a:r>
            <a:r>
              <a:rPr lang="sr-Cyrl-CS" b="1" i="1" dirty="0"/>
              <a:t>Тишине, Магла и мјесечина, Дервиш и смрт, Тврђава</a:t>
            </a:r>
            <a:r>
              <a:rPr lang="sr-Cyrl-CS" b="1" dirty="0"/>
              <a:t>...</a:t>
            </a:r>
            <a:endParaRPr lang="en-US" dirty="0"/>
          </a:p>
          <a:p>
            <a:r>
              <a:rPr lang="sr-Cyrl-CS" dirty="0" smtClean="0"/>
              <a:t>есеји</a:t>
            </a:r>
            <a:r>
              <a:rPr lang="sr-Cyrl-CS" dirty="0"/>
              <a:t>: </a:t>
            </a:r>
            <a:r>
              <a:rPr lang="sr-Cyrl-CS" b="1" i="1" dirty="0"/>
              <a:t>За и против Вука</a:t>
            </a:r>
            <a:endParaRPr lang="en-US" dirty="0"/>
          </a:p>
          <a:p>
            <a:r>
              <a:rPr lang="sr-Cyrl-CS" dirty="0" smtClean="0"/>
              <a:t>аутобиографија</a:t>
            </a:r>
            <a:r>
              <a:rPr lang="sr-Cyrl-CS" dirty="0"/>
              <a:t>: </a:t>
            </a:r>
            <a:r>
              <a:rPr lang="sr-Cyrl-CS" b="1" i="1" dirty="0" smtClean="0"/>
              <a:t>Сјећања</a:t>
            </a:r>
            <a:endParaRPr lang="en-US" dirty="0"/>
          </a:p>
        </p:txBody>
      </p:sp>
      <p:pic>
        <p:nvPicPr>
          <p:cNvPr id="5" name="Picture 4" descr="nagrad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42852"/>
            <a:ext cx="2834541" cy="1643073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714356"/>
            <a:ext cx="6786610" cy="642942"/>
          </a:xfrm>
        </p:spPr>
        <p:txBody>
          <a:bodyPr>
            <a:normAutofit fontScale="90000"/>
          </a:bodyPr>
          <a:lstStyle/>
          <a:p>
            <a:r>
              <a:rPr lang="sr-Cyrl-CS" b="1" i="1" dirty="0" smtClean="0"/>
              <a:t>ДЕРВИШ И СМРТ </a:t>
            </a:r>
            <a:r>
              <a:rPr lang="sr-Cyrl-CS" b="1" dirty="0" smtClean="0"/>
              <a:t> (1966)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4929222"/>
          </a:xfrm>
        </p:spPr>
        <p:txBody>
          <a:bodyPr>
            <a:normAutofit fontScale="62500" lnSpcReduction="20000"/>
          </a:bodyPr>
          <a:lstStyle/>
          <a:p>
            <a:r>
              <a:rPr lang="sr-Cyrl-CS" dirty="0" smtClean="0"/>
              <a:t>Најбоље </a:t>
            </a:r>
            <a:r>
              <a:rPr lang="sr-Cyrl-CS" dirty="0"/>
              <a:t>Мешино дјело и једно од најбољих </a:t>
            </a:r>
            <a:r>
              <a:rPr lang="sr-Cyrl-CS" dirty="0" smtClean="0"/>
              <a:t>у</a:t>
            </a:r>
            <a:endParaRPr lang="sr-Latn-CS" dirty="0" smtClean="0"/>
          </a:p>
          <a:p>
            <a:pPr>
              <a:buNone/>
            </a:pPr>
            <a:r>
              <a:rPr lang="sr-Latn-CS" dirty="0"/>
              <a:t> </a:t>
            </a:r>
            <a:r>
              <a:rPr lang="sr-Latn-CS" dirty="0" smtClean="0"/>
              <a:t>     </a:t>
            </a:r>
            <a:r>
              <a:rPr lang="sr-Cyrl-CS" dirty="0" smtClean="0"/>
              <a:t> цјелокупној </a:t>
            </a:r>
            <a:r>
              <a:rPr lang="sr-Cyrl-CS" dirty="0"/>
              <a:t>нашој </a:t>
            </a:r>
            <a:r>
              <a:rPr lang="sr-Cyrl-CS" dirty="0" smtClean="0"/>
              <a:t>књижевности</a:t>
            </a:r>
            <a:endParaRPr lang="en-US" dirty="0"/>
          </a:p>
          <a:p>
            <a:r>
              <a:rPr lang="sr-Cyrl-CS" dirty="0" smtClean="0"/>
              <a:t>Његошева</a:t>
            </a:r>
            <a:r>
              <a:rPr lang="sr-Cyrl-CS" dirty="0"/>
              <a:t>, НИН-ова и Горанова награда</a:t>
            </a:r>
            <a:endParaRPr lang="en-US" dirty="0"/>
          </a:p>
          <a:p>
            <a:r>
              <a:rPr lang="sr-Cyrl-CS" dirty="0" smtClean="0"/>
              <a:t>Непосредан </a:t>
            </a:r>
            <a:r>
              <a:rPr lang="sr-Cyrl-CS" dirty="0"/>
              <a:t>повод за овај роман била је смрт Мешиног брата коју је он </a:t>
            </a:r>
            <a:r>
              <a:rPr lang="sr-Cyrl-CS" dirty="0" smtClean="0"/>
              <a:t>доживио </a:t>
            </a:r>
            <a:r>
              <a:rPr lang="sr-Cyrl-CS" dirty="0"/>
              <a:t>као своју „највећу тугу“ и „тему“ коју је дуго носио у себи док је коначно обрадио у овом дјелу.</a:t>
            </a:r>
            <a:endParaRPr lang="en-US" dirty="0"/>
          </a:p>
          <a:p>
            <a:r>
              <a:rPr lang="sr-Cyrl-CS" dirty="0" smtClean="0"/>
              <a:t>Мада </a:t>
            </a:r>
            <a:r>
              <a:rPr lang="sr-Cyrl-CS" dirty="0"/>
              <a:t>посве актуелна, прича је смјештена у оквире Босне под турском владавином („У роману су извршена вишеструка помјерања: збивања из НОБ-а у турско доба, личност партизана и комунисте на личност дервиша и шејха, политичко-идеолошки проблем на вјерско-идеолошки. Тако је појединачно и лично добило универзално значење.“)</a:t>
            </a: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sr-Cyrl-CS" dirty="0" smtClean="0"/>
              <a:t>То </a:t>
            </a:r>
            <a:r>
              <a:rPr lang="sr-Cyrl-CS" dirty="0"/>
              <a:t>је </a:t>
            </a:r>
            <a:r>
              <a:rPr lang="sr-Cyrl-CS" b="1" dirty="0"/>
              <a:t>роман лика</a:t>
            </a:r>
            <a:r>
              <a:rPr lang="sr-Cyrl-CS" dirty="0"/>
              <a:t> </a:t>
            </a:r>
            <a:r>
              <a:rPr lang="sr-Cyrl-CS" dirty="0" smtClean="0"/>
              <a:t>(од </a:t>
            </a:r>
            <a:r>
              <a:rPr lang="sr-Cyrl-CS" dirty="0"/>
              <a:t>почетка до краја у средишту је личност шејха Ахмеда Нурудина), </a:t>
            </a:r>
            <a:r>
              <a:rPr lang="sr-Cyrl-CS" b="1" dirty="0"/>
              <a:t>психолошки</a:t>
            </a:r>
            <a:r>
              <a:rPr lang="sr-Cyrl-CS" dirty="0"/>
              <a:t> (дат у виду животне исповијести једног човјека) </a:t>
            </a:r>
            <a:r>
              <a:rPr lang="sr-Cyrl-CS" b="1" dirty="0"/>
              <a:t>и</a:t>
            </a:r>
            <a:r>
              <a:rPr lang="sr-Cyrl-CS" dirty="0"/>
              <a:t> </a:t>
            </a:r>
            <a:r>
              <a:rPr lang="sr-Cyrl-CS" b="1" dirty="0"/>
              <a:t>филозофски</a:t>
            </a:r>
            <a:r>
              <a:rPr lang="sr-Cyrl-CS" dirty="0"/>
              <a:t> (јер говори о човјеку као моралном бићу и смислу његове егзистенције) - </a:t>
            </a:r>
            <a:r>
              <a:rPr lang="sr-Cyrl-CS" b="1" dirty="0"/>
              <a:t>дакле, изразито интелектуалистичка </a:t>
            </a:r>
            <a:r>
              <a:rPr lang="sr-Cyrl-CS" b="1" dirty="0" smtClean="0"/>
              <a:t>проза.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dervis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330" y="0"/>
            <a:ext cx="1714512" cy="261259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14998" cy="1143000"/>
          </a:xfrm>
        </p:spPr>
        <p:txBody>
          <a:bodyPr>
            <a:normAutofit/>
          </a:bodyPr>
          <a:lstStyle/>
          <a:p>
            <a:r>
              <a:rPr lang="sr-Cyrl-CS" sz="3600" b="1" dirty="0" smtClean="0"/>
              <a:t>ДЕРВИШ И СМРТ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42928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sr-Cyrl-CS" b="1" dirty="0" smtClean="0"/>
              <a:t>    </a:t>
            </a:r>
          </a:p>
          <a:p>
            <a:pPr>
              <a:buNone/>
            </a:pPr>
            <a:r>
              <a:rPr lang="sr-Cyrl-CS" b="1" dirty="0" smtClean="0"/>
              <a:t>  Тема</a:t>
            </a:r>
          </a:p>
          <a:p>
            <a:pPr>
              <a:buNone/>
            </a:pPr>
            <a:r>
              <a:rPr lang="sr-Cyrl-CS" b="1" dirty="0" smtClean="0"/>
              <a:t> </a:t>
            </a:r>
            <a:r>
              <a:rPr lang="sr-Cyrl-CS" dirty="0" smtClean="0"/>
              <a:t>Роман </a:t>
            </a:r>
            <a:r>
              <a:rPr lang="sr-Cyrl-CS" dirty="0"/>
              <a:t>говори о догми и животу</a:t>
            </a:r>
            <a:r>
              <a:rPr lang="sr-Cyrl-CS" dirty="0" smtClean="0"/>
              <a:t>.</a:t>
            </a:r>
          </a:p>
          <a:p>
            <a:pPr>
              <a:buNone/>
            </a:pPr>
            <a:endParaRPr lang="sr-Cyrl-CS" b="1" dirty="0" smtClean="0"/>
          </a:p>
          <a:p>
            <a:pPr>
              <a:buNone/>
            </a:pPr>
            <a:r>
              <a:rPr lang="sr-Cyrl-CS" b="1" dirty="0" smtClean="0"/>
              <a:t>  Нарација</a:t>
            </a:r>
            <a:endParaRPr lang="en-US" dirty="0"/>
          </a:p>
          <a:p>
            <a:r>
              <a:rPr lang="sr-Cyrl-CS" dirty="0" smtClean="0"/>
              <a:t> </a:t>
            </a:r>
            <a:r>
              <a:rPr lang="sr-Latn-CS" dirty="0" smtClean="0"/>
              <a:t>ich- </a:t>
            </a:r>
            <a:r>
              <a:rPr lang="sr-Cyrl-CS" dirty="0"/>
              <a:t>форма (ја-форма, 1. лице)</a:t>
            </a:r>
            <a:endParaRPr lang="en-US" dirty="0"/>
          </a:p>
          <a:p>
            <a:r>
              <a:rPr lang="sr-Cyrl-CS" dirty="0"/>
              <a:t>(исповијест дервиша Ахмеда Нурудина који пред смрт пише о себи, о ономе што је био и што јесте)</a:t>
            </a:r>
            <a:endParaRPr lang="en-US" dirty="0"/>
          </a:p>
          <a:p>
            <a:r>
              <a:rPr lang="sr-Cyrl-CS" dirty="0" smtClean="0"/>
              <a:t>доминира </a:t>
            </a:r>
            <a:r>
              <a:rPr lang="sr-Cyrl-CS" dirty="0"/>
              <a:t>унутрашњи монолог, дијалог сведен на минимум</a:t>
            </a:r>
            <a:endParaRPr lang="en-US" dirty="0"/>
          </a:p>
          <a:p>
            <a:r>
              <a:rPr lang="sr-Cyrl-CS" dirty="0" smtClean="0"/>
              <a:t>фабула </a:t>
            </a:r>
            <a:r>
              <a:rPr lang="sr-Cyrl-CS" dirty="0"/>
              <a:t>је у другом </a:t>
            </a:r>
            <a:r>
              <a:rPr lang="sr-Cyrl-CS" dirty="0" smtClean="0"/>
              <a:t>плану</a:t>
            </a:r>
            <a:endParaRPr lang="en-US" dirty="0" smtClean="0"/>
          </a:p>
          <a:p>
            <a:endParaRPr lang="sr-Cyrl-CS" b="1" dirty="0" smtClean="0"/>
          </a:p>
          <a:p>
            <a:pPr>
              <a:buNone/>
            </a:pPr>
            <a:r>
              <a:rPr lang="sr-Cyrl-CS" b="1" dirty="0" smtClean="0"/>
              <a:t>   Композиција</a:t>
            </a:r>
          </a:p>
          <a:p>
            <a:r>
              <a:rPr lang="sr-Cyrl-CS" dirty="0" smtClean="0"/>
              <a:t> </a:t>
            </a:r>
            <a:r>
              <a:rPr lang="sr-Cyrl-CS" dirty="0"/>
              <a:t>Роман </a:t>
            </a:r>
            <a:r>
              <a:rPr lang="sr-Cyrl-CS" dirty="0" smtClean="0"/>
              <a:t>је подијељен </a:t>
            </a:r>
            <a:r>
              <a:rPr lang="sr-Cyrl-CS" dirty="0"/>
              <a:t>у два дијела – 16 поглавља</a:t>
            </a:r>
            <a:r>
              <a:rPr lang="sr-Cyrl-CS" b="1" dirty="0"/>
              <a:t> </a:t>
            </a:r>
            <a:r>
              <a:rPr lang="sr-Cyrl-CS" dirty="0"/>
              <a:t>(први дио 9 поглавља, други дио 7) </a:t>
            </a:r>
            <a:endParaRPr lang="en-US" dirty="0"/>
          </a:p>
          <a:p>
            <a:r>
              <a:rPr lang="sr-Cyrl-CS" dirty="0"/>
              <a:t>Мото сваком поглављу је цитат из Курана који представља згуснуту мисао поглавља. Прво и посљедње поглавље имају исти мото, што формално заокружује дјело, а значењски представља мисаону и емоционалну суштину, односно поруку романа.</a:t>
            </a:r>
            <a:endParaRPr lang="en-US" dirty="0"/>
          </a:p>
          <a:p>
            <a:endParaRPr lang="en-US" dirty="0"/>
          </a:p>
        </p:txBody>
      </p:sp>
      <p:pic>
        <p:nvPicPr>
          <p:cNvPr id="9" name="Picture 8" descr="mesa_i_sefkija-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214290"/>
            <a:ext cx="3643338" cy="238023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42942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sr-Cyrl-CS" sz="3600" b="1" dirty="0" smtClean="0"/>
          </a:p>
          <a:p>
            <a:pPr>
              <a:buNone/>
            </a:pPr>
            <a:r>
              <a:rPr lang="sr-Cyrl-CS" sz="5000" b="1" dirty="0" smtClean="0"/>
              <a:t>СИЖЕ</a:t>
            </a:r>
            <a:endParaRPr lang="en-US" sz="5000" dirty="0"/>
          </a:p>
          <a:p>
            <a:endParaRPr lang="sr-Cyrl-CS" b="1" dirty="0" smtClean="0"/>
          </a:p>
          <a:p>
            <a:pPr>
              <a:buNone/>
            </a:pPr>
            <a:endParaRPr lang="sr-Cyrl-CS" b="1" dirty="0" smtClean="0"/>
          </a:p>
          <a:p>
            <a:pPr>
              <a:buNone/>
            </a:pPr>
            <a:r>
              <a:rPr lang="sr-Cyrl-CS" sz="5000" b="1" dirty="0" smtClean="0"/>
              <a:t>први </a:t>
            </a:r>
            <a:r>
              <a:rPr lang="sr-Cyrl-CS" sz="5000" b="1" dirty="0"/>
              <a:t>дио</a:t>
            </a:r>
            <a:r>
              <a:rPr lang="sr-Cyrl-CS" sz="5000" dirty="0"/>
              <a:t> </a:t>
            </a:r>
            <a:endParaRPr lang="sr-Cyrl-CS" sz="5000" dirty="0" smtClean="0"/>
          </a:p>
          <a:p>
            <a:pPr>
              <a:buNone/>
            </a:pPr>
            <a:endParaRPr lang="en-US" dirty="0"/>
          </a:p>
          <a:p>
            <a:endParaRPr lang="sr-Latn-CS" dirty="0" smtClean="0"/>
          </a:p>
          <a:p>
            <a:endParaRPr lang="sr-Latn-CS" dirty="0" smtClean="0"/>
          </a:p>
          <a:p>
            <a:endParaRPr lang="sr-Cyrl-CS" dirty="0" smtClean="0"/>
          </a:p>
          <a:p>
            <a:endParaRPr lang="sr-Latn-CS" dirty="0" smtClean="0"/>
          </a:p>
          <a:p>
            <a:r>
              <a:rPr lang="sr-Cyrl-CS" sz="4200" dirty="0" smtClean="0"/>
              <a:t>Нурудин </a:t>
            </a:r>
            <a:r>
              <a:rPr lang="sr-Cyrl-CS" sz="4200" dirty="0"/>
              <a:t>о себи и животу у текији</a:t>
            </a:r>
            <a:endParaRPr lang="en-US" sz="4200" dirty="0"/>
          </a:p>
          <a:p>
            <a:r>
              <a:rPr lang="sr-Cyrl-CS" sz="4200" dirty="0" smtClean="0"/>
              <a:t>сазнање </a:t>
            </a:r>
            <a:r>
              <a:rPr lang="sr-Cyrl-CS" sz="4200" dirty="0"/>
              <a:t>о хапшењу брата Харуна и немир због тога</a:t>
            </a:r>
            <a:endParaRPr lang="en-US" sz="4200" dirty="0"/>
          </a:p>
          <a:p>
            <a:r>
              <a:rPr lang="sr-Cyrl-CS" sz="4200" dirty="0" smtClean="0"/>
              <a:t>бјегунац </a:t>
            </a:r>
            <a:r>
              <a:rPr lang="sr-Cyrl-CS" sz="4200" dirty="0"/>
              <a:t>Исхак у текијској башти и дилема у вези са њим</a:t>
            </a:r>
            <a:endParaRPr lang="en-US" sz="4200" dirty="0"/>
          </a:p>
          <a:p>
            <a:r>
              <a:rPr lang="sr-Cyrl-CS" sz="4200" dirty="0" smtClean="0"/>
              <a:t>сусрет </a:t>
            </a:r>
            <a:r>
              <a:rPr lang="sr-Cyrl-CS" sz="4200" dirty="0"/>
              <a:t>са оцем и мисао о спасавању брата, узалудни разговор са муселимом</a:t>
            </a:r>
            <a:endParaRPr lang="en-US" sz="4200" dirty="0"/>
          </a:p>
          <a:p>
            <a:r>
              <a:rPr lang="sr-Cyrl-CS" sz="4200" dirty="0" smtClean="0"/>
              <a:t>сазнање </a:t>
            </a:r>
            <a:r>
              <a:rPr lang="sr-Cyrl-CS" sz="4200" dirty="0"/>
              <a:t>од Хасана о разлозима Харуновог хапшења</a:t>
            </a:r>
            <a:endParaRPr lang="en-US" sz="4200" dirty="0"/>
          </a:p>
          <a:p>
            <a:r>
              <a:rPr lang="sr-Cyrl-CS" sz="4200" dirty="0" smtClean="0"/>
              <a:t>Хасанова </a:t>
            </a:r>
            <a:r>
              <a:rPr lang="sr-Cyrl-CS" sz="4200" dirty="0"/>
              <a:t>спремност да се одрекне насљедства да би спасао Харуна </a:t>
            </a:r>
            <a:endParaRPr lang="en-US" sz="4200" dirty="0"/>
          </a:p>
          <a:p>
            <a:r>
              <a:rPr lang="sr-Cyrl-CS" sz="4200" dirty="0" smtClean="0"/>
              <a:t>Нурудинова </a:t>
            </a:r>
            <a:r>
              <a:rPr lang="sr-Cyrl-CS" sz="4200" dirty="0"/>
              <a:t>вјерска догма то не прихвата</a:t>
            </a:r>
            <a:endParaRPr lang="en-US" sz="4200" dirty="0"/>
          </a:p>
          <a:p>
            <a:r>
              <a:rPr lang="sr-Cyrl-CS" sz="4200" dirty="0" smtClean="0"/>
              <a:t>узалудни </a:t>
            </a:r>
            <a:r>
              <a:rPr lang="sr-Cyrl-CS" sz="4200" dirty="0"/>
              <a:t>Нурудинови покушаји да помогне брату (разговор са кадијом и муфтијом)</a:t>
            </a:r>
            <a:endParaRPr lang="en-US" sz="4200" dirty="0"/>
          </a:p>
          <a:p>
            <a:r>
              <a:rPr lang="sr-Cyrl-CS" sz="4200" dirty="0" smtClean="0"/>
              <a:t>сазнање </a:t>
            </a:r>
            <a:r>
              <a:rPr lang="sr-Cyrl-CS" sz="4200" dirty="0"/>
              <a:t>да је брат у тврђави убијен</a:t>
            </a:r>
            <a:endParaRPr lang="en-US" sz="4200" dirty="0"/>
          </a:p>
          <a:p>
            <a:r>
              <a:rPr lang="sr-Cyrl-CS" sz="4200" dirty="0" smtClean="0"/>
              <a:t>Нурудинов </a:t>
            </a:r>
            <a:r>
              <a:rPr lang="sr-Cyrl-CS" sz="4200" dirty="0"/>
              <a:t>очај, говор у џамији (о злочину: “Ко убије недужна човјека као да је све људе побио.“)</a:t>
            </a:r>
            <a:endParaRPr lang="en-US" sz="4200" dirty="0"/>
          </a:p>
          <a:p>
            <a:r>
              <a:rPr lang="sr-Cyrl-CS" sz="4200" dirty="0" smtClean="0"/>
              <a:t>мржња </a:t>
            </a:r>
            <a:r>
              <a:rPr lang="sr-Cyrl-CS" sz="4200" dirty="0"/>
              <a:t>и рађање побуне у Ахмеду („Незадовољство је као звијер: немоћно кад се роди, страшно кад ојача.“)</a:t>
            </a:r>
            <a:endParaRPr lang="en-US" sz="4200" dirty="0"/>
          </a:p>
          <a:p>
            <a:r>
              <a:rPr lang="sr-Cyrl-CS" sz="4200" dirty="0" smtClean="0"/>
              <a:t>полицијске </a:t>
            </a:r>
            <a:r>
              <a:rPr lang="sr-Cyrl-CS" sz="4200" dirty="0"/>
              <a:t>пријетње и </a:t>
            </a:r>
            <a:r>
              <a:rPr lang="sr-Cyrl-CS" sz="4200" dirty="0" smtClean="0"/>
              <a:t>хапшење</a:t>
            </a:r>
            <a:endParaRPr lang="en-US" sz="4200" dirty="0"/>
          </a:p>
          <a:p>
            <a:r>
              <a:rPr lang="sr-Cyrl-CS" sz="4200" dirty="0" smtClean="0"/>
              <a:t>Нурудин </a:t>
            </a:r>
            <a:r>
              <a:rPr lang="sr-Cyrl-CS" sz="4200" dirty="0"/>
              <a:t>у тврђави и излазак из ње</a:t>
            </a:r>
            <a:endParaRPr lang="en-US" sz="4200" dirty="0"/>
          </a:p>
          <a:p>
            <a:endParaRPr lang="en-US" sz="4200" dirty="0"/>
          </a:p>
        </p:txBody>
      </p:sp>
      <p:pic>
        <p:nvPicPr>
          <p:cNvPr id="4" name="Picture 3" descr="dervis predstav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3" y="142852"/>
            <a:ext cx="2714645" cy="1785950"/>
          </a:xfrm>
          <a:prstGeom prst="rect">
            <a:avLst/>
          </a:prstGeom>
        </p:spPr>
      </p:pic>
      <p:pic>
        <p:nvPicPr>
          <p:cNvPr id="5" name="Picture 4" descr="film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2198" y="89623"/>
            <a:ext cx="2928958" cy="1837685"/>
          </a:xfrm>
          <a:prstGeom prst="rect">
            <a:avLst/>
          </a:prstGeom>
        </p:spPr>
      </p:pic>
      <p:pic>
        <p:nvPicPr>
          <p:cNvPr id="6" name="Picture 5" descr="film5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8" y="0"/>
            <a:ext cx="3286148" cy="2000240"/>
          </a:xfrm>
          <a:prstGeom prst="rect">
            <a:avLst/>
          </a:prstGeom>
        </p:spPr>
      </p:pic>
      <p:pic>
        <p:nvPicPr>
          <p:cNvPr id="7" name="Picture 6" descr="odlomak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5918" y="0"/>
            <a:ext cx="3714776" cy="20002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543032" cy="654032"/>
          </a:xfrm>
        </p:spPr>
        <p:txBody>
          <a:bodyPr>
            <a:normAutofit/>
          </a:bodyPr>
          <a:lstStyle/>
          <a:p>
            <a:r>
              <a:rPr lang="sr-Cyrl-CS" sz="2000" b="1" dirty="0" smtClean="0">
                <a:latin typeface="+mn-lt"/>
              </a:rPr>
              <a:t>СИЖЕ</a:t>
            </a:r>
            <a:endParaRPr lang="en-US" sz="2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00108"/>
            <a:ext cx="8429684" cy="564360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sr-Cyrl-CS" sz="8000" b="1" dirty="0"/>
              <a:t>други дио </a:t>
            </a:r>
            <a:endParaRPr lang="sr-Cyrl-CS" sz="8000" b="1" dirty="0" smtClean="0"/>
          </a:p>
          <a:p>
            <a:pPr>
              <a:buNone/>
            </a:pPr>
            <a:endParaRPr lang="sr-Cyrl-CS" dirty="0" smtClean="0"/>
          </a:p>
          <a:p>
            <a:r>
              <a:rPr lang="sr-Cyrl-CS" sz="6200" dirty="0" smtClean="0"/>
              <a:t>Нурудинова </a:t>
            </a:r>
            <a:r>
              <a:rPr lang="sr-Cyrl-CS" sz="6200" dirty="0"/>
              <a:t>сумња и мула-Јусуфово признање да је издао Харуна</a:t>
            </a:r>
            <a:endParaRPr lang="en-US" sz="6200" dirty="0"/>
          </a:p>
          <a:p>
            <a:r>
              <a:rPr lang="sr-Cyrl-CS" sz="6200" dirty="0" smtClean="0"/>
              <a:t>не </a:t>
            </a:r>
            <a:r>
              <a:rPr lang="sr-Cyrl-CS" sz="6200" dirty="0"/>
              <a:t>кажњава га и оставља га у текији</a:t>
            </a:r>
            <a:endParaRPr lang="en-US" sz="6200" dirty="0"/>
          </a:p>
          <a:p>
            <a:r>
              <a:rPr lang="sr-Cyrl-CS" sz="6200" dirty="0" smtClean="0"/>
              <a:t> </a:t>
            </a:r>
            <a:r>
              <a:rPr lang="sr-Cyrl-CS" sz="6200" dirty="0"/>
              <a:t>Ахмедова мржња расте</a:t>
            </a:r>
            <a:endParaRPr lang="en-US" sz="6200" dirty="0"/>
          </a:p>
          <a:p>
            <a:r>
              <a:rPr lang="sr-Cyrl-CS" sz="6200" dirty="0" smtClean="0"/>
              <a:t>пријатељство </a:t>
            </a:r>
            <a:r>
              <a:rPr lang="sr-Cyrl-CS" sz="6200" dirty="0"/>
              <a:t>са Хасаном се учвршћује</a:t>
            </a:r>
            <a:endParaRPr lang="en-US" sz="6200" dirty="0"/>
          </a:p>
          <a:p>
            <a:r>
              <a:rPr lang="sr-Cyrl-CS" sz="6200" dirty="0" smtClean="0"/>
              <a:t>сахрањује </a:t>
            </a:r>
            <a:r>
              <a:rPr lang="sr-Cyrl-CS" sz="6200" dirty="0"/>
              <a:t>брата на улазу у текију  „да  буде између мене и људи, штит и опомена...Сретаћеш ме јутром и вечером, сваког дана, мислићу на тебе више него док си био жив.“</a:t>
            </a:r>
            <a:endParaRPr lang="en-US" sz="6200" dirty="0"/>
          </a:p>
          <a:p>
            <a:r>
              <a:rPr lang="sr-Cyrl-CS" sz="6200" dirty="0" smtClean="0"/>
              <a:t>прича </a:t>
            </a:r>
            <a:r>
              <a:rPr lang="sr-Cyrl-CS" sz="6200" dirty="0"/>
              <a:t>о једином пријатељу, Хасану (пријатељство, школовање, слободоумље, заљубљеност у лијепу Дубровчанку...)</a:t>
            </a:r>
            <a:endParaRPr lang="en-US" sz="6200" dirty="0"/>
          </a:p>
          <a:p>
            <a:r>
              <a:rPr lang="sr-Cyrl-CS" sz="6200" dirty="0" smtClean="0"/>
              <a:t>Нурудиново </a:t>
            </a:r>
            <a:r>
              <a:rPr lang="sr-Cyrl-CS" sz="6200" dirty="0"/>
              <a:t>планирање побуне у касаби (при чему користи мула-Јусуфа)</a:t>
            </a:r>
            <a:endParaRPr lang="en-US" sz="6200" dirty="0"/>
          </a:p>
          <a:p>
            <a:r>
              <a:rPr lang="sr-Cyrl-CS" sz="6200" dirty="0" smtClean="0"/>
              <a:t>хапшење </a:t>
            </a:r>
            <a:r>
              <a:rPr lang="sr-Cyrl-CS" sz="6200" dirty="0"/>
              <a:t>Синанудина (угледног касаблије чији је син на високом положају у Цариграду)</a:t>
            </a:r>
            <a:endParaRPr lang="en-US" sz="6200" dirty="0"/>
          </a:p>
          <a:p>
            <a:r>
              <a:rPr lang="sr-Cyrl-CS" sz="6200" dirty="0" smtClean="0"/>
              <a:t>побуна </a:t>
            </a:r>
            <a:r>
              <a:rPr lang="sr-Cyrl-CS" sz="6200" dirty="0"/>
              <a:t>у касаби, кадија гине, муселим бјежи</a:t>
            </a:r>
            <a:endParaRPr lang="en-US" sz="6200" dirty="0"/>
          </a:p>
          <a:p>
            <a:r>
              <a:rPr lang="sr-Cyrl-CS" sz="6200" dirty="0" smtClean="0"/>
              <a:t>Хасанови </a:t>
            </a:r>
            <a:r>
              <a:rPr lang="sr-Cyrl-CS" sz="6200" dirty="0"/>
              <a:t>момци су отели Синанудина из тврђаве</a:t>
            </a:r>
            <a:endParaRPr lang="en-US" sz="6200" dirty="0"/>
          </a:p>
          <a:p>
            <a:r>
              <a:rPr lang="sr-Cyrl-CS" sz="6200" dirty="0" smtClean="0"/>
              <a:t>Нурудин </a:t>
            </a:r>
            <a:r>
              <a:rPr lang="sr-Cyrl-CS" sz="6200" dirty="0"/>
              <a:t>постаје нови кадија</a:t>
            </a:r>
            <a:endParaRPr lang="en-US" sz="6200" dirty="0"/>
          </a:p>
          <a:p>
            <a:r>
              <a:rPr lang="sr-Cyrl-CS" sz="6200" dirty="0" smtClean="0"/>
              <a:t>Пири </a:t>
            </a:r>
            <a:r>
              <a:rPr lang="sr-Cyrl-CS" sz="6200" dirty="0"/>
              <a:t>војвода због неких ухваћених писама која говоре против власти оптужује Хасана</a:t>
            </a:r>
            <a:endParaRPr lang="en-US" sz="6200" dirty="0"/>
          </a:p>
          <a:p>
            <a:r>
              <a:rPr lang="sr-Cyrl-CS" sz="6200" dirty="0" smtClean="0"/>
              <a:t>валија </a:t>
            </a:r>
            <a:r>
              <a:rPr lang="sr-Cyrl-CS" sz="6200" dirty="0"/>
              <a:t>оптужује кадију да штити пријатеља и Нурудин хапси Хасана</a:t>
            </a:r>
            <a:endParaRPr lang="en-US" sz="6200" dirty="0"/>
          </a:p>
          <a:p>
            <a:r>
              <a:rPr lang="sr-Cyrl-CS" sz="6200" dirty="0" smtClean="0"/>
              <a:t>ослобађа </a:t>
            </a:r>
            <a:r>
              <a:rPr lang="sr-Cyrl-CS" sz="6200" dirty="0"/>
              <a:t>га мула-Јусуф и заједно бјеже</a:t>
            </a:r>
            <a:endParaRPr lang="en-US" sz="6200" dirty="0"/>
          </a:p>
          <a:p>
            <a:r>
              <a:rPr lang="sr-Cyrl-CS" sz="6200" dirty="0" smtClean="0"/>
              <a:t>за </a:t>
            </a:r>
            <a:r>
              <a:rPr lang="sr-Cyrl-CS" sz="6200" dirty="0"/>
              <a:t>то оптужују Нурудина и њега чека смрт</a:t>
            </a:r>
            <a:endParaRPr lang="en-US" sz="6200" dirty="0"/>
          </a:p>
          <a:p>
            <a:r>
              <a:rPr lang="sr-Cyrl-CS" sz="6200" dirty="0" smtClean="0"/>
              <a:t>долазак </a:t>
            </a:r>
            <a:r>
              <a:rPr lang="sr-Cyrl-CS" sz="6200" dirty="0"/>
              <a:t>младића из Нурудиновог села (који је, по свему </a:t>
            </a:r>
            <a:r>
              <a:rPr lang="sr-Cyrl-CS" sz="6200" dirty="0" smtClean="0"/>
              <a:t>судећи, </a:t>
            </a:r>
            <a:r>
              <a:rPr lang="sr-Cyrl-CS" sz="6200" dirty="0"/>
              <a:t>његов син) и сјећање на изгубљену љубав</a:t>
            </a:r>
            <a:endParaRPr lang="en-US" sz="6200" dirty="0"/>
          </a:p>
          <a:p>
            <a:r>
              <a:rPr lang="sr-Cyrl-CS" sz="6200" dirty="0" smtClean="0"/>
              <a:t>Ахмедова </a:t>
            </a:r>
            <a:r>
              <a:rPr lang="sr-Cyrl-CS" sz="6200" dirty="0"/>
              <a:t>бесана ноћ пред смрт</a:t>
            </a:r>
            <a:r>
              <a:rPr lang="sr-Cyrl-CS" sz="6200" dirty="0" smtClean="0"/>
              <a:t>.</a:t>
            </a:r>
            <a:endParaRPr lang="en-US" sz="6200" dirty="0"/>
          </a:p>
        </p:txBody>
      </p:sp>
      <p:pic>
        <p:nvPicPr>
          <p:cNvPr id="4" name="Picture 3" descr="Film-Dervis_i_smrt-f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644" y="142852"/>
            <a:ext cx="1652582" cy="222848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670" y="428604"/>
            <a:ext cx="6072230" cy="714380"/>
          </a:xfrm>
        </p:spPr>
        <p:txBody>
          <a:bodyPr>
            <a:normAutofit fontScale="90000"/>
          </a:bodyPr>
          <a:lstStyle/>
          <a:p>
            <a:r>
              <a:rPr lang="sr-Cyrl-CS" sz="3600" b="1" dirty="0" smtClean="0"/>
              <a:t>Главни тематски планови </a:t>
            </a:r>
            <a:r>
              <a:rPr lang="sr-Latn-CS" sz="3600" b="1" dirty="0" smtClean="0"/>
              <a:t/>
            </a:r>
            <a:br>
              <a:rPr lang="sr-Latn-CS" sz="3600" b="1" dirty="0" smtClean="0"/>
            </a:br>
            <a:r>
              <a:rPr lang="sr-Cyrl-CS" sz="3600" b="1" dirty="0" smtClean="0"/>
              <a:t>романа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472518" cy="564360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r-Latn-CS" b="1" dirty="0" smtClean="0"/>
              <a:t>                         </a:t>
            </a:r>
            <a:r>
              <a:rPr lang="sr-Latn-CS" b="1" dirty="0"/>
              <a:t> </a:t>
            </a:r>
            <a:r>
              <a:rPr lang="sr-Latn-CS" b="1" dirty="0" smtClean="0"/>
              <a:t>       1. </a:t>
            </a:r>
            <a:r>
              <a:rPr lang="sr-Cyrl-CS" b="1" dirty="0" smtClean="0"/>
              <a:t>догма </a:t>
            </a:r>
            <a:r>
              <a:rPr lang="sr-Cyrl-CS" b="1" dirty="0"/>
              <a:t>и </a:t>
            </a:r>
            <a:r>
              <a:rPr lang="sr-Cyrl-CS" b="1" dirty="0" smtClean="0"/>
              <a:t>живот</a:t>
            </a:r>
            <a:endParaRPr lang="sr-Cyrl-ME" dirty="0"/>
          </a:p>
          <a:p>
            <a:pPr>
              <a:buNone/>
            </a:pPr>
            <a:endParaRPr lang="sr-Latn-CS" dirty="0" smtClean="0"/>
          </a:p>
          <a:p>
            <a:r>
              <a:rPr lang="sr-Cyrl-ME" sz="2400" dirty="0" smtClean="0"/>
              <a:t>Вјера, учење и догма чине метафизички свијет Ахмеда Нурудина. У свом бјекству од живота уточиште је нашао у вјери. </a:t>
            </a:r>
          </a:p>
          <a:p>
            <a:r>
              <a:rPr lang="sr-Cyrl-ME" sz="2400" dirty="0" smtClean="0"/>
              <a:t>Посветио се учењу </a:t>
            </a:r>
            <a:r>
              <a:rPr lang="sr-Cyrl-ME" sz="2400" i="1" dirty="0" smtClean="0"/>
              <a:t>Куарна</a:t>
            </a:r>
            <a:r>
              <a:rPr lang="sr-Cyrl-ME" sz="2400" dirty="0" smtClean="0"/>
              <a:t>, потпуно утонуо у њега, прихватио га као правило које стоји изнад живота. </a:t>
            </a:r>
          </a:p>
          <a:p>
            <a:r>
              <a:rPr lang="sr-Cyrl-ME" sz="2400" dirty="0" smtClean="0"/>
              <a:t>За Нурудина „вјера је важнија од човјека“, а „божја воља врхони закон“;</a:t>
            </a:r>
          </a:p>
          <a:p>
            <a:r>
              <a:rPr lang="sr-Cyrl-ME" sz="2400" dirty="0" smtClean="0"/>
              <a:t>Своје повлачење из егзистенцијалног свијета, Нурудин ће правдати вјером која недозвољава никакав излаз у свијет свакидашњице у коме вребају искушења.</a:t>
            </a:r>
            <a:endParaRPr lang="en-US" sz="2400" dirty="0" smtClean="0"/>
          </a:p>
          <a:p>
            <a:r>
              <a:rPr lang="sr-Cyrl-ME" sz="2400" dirty="0" smtClean="0"/>
              <a:t>Из страха да не прекрши неки дервишки принцип, у себи гуши побуну;</a:t>
            </a:r>
          </a:p>
          <a:p>
            <a:r>
              <a:rPr lang="sr-Cyrl-ME" sz="2400" dirty="0" smtClean="0"/>
              <a:t>Живот се јавља у оним спорадичним сјећањима на дјетињство и младост, у којима је било топлине и љубави.</a:t>
            </a:r>
          </a:p>
          <a:p>
            <a:r>
              <a:rPr lang="sr-Cyrl-ME" sz="2400" dirty="0" smtClean="0"/>
              <a:t>Промашена љубав; У вјери налази утјеху за своју рањену душу;</a:t>
            </a:r>
          </a:p>
          <a:p>
            <a:r>
              <a:rPr lang="sr-Cyrl-ME" sz="2400" dirty="0" smtClean="0"/>
              <a:t>Ипак, Нурудин осјећа потребу за љубављу, тражи је и налази у пријатељству са Хасаном;</a:t>
            </a:r>
          </a:p>
          <a:p>
            <a:r>
              <a:rPr lang="sr-Cyrl-ME" sz="2400" dirty="0" smtClean="0"/>
              <a:t>Снажна жеља за животом појавиће се тек на крају, послије коначног пораза;</a:t>
            </a:r>
            <a:endParaRPr lang="en-US" sz="2400" dirty="0"/>
          </a:p>
        </p:txBody>
      </p:sp>
      <p:pic>
        <p:nvPicPr>
          <p:cNvPr id="4" name="Picture 3" descr="dervis slika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142852"/>
            <a:ext cx="2538230" cy="1689509"/>
          </a:xfrm>
          <a:prstGeom prst="rect">
            <a:avLst/>
          </a:prstGeom>
        </p:spPr>
      </p:pic>
      <p:pic>
        <p:nvPicPr>
          <p:cNvPr id="5" name="Picture 4" descr="Dervis_i_smrt_-_film.jpg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72396" y="142852"/>
            <a:ext cx="1412217" cy="2000263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714356"/>
            <a:ext cx="5715040" cy="1000132"/>
          </a:xfrm>
        </p:spPr>
        <p:txBody>
          <a:bodyPr>
            <a:normAutofit fontScale="90000"/>
          </a:bodyPr>
          <a:lstStyle/>
          <a:p>
            <a:r>
              <a:rPr lang="sr-Cyrl-CS" b="1" dirty="0" smtClean="0"/>
              <a:t>2. власт и владање</a:t>
            </a:r>
            <a:br>
              <a:rPr lang="sr-Cyrl-C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043890" cy="507207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/>
          </a:p>
          <a:p>
            <a:r>
              <a:rPr lang="sr-Cyrl-CS" dirty="0" smtClean="0"/>
              <a:t>слика </a:t>
            </a:r>
            <a:r>
              <a:rPr lang="sr-Cyrl-CS" dirty="0"/>
              <a:t>власти уопште (конкретизована друштвено-политичким односима у Босни 18. вијека)</a:t>
            </a:r>
            <a:endParaRPr lang="en-US" dirty="0"/>
          </a:p>
          <a:p>
            <a:r>
              <a:rPr lang="sr-Cyrl-CS" dirty="0" smtClean="0"/>
              <a:t> </a:t>
            </a:r>
            <a:r>
              <a:rPr lang="sr-Cyrl-CS" dirty="0"/>
              <a:t>апсолутистичка (везир се поистовјећује са царевином)</a:t>
            </a:r>
            <a:endParaRPr lang="en-US" dirty="0"/>
          </a:p>
          <a:p>
            <a:r>
              <a:rPr lang="sr-Cyrl-CS" dirty="0" smtClean="0"/>
              <a:t>моћни </a:t>
            </a:r>
            <a:r>
              <a:rPr lang="sr-Cyrl-CS" dirty="0"/>
              <a:t>невидљиви механизам који мрви појединца</a:t>
            </a:r>
            <a:endParaRPr lang="en-US" dirty="0"/>
          </a:p>
          <a:p>
            <a:r>
              <a:rPr lang="sr-Cyrl-CS" dirty="0" smtClean="0"/>
              <a:t>пријетње</a:t>
            </a:r>
            <a:r>
              <a:rPr lang="sr-Cyrl-CS" dirty="0"/>
              <a:t>, сила, тамница, страх</a:t>
            </a:r>
            <a:endParaRPr lang="en-US" dirty="0"/>
          </a:p>
          <a:p>
            <a:r>
              <a:rPr lang="sr-Cyrl-CS" dirty="0" smtClean="0"/>
              <a:t>мрежа </a:t>
            </a:r>
            <a:r>
              <a:rPr lang="sr-Cyrl-CS" dirty="0"/>
              <a:t>плаћених и неплаћених ухода и шпијуна</a:t>
            </a:r>
            <a:endParaRPr lang="en-US" dirty="0"/>
          </a:p>
          <a:p>
            <a:r>
              <a:rPr lang="sr-Cyrl-CS" dirty="0" smtClean="0"/>
              <a:t>безобзирност </a:t>
            </a:r>
            <a:r>
              <a:rPr lang="sr-Cyrl-CS" dirty="0"/>
              <a:t>полицијског и чиновничког апарата</a:t>
            </a:r>
            <a:endParaRPr lang="en-US" dirty="0"/>
          </a:p>
          <a:p>
            <a:r>
              <a:rPr lang="sr-Cyrl-CS" dirty="0" smtClean="0"/>
              <a:t>самовлашће</a:t>
            </a:r>
            <a:r>
              <a:rPr lang="sr-Cyrl-CS" dirty="0"/>
              <a:t>, обесправљеност, подметање кривице, намјештена суђења</a:t>
            </a:r>
            <a:endParaRPr lang="en-US" dirty="0"/>
          </a:p>
          <a:p>
            <a:r>
              <a:rPr lang="sr-Cyrl-CS" dirty="0" smtClean="0"/>
              <a:t>свако </a:t>
            </a:r>
            <a:r>
              <a:rPr lang="sr-Cyrl-CS" dirty="0"/>
              <a:t>је потенцијална жртва терора, чак и људи од угледа и политичке и духовне власти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 descr="tvrdv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142852"/>
            <a:ext cx="2908444" cy="2004980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eša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500042"/>
            <a:ext cx="8172507" cy="5929354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981</Words>
  <Application>Microsoft Office PowerPoint</Application>
  <PresentationFormat>On-screen Show (4:3)</PresentationFormat>
  <Paragraphs>103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Meша Селимовић (1910 – 1982) </vt:lpstr>
      <vt:lpstr>Дјело </vt:lpstr>
      <vt:lpstr>ДЕРВИШ И СМРТ  (1966) </vt:lpstr>
      <vt:lpstr>ДЕРВИШ И СМРТ</vt:lpstr>
      <vt:lpstr>PowerPoint Presentation</vt:lpstr>
      <vt:lpstr>СИЖЕ</vt:lpstr>
      <vt:lpstr>Главни тематски планови  романа </vt:lpstr>
      <vt:lpstr>2. власт и владање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Meша Селимовић (1910 – 1982)</dc:title>
  <dc:creator>Toshiba</dc:creator>
  <cp:lastModifiedBy>Korisnik</cp:lastModifiedBy>
  <cp:revision>36</cp:revision>
  <dcterms:created xsi:type="dcterms:W3CDTF">2015-02-05T15:56:02Z</dcterms:created>
  <dcterms:modified xsi:type="dcterms:W3CDTF">2021-01-31T20:11:33Z</dcterms:modified>
</cp:coreProperties>
</file>