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Književni pravci u okviru moderne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sr-Latn-CS" dirty="0" smtClean="0"/>
              <a:t>parnasizam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8486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CS" dirty="0" smtClean="0"/>
              <a:t>	Parnasizam je pjesnički pokret nastao u grupi francuskih pjesnika koja je izdavala zajedničke zbirke pod naslovom </a:t>
            </a:r>
            <a:r>
              <a:rPr lang="sr-Latn-CS" i="1" dirty="0" smtClean="0"/>
              <a:t>Savremeni Parnas.</a:t>
            </a:r>
            <a:r>
              <a:rPr lang="sr-Latn-CS" dirty="0" smtClean="0"/>
              <a:t> Po mitologiji Parnas je brdo u Grčkoj na kojem su boravili bogovi i muze. Parnasovci su prezirali vulgarnost svakodnevnog života smatrajući da je cilj njihovog postojanja umjetnost. Umjetnost će im omogućiti da se iz prljavosti i besmisla svakodnevnice pobjegne u ljepšu i čistiju i uzvišeniju stvarnost. Ti pjesnici vjeruju da umjetnost nema i ne smije imati drugih ciljeva osim sebe same. Dakle, zalažu se za umjetnost radi umjetnosti. U programskoj poemi </a:t>
            </a:r>
            <a:r>
              <a:rPr lang="sr-Latn-CS" i="1" dirty="0" smtClean="0"/>
              <a:t>Umjetnost </a:t>
            </a:r>
            <a:r>
              <a:rPr lang="sr-Latn-CS" dirty="0" smtClean="0"/>
              <a:t>pjesnik</a:t>
            </a:r>
            <a:r>
              <a:rPr lang="sr-Latn-CS" i="1" dirty="0" smtClean="0"/>
              <a:t> </a:t>
            </a:r>
            <a:r>
              <a:rPr lang="sr-Latn-CS" dirty="0" smtClean="0"/>
              <a:t>Teofil Gotje ističe da ljepota pjesme zavisi od forme koja mora težiti savršenstvu. Međutim, poezija parnasovaca više se odlikuje ljepotom forme dovedene do savršenstva, nego snagom i uzbudljivošću poetskog izraza.</a:t>
            </a:r>
            <a:endParaRPr lang="en-US" i="1" dirty="0"/>
          </a:p>
        </p:txBody>
      </p:sp>
    </p:spTree>
  </p:cSld>
  <p:clrMapOvr>
    <a:masterClrMapping/>
  </p:clrMapOvr>
  <p:transition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sr-Latn-CS" dirty="0" smtClean="0"/>
              <a:t>Odlike parnasizma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Prezir prema masi, gomili;</a:t>
            </a:r>
          </a:p>
          <a:p>
            <a:r>
              <a:rPr lang="sr-Latn-CS" dirty="0" smtClean="0"/>
              <a:t>Umjetnost je mogućnost da se pobjegne od besmislene stvarnosti;</a:t>
            </a:r>
          </a:p>
          <a:p>
            <a:r>
              <a:rPr lang="sr-Latn-CS" dirty="0" smtClean="0"/>
              <a:t>Cilj umjetnosti (poezije) jeste ona sama;</a:t>
            </a:r>
          </a:p>
          <a:p>
            <a:r>
              <a:rPr lang="sr-Latn-CS" dirty="0" smtClean="0"/>
              <a:t>Forma je na prvom mjestu i njeguje se do savršenstva;</a:t>
            </a:r>
          </a:p>
          <a:p>
            <a:r>
              <a:rPr lang="sr-Latn-CS" dirty="0" smtClean="0"/>
              <a:t>Hladan i objektivan odnos prema stvarnosti;</a:t>
            </a:r>
          </a:p>
          <a:p>
            <a:r>
              <a:rPr lang="sr-Latn-CS" dirty="0" smtClean="0"/>
              <a:t>Umjetnost ne treba da služi ničemu osim ljepoti;</a:t>
            </a:r>
          </a:p>
          <a:p>
            <a:r>
              <a:rPr lang="sr-Latn-CS" dirty="0" smtClean="0"/>
              <a:t>Obrađuju teme iz istorije i mitologije;</a:t>
            </a:r>
          </a:p>
          <a:p>
            <a:r>
              <a:rPr lang="sr-Latn-CS" dirty="0" smtClean="0"/>
              <a:t>Izbjegavaju subjektivne teme i subjektivna osjećanja.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sr-Latn-CS" b="1" dirty="0" smtClean="0">
                <a:solidFill>
                  <a:srgbClr val="00B050"/>
                </a:solidFill>
              </a:rPr>
              <a:t>MODERNIZAM </a:t>
            </a:r>
            <a:r>
              <a:rPr lang="sr-Latn-CS" dirty="0" smtClean="0"/>
              <a:t>je izraz za pojave u kojima se želi istaći ono što je savremeno, što prevazilazi tradiciju i donosi inovacije.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MODERNIZAM se javlja kao oznaka za različite pravce:</a:t>
            </a:r>
          </a:p>
          <a:p>
            <a:pPr>
              <a:buFont typeface="Wingdings" pitchFamily="2" charset="2"/>
              <a:buChar char="§"/>
            </a:pPr>
            <a:r>
              <a:rPr lang="sr-Latn-CS" dirty="0" smtClean="0">
                <a:solidFill>
                  <a:srgbClr val="FF0000"/>
                </a:solidFill>
              </a:rPr>
              <a:t>Simbolizam;</a:t>
            </a:r>
          </a:p>
          <a:p>
            <a:pPr>
              <a:buFont typeface="Wingdings" pitchFamily="2" charset="2"/>
              <a:buChar char="§"/>
            </a:pPr>
            <a:r>
              <a:rPr lang="sr-Latn-CS" dirty="0" smtClean="0">
                <a:solidFill>
                  <a:srgbClr val="FF0000"/>
                </a:solidFill>
              </a:rPr>
              <a:t>Impresionizam;</a:t>
            </a:r>
          </a:p>
          <a:p>
            <a:pPr>
              <a:buFont typeface="Wingdings" pitchFamily="2" charset="2"/>
              <a:buChar char="§"/>
            </a:pPr>
            <a:r>
              <a:rPr lang="sr-Latn-CS" dirty="0" smtClean="0">
                <a:solidFill>
                  <a:srgbClr val="FF0000"/>
                </a:solidFill>
              </a:rPr>
              <a:t>Dekadentnost;</a:t>
            </a:r>
          </a:p>
          <a:p>
            <a:pPr>
              <a:buFont typeface="Wingdings" pitchFamily="2" charset="2"/>
              <a:buChar char="§"/>
            </a:pPr>
            <a:r>
              <a:rPr lang="sr-Latn-CS" dirty="0" smtClean="0">
                <a:solidFill>
                  <a:srgbClr val="FF0000"/>
                </a:solidFill>
              </a:rPr>
              <a:t>Parnasizam.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simbolizam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CS" dirty="0" smtClean="0"/>
          </a:p>
          <a:p>
            <a:pPr algn="just">
              <a:buNone/>
            </a:pPr>
            <a:r>
              <a:rPr lang="sr-Latn-CS" dirty="0" smtClean="0"/>
              <a:t>      Simbolizam je književni pravac koji započinje 1880. godine kao negacija realizma i naturalizma. Kao književni pravac, simbolizam okuplja pjesnike prepoznatljive individualnosti, koji imaju različit odnos prema društvu i pjesničkom stvaranju; čine ga prethodnici, oni koji su ga promovisali i oni koji su ga prihvatili, oni koji su mu ostali dosljedni i oni koji su ga kasnije napustili.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sr-Latn-CS" dirty="0" smtClean="0"/>
              <a:t>Bodler – preteča simbolizma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	Šarl Bodler je neposredni preteča simbolizma jer je iz njegove poezije </a:t>
            </a:r>
            <a:r>
              <a:rPr lang="sr-Latn-CS" i="1" dirty="0" smtClean="0"/>
              <a:t>Cvijeće zla</a:t>
            </a:r>
            <a:r>
              <a:rPr lang="sr-Latn-CS" dirty="0" smtClean="0"/>
              <a:t>, koja je pravu afirmaciju doživjela upravo u osamdesetim godinama 19.vijeka, ponikla poetika ovog književnog pravca.</a:t>
            </a:r>
          </a:p>
          <a:p>
            <a:pPr>
              <a:buNone/>
            </a:pPr>
            <a:r>
              <a:rPr lang="sr-Latn-CS" dirty="0" smtClean="0"/>
              <a:t>   On je simbolizmu ostavio u nasljeđe muzikalnost stiha, sugestiju riječi i simbolističnost jezika. Bodlerova </a:t>
            </a:r>
            <a:r>
              <a:rPr lang="sr-Latn-CS" b="1" dirty="0" smtClean="0"/>
              <a:t>teorija univerzalne analogije</a:t>
            </a:r>
            <a:r>
              <a:rPr lang="sr-Latn-CS" dirty="0" smtClean="0"/>
              <a:t> zasnovana je na uvjerenju da je zadatak pjesnika da prodre u skriveni život bića i stvari i tamo spozna prave ljepote, jer tamo “zvuci odzvanjaju muzički, gdje boje govore, gdje mirisi pričaju svetove ideja”.</a:t>
            </a:r>
            <a:endParaRPr lang="sr-Latn-C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sr-Latn-CS" dirty="0" smtClean="0"/>
              <a:t>Odlike simbolizma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48640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 smtClean="0"/>
              <a:t>Simbolisti smatraju da je svijet izvor mnogih analogija;</a:t>
            </a:r>
          </a:p>
          <a:p>
            <a:r>
              <a:rPr lang="sr-Latn-CS" dirty="0" smtClean="0"/>
              <a:t>Insistiranje na značaju simbola koji treba da bude “stvaran i sugestivan”;</a:t>
            </a:r>
          </a:p>
          <a:p>
            <a:r>
              <a:rPr lang="sr-Latn-CS" dirty="0" smtClean="0"/>
              <a:t>Poezija iskazuje nagovještaje stvarnoga svijeta predočene pomoću simbola, pa ima zadatak da nagovještava, očarava i zbunjuje;</a:t>
            </a:r>
          </a:p>
          <a:p>
            <a:r>
              <a:rPr lang="sr-Latn-CS" dirty="0" smtClean="0"/>
              <a:t>Isticanje veze između riječi i muzike;</a:t>
            </a:r>
          </a:p>
          <a:p>
            <a:r>
              <a:rPr lang="sr-Latn-CS" dirty="0" smtClean="0"/>
              <a:t>Naglašavanje sugestija kao veza između duše i prirode;</a:t>
            </a:r>
          </a:p>
          <a:p>
            <a:r>
              <a:rPr lang="sr-Latn-CS" dirty="0" smtClean="0"/>
              <a:t>Pjesnici pokazuju kakve se sve ljepote mogu iskazati </a:t>
            </a:r>
            <a:r>
              <a:rPr lang="sr-Latn-CS" i="1" dirty="0" smtClean="0"/>
              <a:t>slobodnim stihom;</a:t>
            </a:r>
          </a:p>
          <a:p>
            <a:r>
              <a:rPr lang="sr-Latn-CS" dirty="0" smtClean="0"/>
              <a:t>Traganje za novim jezikom i ritmom učinilo je poeziju simbolista nejasnom, jer su moderni pisci smatrali da je poezija namijenjena samo odabranima.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sr-Latn-CS" dirty="0" smtClean="0"/>
              <a:t>impresionizam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/>
              <a:t>	Impresionizam je književni pravac s kraja 19. i početaka 20.vijeka, koji počiva na ideji čulnog doživljaja </a:t>
            </a:r>
            <a:r>
              <a:rPr lang="sr-Latn-CS" dirty="0" smtClean="0"/>
              <a:t>stvarnosti, </a:t>
            </a:r>
            <a:r>
              <a:rPr lang="sr-Latn-CS" dirty="0" smtClean="0"/>
              <a:t>tj. </a:t>
            </a:r>
            <a:r>
              <a:rPr lang="sr-Latn-CS" dirty="0" smtClean="0"/>
              <a:t>predočavanja </a:t>
            </a:r>
            <a:r>
              <a:rPr lang="sr-Latn-CS" dirty="0" smtClean="0"/>
              <a:t>svakodnevnice subjektivnim prikazivanjem čulnih utisaka.</a:t>
            </a:r>
          </a:p>
          <a:p>
            <a:pPr>
              <a:buNone/>
            </a:pPr>
            <a:r>
              <a:rPr lang="sr-Latn-CS" dirty="0" smtClean="0"/>
              <a:t>	Pravac je dobio naziv po slici </a:t>
            </a:r>
            <a:r>
              <a:rPr lang="sr-Latn-CS" i="1" dirty="0" smtClean="0"/>
              <a:t>Impresija, rađanje sunca</a:t>
            </a:r>
            <a:r>
              <a:rPr lang="sr-Latn-CS" dirty="0" smtClean="0"/>
              <a:t> Kloda Monea.</a:t>
            </a:r>
          </a:p>
          <a:p>
            <a:pPr>
              <a:buNone/>
            </a:pPr>
            <a:r>
              <a:rPr lang="sr-Latn-CS" dirty="0" smtClean="0"/>
              <a:t>	Pjesničko djelo ne treba da bude slika stvarnosti, već </a:t>
            </a:r>
            <a:r>
              <a:rPr lang="sr-Latn-CS" dirty="0" smtClean="0"/>
              <a:t>pjesnikov </a:t>
            </a:r>
            <a:r>
              <a:rPr lang="sr-Latn-CS" dirty="0" smtClean="0"/>
              <a:t>utisak o stvarnosti, tj. </a:t>
            </a:r>
            <a:r>
              <a:rPr lang="sr-Latn-CS" dirty="0" smtClean="0"/>
              <a:t>slika </a:t>
            </a:r>
            <a:r>
              <a:rPr lang="sr-Latn-CS" dirty="0" smtClean="0"/>
              <a:t>njegovih čulnih utisaka i raspoloženja.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858000" y="5410200"/>
            <a:ext cx="2133600" cy="678766"/>
          </a:xfrm>
        </p:spPr>
        <p:txBody>
          <a:bodyPr/>
          <a:lstStyle/>
          <a:p>
            <a:r>
              <a:rPr lang="sr-Latn-CS" dirty="0" smtClean="0"/>
              <a:t>Klod Mone: </a:t>
            </a:r>
            <a:r>
              <a:rPr lang="sr-Latn-CS" i="1" dirty="0" smtClean="0"/>
              <a:t>Impresija, rađanje sunca</a:t>
            </a:r>
            <a:r>
              <a:rPr lang="sr-Latn-CS" dirty="0" smtClean="0"/>
              <a:t> (1872)</a:t>
            </a:r>
            <a:endParaRPr lang="en-US" dirty="0"/>
          </a:p>
        </p:txBody>
      </p:sp>
      <p:pic>
        <p:nvPicPr>
          <p:cNvPr id="5" name="Picture Placeholder 4" descr="download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945" r="9945"/>
          <a:stretch>
            <a:fillRect/>
          </a:stretch>
        </p:blipFill>
        <p:spPr>
          <a:xfrm>
            <a:off x="685800" y="533400"/>
            <a:ext cx="6096000" cy="5562600"/>
          </a:xfrm>
        </p:spPr>
      </p:pic>
    </p:spTree>
  </p:cSld>
  <p:clrMapOvr>
    <a:masterClrMapping/>
  </p:clrMapOvr>
  <p:transition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/>
          <a:lstStyle/>
          <a:p>
            <a:r>
              <a:rPr lang="sr-Latn-CS" dirty="0" smtClean="0"/>
              <a:t>Odlike impresionizma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5257800"/>
          </a:xfrm>
        </p:spPr>
        <p:txBody>
          <a:bodyPr/>
          <a:lstStyle/>
          <a:p>
            <a:r>
              <a:rPr lang="sr-Latn-CS" dirty="0" smtClean="0"/>
              <a:t>Traženje jezičkih mogućnosti koje bi dočarale raznolikost i bogatstvo nijansi u prirodnim pojavama, u ljudskome govoru i psihičkim reakcijama;</a:t>
            </a:r>
          </a:p>
          <a:p>
            <a:r>
              <a:rPr lang="sr-Latn-CS" dirty="0" smtClean="0"/>
              <a:t>Česta upotreba onomatopeja, epiteta, sinestezija, paratakse;</a:t>
            </a:r>
          </a:p>
          <a:p>
            <a:r>
              <a:rPr lang="sr-Latn-CS" dirty="0" smtClean="0"/>
              <a:t>Rastresitost kompozicije koja proizilazi iz naglašene subjektivnosti;</a:t>
            </a:r>
          </a:p>
          <a:p>
            <a:r>
              <a:rPr lang="sr-Latn-CS" dirty="0" smtClean="0"/>
              <a:t>Zastupljenost kratkih formi: lirska pjesma, prozna skica, kraća pripovijetka.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3000"/>
          </a:xfrm>
        </p:spPr>
        <p:txBody>
          <a:bodyPr>
            <a:normAutofit/>
          </a:bodyPr>
          <a:lstStyle/>
          <a:p>
            <a:r>
              <a:rPr lang="sr-Latn-CS" dirty="0" smtClean="0"/>
              <a:t>Dekadencija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7848600" cy="556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CS" dirty="0" smtClean="0"/>
              <a:t>	Dekadencija je termin kojim se najčešće opisuje gubitak moralnih standarda u društvu posljednje dvije decenije XIX vijeka. To je stanja duhovnog klonuća i ljudske nemoći. Uvidjevši da ne mogu promijeniti društvo niti naći svoje mjesto u njemu, umjetnici se povlače u svoj svijet. Uživanje u narkoticima i boravak u kabareima bio je njihov vid borbe protiv društva i način ispoljavanja bunta i revolta. Pošto ne mogu izmijeniti stvarnost, suprotstavljaju se prkoseći društvenim normama. Atmosfera bespuća i bezizlaza dobija raznolike poetske i nepoetske oblike </a:t>
            </a:r>
            <a:r>
              <a:rPr lang="sr-Latn-CS" i="1" dirty="0" smtClean="0"/>
              <a:t>(čulnost koja skreče u erotiku)</a:t>
            </a:r>
            <a:r>
              <a:rPr lang="sr-Latn-CS" dirty="0" smtClean="0"/>
              <a:t>. Pjesnici žele stvoriti čistu poeziju koja se zatvara u</a:t>
            </a:r>
            <a:r>
              <a:rPr lang="sr-Latn-CS" i="1" dirty="0" smtClean="0"/>
              <a:t> kulu od slonovače.</a:t>
            </a:r>
            <a:r>
              <a:rPr lang="sr-Latn-CS" dirty="0" smtClean="0"/>
              <a:t> Bodler piše pjesme koje se protive društvenim normama, pa zbirka pjesama </a:t>
            </a:r>
            <a:r>
              <a:rPr lang="sr-Latn-CS" i="1" dirty="0" smtClean="0"/>
              <a:t>Cvijeće zla </a:t>
            </a:r>
            <a:r>
              <a:rPr lang="sr-Latn-CS" dirty="0" smtClean="0"/>
              <a:t>biva zbog toga zabranjena, a autor i izdavač novčano kažnjeni.</a:t>
            </a:r>
            <a:endParaRPr lang="en-US" i="1" dirty="0"/>
          </a:p>
        </p:txBody>
      </p:sp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1198</TotalTime>
  <Words>344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Književni pravci u okviru moderne</vt:lpstr>
      <vt:lpstr>Slide 2</vt:lpstr>
      <vt:lpstr>simbolizam</vt:lpstr>
      <vt:lpstr>Bodler – preteča simbolizma</vt:lpstr>
      <vt:lpstr>Odlike simbolizma</vt:lpstr>
      <vt:lpstr>impresionizam</vt:lpstr>
      <vt:lpstr>Slide 7</vt:lpstr>
      <vt:lpstr>Odlike impresionizma</vt:lpstr>
      <vt:lpstr>Dekadencija</vt:lpstr>
      <vt:lpstr>parnasizam</vt:lpstr>
      <vt:lpstr>Odlike parnasizma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XP</cp:lastModifiedBy>
  <cp:revision>136</cp:revision>
  <dcterms:created xsi:type="dcterms:W3CDTF">2006-08-16T00:00:00Z</dcterms:created>
  <dcterms:modified xsi:type="dcterms:W3CDTF">2018-09-13T22:34:12Z</dcterms:modified>
</cp:coreProperties>
</file>