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E1E642-3127-41F5-8B51-91B3D1A33FAE}" type="datetimeFigureOut">
              <a:rPr lang="en-US" smtClean="0"/>
              <a:t>17-Nov-16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C9FD6-1936-4EDC-A1E6-0FC66BA5E1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04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1E642-3127-41F5-8B51-91B3D1A33FAE}" type="datetimeFigureOut">
              <a:rPr lang="en-US" smtClean="0"/>
              <a:t>17-Nov-16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15169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1E642-3127-41F5-8B51-91B3D1A33FAE}" type="datetimeFigureOut">
              <a:rPr lang="en-US" smtClean="0"/>
              <a:t>17-Nov-16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111960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1E642-3127-41F5-8B51-91B3D1A33FAE}" type="datetimeFigureOut">
              <a:rPr lang="en-US" smtClean="0"/>
              <a:t>17-Nov-16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149013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1E642-3127-41F5-8B51-91B3D1A33FAE}" type="datetimeFigureOut">
              <a:rPr lang="en-US" smtClean="0"/>
              <a:t>17-Nov-16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C9FD6-1936-4EDC-A1E6-0FC66BA5E1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86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E1E642-3127-41F5-8B51-91B3D1A33FAE}" type="datetimeFigureOut">
              <a:rPr lang="en-US" smtClean="0"/>
              <a:t>17-Nov-16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207586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E1E642-3127-41F5-8B51-91B3D1A33FAE}" type="datetimeFigureOut">
              <a:rPr lang="en-US" smtClean="0"/>
              <a:t>17-Nov-16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64014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E1E642-3127-41F5-8B51-91B3D1A33FAE}" type="datetimeFigureOut">
              <a:rPr lang="en-US" smtClean="0"/>
              <a:t>17-Nov-16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246077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E1E642-3127-41F5-8B51-91B3D1A33FAE}" type="datetimeFigureOut">
              <a:rPr lang="en-US" smtClean="0"/>
              <a:t>17-Nov-16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148898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E1E642-3127-41F5-8B51-91B3D1A33FAE}" type="datetimeFigureOut">
              <a:rPr lang="en-US" smtClean="0"/>
              <a:t>17-Nov-16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C9FD6-1936-4EDC-A1E6-0FC66BA5E1AE}" type="slidenum">
              <a:rPr lang="en-US" smtClean="0"/>
              <a:t>‹#›</a:t>
            </a:fld>
            <a:endParaRPr lang="en-US"/>
          </a:p>
        </p:txBody>
      </p:sp>
    </p:spTree>
    <p:extLst>
      <p:ext uri="{BB962C8B-B14F-4D97-AF65-F5344CB8AC3E}">
        <p14:creationId xmlns:p14="http://schemas.microsoft.com/office/powerpoint/2010/main" val="169486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1E642-3127-41F5-8B51-91B3D1A33FAE}" type="datetimeFigureOut">
              <a:rPr lang="en-US" smtClean="0"/>
              <a:t>17-Nov-16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C9FD6-1936-4EDC-A1E6-0FC66BA5E1AE}" type="slidenum">
              <a:rPr lang="en-US" smtClean="0"/>
              <a:t>‹#›</a:t>
            </a:fld>
            <a:endParaRPr lang="en-US"/>
          </a:p>
        </p:txBody>
      </p:sp>
    </p:spTree>
    <p:extLst>
      <p:ext uri="{BB962C8B-B14F-4D97-AF65-F5344CB8AC3E}">
        <p14:creationId xmlns:p14="http://schemas.microsoft.com/office/powerpoint/2010/main" val="190419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E1E642-3127-41F5-8B51-91B3D1A33FAE}" type="datetimeFigureOut">
              <a:rPr lang="en-US" smtClean="0"/>
              <a:t>17-Nov-16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C9FD6-1936-4EDC-A1E6-0FC66BA5E1A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609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sr-Latn-ME" dirty="0" smtClean="0"/>
              <a:t>Fotoelektrični i tahometrijski mjerni pretvarači</a:t>
            </a:r>
            <a:endParaRPr lang="en-US" dirty="0"/>
          </a:p>
        </p:txBody>
      </p:sp>
      <p:sp>
        <p:nvSpPr>
          <p:cNvPr id="3" name="Subtitle 2"/>
          <p:cNvSpPr>
            <a:spLocks noGrp="1"/>
          </p:cNvSpPr>
          <p:nvPr>
            <p:ph type="subTitle" idx="1"/>
          </p:nvPr>
        </p:nvSpPr>
        <p:spPr/>
        <p:txBody>
          <a:bodyPr/>
          <a:lstStyle/>
          <a:p>
            <a:r>
              <a:rPr lang="sr-Latn-ME" dirty="0" smtClean="0"/>
              <a:t>Aktiv energetike</a:t>
            </a:r>
            <a:endParaRPr lang="en-US" dirty="0"/>
          </a:p>
        </p:txBody>
      </p:sp>
    </p:spTree>
    <p:extLst>
      <p:ext uri="{BB962C8B-B14F-4D97-AF65-F5344CB8AC3E}">
        <p14:creationId xmlns:p14="http://schemas.microsoft.com/office/powerpoint/2010/main" val="1689920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6862" y="968991"/>
            <a:ext cx="6709077" cy="4995079"/>
          </a:xfrm>
        </p:spPr>
      </p:pic>
      <p:pic>
        <p:nvPicPr>
          <p:cNvPr id="5" name="Picture 4"/>
          <p:cNvPicPr>
            <a:picLocks noChangeAspect="1"/>
          </p:cNvPicPr>
          <p:nvPr/>
        </p:nvPicPr>
        <p:blipFill>
          <a:blip r:embed="rId3"/>
          <a:stretch>
            <a:fillRect/>
          </a:stretch>
        </p:blipFill>
        <p:spPr>
          <a:xfrm>
            <a:off x="0" y="0"/>
            <a:ext cx="5162894" cy="2593075"/>
          </a:xfrm>
          <a:prstGeom prst="rect">
            <a:avLst/>
          </a:prstGeom>
        </p:spPr>
      </p:pic>
      <p:pic>
        <p:nvPicPr>
          <p:cNvPr id="6" name="Picture 5"/>
          <p:cNvPicPr>
            <a:picLocks noChangeAspect="1"/>
          </p:cNvPicPr>
          <p:nvPr/>
        </p:nvPicPr>
        <p:blipFill>
          <a:blip r:embed="rId4"/>
          <a:stretch>
            <a:fillRect/>
          </a:stretch>
        </p:blipFill>
        <p:spPr>
          <a:xfrm>
            <a:off x="53982" y="3643239"/>
            <a:ext cx="5162894" cy="2655203"/>
          </a:xfrm>
          <a:prstGeom prst="rect">
            <a:avLst/>
          </a:prstGeom>
        </p:spPr>
      </p:pic>
    </p:spTree>
    <p:extLst>
      <p:ext uri="{BB962C8B-B14F-4D97-AF65-F5344CB8AC3E}">
        <p14:creationId xmlns:p14="http://schemas.microsoft.com/office/powerpoint/2010/main" val="137801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FOTOELEKTRIČNI MJERNI PRETVARAČI</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6930" b="16930"/>
          <a:stretch>
            <a:fillRect/>
          </a:stretch>
        </p:blipFill>
        <p:spPr/>
      </p:pic>
    </p:spTree>
    <p:extLst>
      <p:ext uri="{BB962C8B-B14F-4D97-AF65-F5344CB8AC3E}">
        <p14:creationId xmlns:p14="http://schemas.microsoft.com/office/powerpoint/2010/main" val="276066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73457"/>
          </a:xfrm>
        </p:spPr>
        <p:txBody>
          <a:bodyPr/>
          <a:lstStyle/>
          <a:p>
            <a:pPr algn="ctr"/>
            <a:r>
              <a:rPr lang="sr-Latn-ME" dirty="0" smtClean="0"/>
              <a:t>Fotoelektrični mjerni pretvarači</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sr-Latn-ME" dirty="0" smtClean="0"/>
              <a:t>Elementi koji koriste promjenu električnih osobina pod uticajem svjetlosti nazivaju se FOTOELEMENTI.</a:t>
            </a:r>
          </a:p>
          <a:p>
            <a:pPr>
              <a:buFont typeface="Wingdings" panose="05000000000000000000" pitchFamily="2" charset="2"/>
              <a:buChar char="Ø"/>
            </a:pPr>
            <a:endParaRPr lang="sr-Latn-ME" dirty="0"/>
          </a:p>
          <a:p>
            <a:pPr>
              <a:buFont typeface="Wingdings" panose="05000000000000000000" pitchFamily="2" charset="2"/>
              <a:buChar char="Ø"/>
            </a:pPr>
            <a:r>
              <a:rPr lang="sr-Latn-ME" dirty="0" smtClean="0"/>
              <a:t>Princip rada fotodioda i fototranzistora zasnovan je na činjenici da kvant svjetlosti , veći od energetskog procjepa između valentne i provodne zone atoma, proizvodi par elektron – šupljina na svaki kvant apsorbovane svjetlosne energije, čime se broj slobodnih nosilaca povećava</a:t>
            </a:r>
          </a:p>
          <a:p>
            <a:pPr>
              <a:buFont typeface="Wingdings" panose="05000000000000000000" pitchFamily="2" charset="2"/>
              <a:buChar char="Ø"/>
            </a:pPr>
            <a:endParaRPr lang="sr-Latn-ME" dirty="0"/>
          </a:p>
          <a:p>
            <a:pPr>
              <a:buFont typeface="Wingdings" panose="05000000000000000000" pitchFamily="2" charset="2"/>
              <a:buChar char="Ø"/>
            </a:pPr>
            <a:r>
              <a:rPr lang="sr-Latn-ME" dirty="0" smtClean="0"/>
              <a:t>Fotodiode i fototranzistori se koriste za detekciju prekida svjetlosnog zraka</a:t>
            </a:r>
          </a:p>
          <a:p>
            <a:pPr>
              <a:buFont typeface="Wingdings" panose="05000000000000000000" pitchFamily="2" charset="2"/>
              <a:buChar char="Ø"/>
            </a:pPr>
            <a:endParaRPr lang="sr-Latn-ME" dirty="0"/>
          </a:p>
          <a:p>
            <a:pPr>
              <a:buFont typeface="Wingdings" panose="05000000000000000000" pitchFamily="2" charset="2"/>
              <a:buChar char="Ø"/>
            </a:pPr>
            <a:r>
              <a:rPr lang="sr-Latn-ME" dirty="0" smtClean="0"/>
              <a:t>Fotoelektrični mjerni pretvarači se koriste za detekciju pomjeraja, hrapavosti površine</a:t>
            </a:r>
            <a:endParaRPr lang="en-US" dirty="0"/>
          </a:p>
        </p:txBody>
      </p:sp>
    </p:spTree>
    <p:extLst>
      <p:ext uri="{BB962C8B-B14F-4D97-AF65-F5344CB8AC3E}">
        <p14:creationId xmlns:p14="http://schemas.microsoft.com/office/powerpoint/2010/main" val="134631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5218"/>
          </a:xfrm>
        </p:spPr>
        <p:txBody>
          <a:bodyPr/>
          <a:lstStyle/>
          <a:p>
            <a:pPr algn="ctr"/>
            <a:r>
              <a:rPr lang="sr-Latn-ME" dirty="0"/>
              <a:t>Fotoelektrični mjerni pretvarači</a:t>
            </a:r>
            <a:endParaRPr lang="en-US" dirty="0"/>
          </a:p>
        </p:txBody>
      </p:sp>
      <p:sp>
        <p:nvSpPr>
          <p:cNvPr id="5" name="TextBox 4"/>
          <p:cNvSpPr txBox="1"/>
          <p:nvPr/>
        </p:nvSpPr>
        <p:spPr>
          <a:xfrm>
            <a:off x="3117382" y="1753771"/>
            <a:ext cx="6099022" cy="4154984"/>
          </a:xfrm>
          <a:prstGeom prst="rect">
            <a:avLst/>
          </a:prstGeom>
          <a:noFill/>
        </p:spPr>
        <p:txBody>
          <a:bodyPr wrap="square" rtlCol="0">
            <a:spAutoFit/>
          </a:bodyPr>
          <a:lstStyle/>
          <a:p>
            <a:pPr marL="285750" indent="-285750">
              <a:buFont typeface="Arial" panose="020B0604020202020204" pitchFamily="34" charset="0"/>
              <a:buChar char="•"/>
            </a:pPr>
            <a:r>
              <a:rPr lang="sr-Latn-ME" sz="2400" dirty="0" smtClean="0"/>
              <a:t>Baterija elektromotorne sile </a:t>
            </a:r>
            <a:r>
              <a:rPr lang="sr-Latn-ME" sz="2400" i="1" dirty="0" smtClean="0"/>
              <a:t>E</a:t>
            </a:r>
            <a:r>
              <a:rPr lang="sr-Latn-ME" sz="2400" dirty="0" smtClean="0"/>
              <a:t> služi za polarizaciju diode.</a:t>
            </a:r>
          </a:p>
          <a:p>
            <a:pPr marL="285750" indent="-285750">
              <a:buFont typeface="Arial" panose="020B0604020202020204" pitchFamily="34" charset="0"/>
              <a:buChar char="•"/>
            </a:pPr>
            <a:r>
              <a:rPr lang="sr-Latn-ME" sz="2400" dirty="0" smtClean="0"/>
              <a:t>Jačina struje</a:t>
            </a:r>
            <a:r>
              <a:rPr lang="sr-Latn-ME" sz="2400" i="1" dirty="0" smtClean="0"/>
              <a:t> I </a:t>
            </a:r>
            <a:r>
              <a:rPr lang="sr-Latn-ME" sz="2400" dirty="0" smtClean="0"/>
              <a:t>kroz opterećenje </a:t>
            </a:r>
            <a:r>
              <a:rPr lang="sr-Latn-ME" sz="2400" i="1" dirty="0" smtClean="0"/>
              <a:t>Rp </a:t>
            </a:r>
            <a:r>
              <a:rPr lang="sr-Latn-ME" sz="2400" dirty="0" smtClean="0"/>
              <a:t>srazmjeran je fluksu koji djeluje na fotodiodu.</a:t>
            </a:r>
          </a:p>
          <a:p>
            <a:pPr marL="285750" indent="-285750">
              <a:buFont typeface="Arial" panose="020B0604020202020204" pitchFamily="34" charset="0"/>
              <a:buChar char="•"/>
            </a:pPr>
            <a:r>
              <a:rPr lang="sr-Latn-ME" sz="2400" dirty="0" smtClean="0"/>
              <a:t>Fotodioda se odlikuje linearnošću statičke k-ke, velikom osjetljivošću na vidljivu svjetlost, na ultraljubičasti i infracrveni dio spektra</a:t>
            </a:r>
          </a:p>
          <a:p>
            <a:pPr marL="285750" indent="-285750">
              <a:buFont typeface="Arial" panose="020B0604020202020204" pitchFamily="34" charset="0"/>
              <a:buChar char="•"/>
            </a:pPr>
            <a:r>
              <a:rPr lang="sr-Latn-ME" sz="2400" dirty="0" smtClean="0"/>
              <a:t>Kod nekih poluprovodničkih elemenata mijenja se električna provodnost u zavisnoti od energije svjetlosti kojoj je fotoelement izložen</a:t>
            </a:r>
            <a:endParaRPr lang="en-US" sz="2400" dirty="0"/>
          </a:p>
        </p:txBody>
      </p:sp>
      <p:pic>
        <p:nvPicPr>
          <p:cNvPr id="6" name="Picture 5"/>
          <p:cNvPicPr>
            <a:picLocks noChangeAspect="1"/>
          </p:cNvPicPr>
          <p:nvPr/>
        </p:nvPicPr>
        <p:blipFill>
          <a:blip r:embed="rId2"/>
          <a:stretch>
            <a:fillRect/>
          </a:stretch>
        </p:blipFill>
        <p:spPr>
          <a:xfrm>
            <a:off x="110161" y="1718162"/>
            <a:ext cx="2711133" cy="2041986"/>
          </a:xfrm>
          <a:prstGeom prst="rect">
            <a:avLst/>
          </a:prstGeom>
        </p:spPr>
      </p:pic>
      <p:pic>
        <p:nvPicPr>
          <p:cNvPr id="7" name="Content Placeholder 4"/>
          <p:cNvPicPr>
            <a:picLocks noChangeAspect="1"/>
          </p:cNvPicPr>
          <p:nvPr/>
        </p:nvPicPr>
        <p:blipFill>
          <a:blip r:embed="rId3"/>
          <a:stretch>
            <a:fillRect/>
          </a:stretch>
        </p:blipFill>
        <p:spPr>
          <a:xfrm>
            <a:off x="8974885" y="1170873"/>
            <a:ext cx="3067036" cy="2910563"/>
          </a:xfrm>
          <a:prstGeom prst="rect">
            <a:avLst/>
          </a:prstGeom>
        </p:spPr>
      </p:pic>
      <p:sp>
        <p:nvSpPr>
          <p:cNvPr id="11" name="Content Placeholder 10"/>
          <p:cNvSpPr>
            <a:spLocks noGrp="1"/>
          </p:cNvSpPr>
          <p:nvPr>
            <p:ph idx="1"/>
          </p:nvPr>
        </p:nvSpPr>
        <p:spPr>
          <a:xfrm>
            <a:off x="713287" y="1361577"/>
            <a:ext cx="10058400" cy="4023360"/>
          </a:xfrm>
        </p:spPr>
        <p:txBody>
          <a:bodyPr/>
          <a:lstStyle/>
          <a:p>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 y="3895025"/>
            <a:ext cx="2926629" cy="2405731"/>
          </a:xfrm>
          <a:prstGeom prst="rect">
            <a:avLst/>
          </a:prstGeom>
        </p:spPr>
      </p:pic>
    </p:spTree>
    <p:extLst>
      <p:ext uri="{BB962C8B-B14F-4D97-AF65-F5344CB8AC3E}">
        <p14:creationId xmlns:p14="http://schemas.microsoft.com/office/powerpoint/2010/main" val="44849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07197"/>
          </a:xfrm>
        </p:spPr>
        <p:txBody>
          <a:bodyPr/>
          <a:lstStyle/>
          <a:p>
            <a:pPr algn="ctr"/>
            <a:r>
              <a:rPr lang="sr-Latn-ME" dirty="0"/>
              <a:t>Fotoelektrični mjerni pretvarači</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48" y="1857375"/>
            <a:ext cx="4533900" cy="240072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477" y="1628988"/>
            <a:ext cx="2857500" cy="2857500"/>
          </a:xfrm>
          <a:prstGeom prst="rect">
            <a:avLst/>
          </a:prstGeom>
        </p:spPr>
      </p:pic>
      <p:pic>
        <p:nvPicPr>
          <p:cNvPr id="10" name="Picture 9"/>
          <p:cNvPicPr>
            <a:picLocks noChangeAspect="1"/>
          </p:cNvPicPr>
          <p:nvPr/>
        </p:nvPicPr>
        <p:blipFill>
          <a:blip r:embed="rId4"/>
          <a:stretch>
            <a:fillRect/>
          </a:stretch>
        </p:blipFill>
        <p:spPr>
          <a:xfrm>
            <a:off x="4997652" y="1873737"/>
            <a:ext cx="3733800" cy="2514600"/>
          </a:xfrm>
          <a:prstGeom prst="rect">
            <a:avLst/>
          </a:prstGeom>
        </p:spPr>
      </p:pic>
    </p:spTree>
    <p:extLst>
      <p:ext uri="{BB962C8B-B14F-4D97-AF65-F5344CB8AC3E}">
        <p14:creationId xmlns:p14="http://schemas.microsoft.com/office/powerpoint/2010/main" val="61278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TAHOMETRIJSKI MJERNI PRETVARAČI</a:t>
            </a:r>
            <a:endParaRPr lang="en-US" dirty="0"/>
          </a:p>
        </p:txBody>
      </p:sp>
      <p:pic>
        <p:nvPicPr>
          <p:cNvPr id="5" name="Picture Placeholder 4"/>
          <p:cNvPicPr>
            <a:picLocks noGrp="1" noChangeAspect="1"/>
          </p:cNvPicPr>
          <p:nvPr>
            <p:ph type="pic" idx="1"/>
          </p:nvPr>
        </p:nvPicPr>
        <p:blipFill>
          <a:blip r:embed="rId2"/>
          <a:srcRect t="20495" b="20495"/>
          <a:stretch>
            <a:fillRect/>
          </a:stretch>
        </p:blipFill>
        <p:spPr>
          <a:xfrm>
            <a:off x="0" y="159844"/>
            <a:ext cx="12191985" cy="4915076"/>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3525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36979"/>
          </a:xfrm>
        </p:spPr>
        <p:txBody>
          <a:bodyPr/>
          <a:lstStyle/>
          <a:p>
            <a:pPr algn="ctr"/>
            <a:r>
              <a:rPr lang="sr-Latn-ME" dirty="0" smtClean="0"/>
              <a:t>Tahometrijski mjerni pretvarači</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sr-Latn-ME" dirty="0" smtClean="0"/>
              <a:t>Tahogeneratori su električni tahometri koji povezuju rotirajući objekat sa osovinom generatora jednosmjerne ili naizmjenične struje.</a:t>
            </a:r>
            <a:endParaRPr lang="en-US" dirty="0"/>
          </a:p>
        </p:txBody>
      </p:sp>
      <p:pic>
        <p:nvPicPr>
          <p:cNvPr id="6" name="Picture 5"/>
          <p:cNvPicPr>
            <a:picLocks noChangeAspect="1"/>
          </p:cNvPicPr>
          <p:nvPr/>
        </p:nvPicPr>
        <p:blipFill>
          <a:blip r:embed="rId2"/>
          <a:stretch>
            <a:fillRect/>
          </a:stretch>
        </p:blipFill>
        <p:spPr>
          <a:xfrm>
            <a:off x="3937000" y="2896974"/>
            <a:ext cx="4264345" cy="2972119"/>
          </a:xfrm>
          <a:prstGeom prst="rect">
            <a:avLst/>
          </a:prstGeom>
        </p:spPr>
      </p:pic>
    </p:spTree>
    <p:extLst>
      <p:ext uri="{BB962C8B-B14F-4D97-AF65-F5344CB8AC3E}">
        <p14:creationId xmlns:p14="http://schemas.microsoft.com/office/powerpoint/2010/main" val="71553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2203"/>
            <a:ext cx="10058400" cy="856397"/>
          </a:xfrm>
        </p:spPr>
        <p:txBody>
          <a:bodyPr>
            <a:normAutofit fontScale="90000"/>
          </a:bodyPr>
          <a:lstStyle/>
          <a:p>
            <a:pPr algn="ctr"/>
            <a:r>
              <a:rPr lang="sr-Latn-ME" dirty="0"/>
              <a:t>Tahometrijski mjerni </a:t>
            </a:r>
            <a:r>
              <a:rPr lang="sr-Latn-ME" dirty="0" smtClean="0"/>
              <a:t>pretvarači</a:t>
            </a:r>
            <a:br>
              <a:rPr lang="sr-Latn-ME" dirty="0" smtClean="0"/>
            </a:br>
            <a:r>
              <a:rPr lang="sr-Latn-ME" dirty="0" smtClean="0"/>
              <a:t> - Tahogenerator jednosmjerne struje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sr-Latn-ME" dirty="0" smtClean="0"/>
              <a:t>Predstavlja generator jednosmjerne struje</a:t>
            </a:r>
          </a:p>
          <a:p>
            <a:pPr>
              <a:buFont typeface="Wingdings" panose="05000000000000000000" pitchFamily="2" charset="2"/>
              <a:buChar char="Ø"/>
            </a:pPr>
            <a:r>
              <a:rPr lang="sr-Latn-ME" dirty="0" smtClean="0"/>
              <a:t>Stator je elektromagnet</a:t>
            </a:r>
          </a:p>
          <a:p>
            <a:pPr>
              <a:buFont typeface="Wingdings" panose="05000000000000000000" pitchFamily="2" charset="2"/>
              <a:buChar char="Ø"/>
            </a:pPr>
            <a:r>
              <a:rPr lang="sr-Latn-ME" dirty="0" smtClean="0"/>
              <a:t>Struja kroz namotaj statora (pobudni namotaj) stvara pobudni fluks. Rotor je cilindričnog oblikasa žljebovima koji su ravnomjerno raspoređenipo obimu, smješteni su namotaji koji su kratko spojeni. Krajevi rotora su vezani na kolektor. Na površinu kolektora naliježu četkice (dirke) koje su spojene sa priključcima mašine. </a:t>
            </a:r>
            <a:endParaRPr lang="sr-Latn-ME" dirty="0"/>
          </a:p>
          <a:p>
            <a:pPr>
              <a:buFont typeface="Wingdings" panose="05000000000000000000" pitchFamily="2" charset="2"/>
              <a:buChar char="Ø"/>
            </a:pPr>
            <a:r>
              <a:rPr lang="sr-Latn-ME" dirty="0" smtClean="0"/>
              <a:t>Indukovana EMS u rotoru, srazmjerna je brzini obrtanja</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3"/>
          <a:stretch>
            <a:fillRect/>
          </a:stretch>
        </p:blipFill>
        <p:spPr>
          <a:xfrm>
            <a:off x="7969581" y="3857414"/>
            <a:ext cx="3486150" cy="245745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97103039"/>
              </p:ext>
            </p:extLst>
          </p:nvPr>
        </p:nvGraphicFramePr>
        <p:xfrm>
          <a:off x="2926194" y="4569014"/>
          <a:ext cx="2303273" cy="658078"/>
        </p:xfrm>
        <a:graphic>
          <a:graphicData uri="http://schemas.openxmlformats.org/presentationml/2006/ole">
            <mc:AlternateContent xmlns:mc="http://schemas.openxmlformats.org/markup-compatibility/2006">
              <mc:Choice xmlns:v="urn:schemas-microsoft-com:vml" Requires="v">
                <p:oleObj spid="_x0000_s1027" name="Equation" r:id="rId4" imgW="622080" imgH="177480" progId="Equation.DSMT4">
                  <p:embed/>
                </p:oleObj>
              </mc:Choice>
              <mc:Fallback>
                <p:oleObj name="Equation" r:id="rId4" imgW="622080" imgH="177480" progId="Equation.DSMT4">
                  <p:embed/>
                  <p:pic>
                    <p:nvPicPr>
                      <p:cNvPr id="0" name=""/>
                      <p:cNvPicPr/>
                      <p:nvPr/>
                    </p:nvPicPr>
                    <p:blipFill>
                      <a:blip r:embed="rId5"/>
                      <a:stretch>
                        <a:fillRect/>
                      </a:stretch>
                    </p:blipFill>
                    <p:spPr>
                      <a:xfrm>
                        <a:off x="2926194" y="4569014"/>
                        <a:ext cx="2303273" cy="658078"/>
                      </a:xfrm>
                      <a:prstGeom prst="rect">
                        <a:avLst/>
                      </a:prstGeom>
                    </p:spPr>
                  </p:pic>
                </p:oleObj>
              </mc:Fallback>
            </mc:AlternateContent>
          </a:graphicData>
        </a:graphic>
      </p:graphicFrame>
    </p:spTree>
    <p:extLst>
      <p:ext uri="{BB962C8B-B14F-4D97-AF65-F5344CB8AC3E}">
        <p14:creationId xmlns:p14="http://schemas.microsoft.com/office/powerpoint/2010/main" val="55874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392072"/>
          </a:xfrm>
        </p:spPr>
        <p:txBody>
          <a:bodyPr/>
          <a:lstStyle/>
          <a:p>
            <a:pPr algn="ctr"/>
            <a:r>
              <a:rPr lang="sr-Latn-ME" dirty="0"/>
              <a:t>Tahometrijski mjerni pretvarači</a:t>
            </a:r>
            <a:br>
              <a:rPr lang="sr-Latn-ME" dirty="0"/>
            </a:br>
            <a:r>
              <a:rPr lang="sr-Latn-ME" dirty="0"/>
              <a:t> - </a:t>
            </a:r>
            <a:r>
              <a:rPr lang="sr-Latn-ME" dirty="0" smtClean="0"/>
              <a:t>Optički tahometar-</a:t>
            </a:r>
            <a:endParaRPr lang="en-US" dirty="0"/>
          </a:p>
        </p:txBody>
      </p:sp>
      <p:sp>
        <p:nvSpPr>
          <p:cNvPr id="3" name="Content Placeholder 2"/>
          <p:cNvSpPr>
            <a:spLocks noGrp="1"/>
          </p:cNvSpPr>
          <p:nvPr>
            <p:ph idx="1"/>
          </p:nvPr>
        </p:nvSpPr>
        <p:spPr>
          <a:xfrm>
            <a:off x="1097280" y="1845734"/>
            <a:ext cx="10058400" cy="4200224"/>
          </a:xfrm>
        </p:spPr>
        <p:txBody>
          <a:bodyPr/>
          <a:lstStyle/>
          <a:p>
            <a:pPr>
              <a:buFont typeface="Wingdings" panose="05000000000000000000" pitchFamily="2" charset="2"/>
              <a:buChar char="Ø"/>
            </a:pPr>
            <a:r>
              <a:rPr lang="sr-Latn-ME" dirty="0" smtClean="0"/>
              <a:t>Rotirajući objekat povezan je  sa uređajem koji prekida mlaz svjetlosti onako kako se objekat okreće.</a:t>
            </a:r>
          </a:p>
          <a:p>
            <a:pPr>
              <a:buFont typeface="Wingdings" panose="05000000000000000000" pitchFamily="2" charset="2"/>
              <a:buChar char="Ø"/>
            </a:pPr>
            <a:r>
              <a:rPr lang="sr-Latn-ME" dirty="0" smtClean="0"/>
              <a:t>Prekid registruje fotoosjetljiv uređaj čiji je izlaz serija impulsa nučestanosti srazmjerene brzini rotacije</a:t>
            </a:r>
          </a:p>
          <a:p>
            <a:pPr>
              <a:buFont typeface="Wingdings" panose="05000000000000000000" pitchFamily="2" charset="2"/>
              <a:buChar char="Ø"/>
            </a:pPr>
            <a:r>
              <a:rPr lang="sr-Latn-ME" dirty="0" smtClean="0"/>
              <a:t>Dio koji se koristi za prekid svjetlosti je disk od provodnog materijala sa neprovodnom markicom koji omogućuje precizno registrovanje izlaznog signala</a:t>
            </a:r>
            <a:endParaRPr lang="en-US" dirty="0"/>
          </a:p>
        </p:txBody>
      </p:sp>
      <p:pic>
        <p:nvPicPr>
          <p:cNvPr id="4" name="Picture 3"/>
          <p:cNvPicPr>
            <a:picLocks noChangeAspect="1"/>
          </p:cNvPicPr>
          <p:nvPr/>
        </p:nvPicPr>
        <p:blipFill>
          <a:blip r:embed="rId2"/>
          <a:stretch>
            <a:fillRect/>
          </a:stretch>
        </p:blipFill>
        <p:spPr>
          <a:xfrm>
            <a:off x="1097280" y="4080681"/>
            <a:ext cx="4468393" cy="2207148"/>
          </a:xfrm>
          <a:prstGeom prst="rect">
            <a:avLst/>
          </a:prstGeom>
        </p:spPr>
      </p:pic>
      <p:pic>
        <p:nvPicPr>
          <p:cNvPr id="5" name="Picture 4"/>
          <p:cNvPicPr>
            <a:picLocks noChangeAspect="1"/>
          </p:cNvPicPr>
          <p:nvPr/>
        </p:nvPicPr>
        <p:blipFill>
          <a:blip r:embed="rId3"/>
          <a:stretch>
            <a:fillRect/>
          </a:stretch>
        </p:blipFill>
        <p:spPr>
          <a:xfrm>
            <a:off x="6061058" y="3987943"/>
            <a:ext cx="4230806" cy="2299886"/>
          </a:xfrm>
          <a:prstGeom prst="rect">
            <a:avLst/>
          </a:prstGeom>
        </p:spPr>
      </p:pic>
      <p:sp>
        <p:nvSpPr>
          <p:cNvPr id="6" name="TextBox 5"/>
          <p:cNvSpPr txBox="1"/>
          <p:nvPr/>
        </p:nvSpPr>
        <p:spPr>
          <a:xfrm>
            <a:off x="10291864" y="3987943"/>
            <a:ext cx="738664" cy="2449388"/>
          </a:xfrm>
          <a:prstGeom prst="rect">
            <a:avLst/>
          </a:prstGeom>
          <a:noFill/>
        </p:spPr>
        <p:txBody>
          <a:bodyPr vert="vert270" wrap="none" rtlCol="0">
            <a:spAutoFit/>
          </a:bodyPr>
          <a:lstStyle/>
          <a:p>
            <a:r>
              <a:rPr lang="sr-Latn-ME" dirty="0" smtClean="0"/>
              <a:t>PRINCIP RADA OPTIČKOG</a:t>
            </a:r>
          </a:p>
          <a:p>
            <a:pPr algn="ctr"/>
            <a:r>
              <a:rPr lang="sr-Latn-ME" dirty="0" smtClean="0"/>
              <a:t> TAHOMETRA</a:t>
            </a:r>
            <a:endParaRPr lang="en-US" dirty="0"/>
          </a:p>
        </p:txBody>
      </p:sp>
    </p:spTree>
    <p:extLst>
      <p:ext uri="{BB962C8B-B14F-4D97-AF65-F5344CB8AC3E}">
        <p14:creationId xmlns:p14="http://schemas.microsoft.com/office/powerpoint/2010/main" val="300509877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45</TotalTime>
  <Words>306</Words>
  <Application>Microsoft Office PowerPoint</Application>
  <PresentationFormat>Widescreen</PresentationFormat>
  <Paragraphs>31</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Calibri Light</vt:lpstr>
      <vt:lpstr>Wingdings</vt:lpstr>
      <vt:lpstr>Retrospect</vt:lpstr>
      <vt:lpstr>MathType 6.0 Equation</vt:lpstr>
      <vt:lpstr>Fotoelektrični i tahometrijski mjerni pretvarači</vt:lpstr>
      <vt:lpstr>FOTOELEKTRIČNI MJERNI PRETVARAČI</vt:lpstr>
      <vt:lpstr>Fotoelektrični mjerni pretvarači</vt:lpstr>
      <vt:lpstr>Fotoelektrični mjerni pretvarači</vt:lpstr>
      <vt:lpstr>Fotoelektrični mjerni pretvarači</vt:lpstr>
      <vt:lpstr>TAHOMETRIJSKI MJERNI PRETVARAČI</vt:lpstr>
      <vt:lpstr>Tahometrijski mjerni pretvarači</vt:lpstr>
      <vt:lpstr>Tahometrijski mjerni pretvarači  - Tahogenerator jednosmjerne struje -</vt:lpstr>
      <vt:lpstr>Tahometrijski mjerni pretvarači  - Optički tahometar-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Fotoelektrični i tahometrijski mjerni pretvarači</dc:title>
  <dc:creator>User</dc:creator>
  <cp:lastModifiedBy>User</cp:lastModifiedBy>
  <cp:revision>5</cp:revision>
  <dcterms:created xsi:type="dcterms:W3CDTF">2016-11-17T21:45:55Z</dcterms:created>
  <dcterms:modified xsi:type="dcterms:W3CDTF">2016-11-17T22:31:13Z</dcterms:modified>
</cp:coreProperties>
</file>