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248F1-516D-470B-9CEB-B24988E3838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DC059-E952-47C5-A5B1-6DA1FE40A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97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DC059-E952-47C5-A5B1-6DA1FE40A2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2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0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2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7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1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4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0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2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5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3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30103-6D58-42CB-AD0D-003DD95EB03F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C8A57-8225-4922-A28E-CE27E0286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0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33338"/>
            <a:ext cx="9144000" cy="8715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r-Latn-ME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DRUŠTVENA STRUKTURA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440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45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Dimenzije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3.</a:t>
            </a:r>
            <a:r>
              <a:rPr lang="sr-Latn-ME" dirty="0" smtClean="0"/>
              <a:t> </a:t>
            </a:r>
            <a:r>
              <a:rPr lang="en-US" b="1" u="sng" dirty="0" err="1" smtClean="0"/>
              <a:t>Prostorno</a:t>
            </a:r>
            <a:r>
              <a:rPr lang="en-US" b="1" u="sng" dirty="0" smtClean="0"/>
              <a:t> – </a:t>
            </a:r>
            <a:r>
              <a:rPr lang="en-US" b="1" u="sng" dirty="0" err="1" smtClean="0"/>
              <a:t>teritorijalna</a:t>
            </a:r>
            <a:r>
              <a:rPr lang="en-US" b="1" u="sng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teritoriju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egzistira</a:t>
            </a:r>
            <a:r>
              <a:rPr lang="en-US" dirty="0" smtClean="0"/>
              <a:t> </a:t>
            </a:r>
            <a:r>
              <a:rPr lang="en-US" dirty="0" err="1" smtClean="0"/>
              <a:t>globalno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(</a:t>
            </a:r>
            <a:r>
              <a:rPr lang="en-US" dirty="0" err="1" smtClean="0"/>
              <a:t>ruralna</a:t>
            </a:r>
            <a:r>
              <a:rPr lang="en-US" dirty="0" smtClean="0"/>
              <a:t> i </a:t>
            </a:r>
            <a:r>
              <a:rPr lang="en-US" dirty="0" err="1" smtClean="0"/>
              <a:t>urbana</a:t>
            </a:r>
            <a:r>
              <a:rPr lang="en-US" dirty="0" smtClean="0"/>
              <a:t> </a:t>
            </a:r>
            <a:r>
              <a:rPr lang="en-US" dirty="0" err="1" smtClean="0"/>
              <a:t>naselja</a:t>
            </a:r>
            <a:r>
              <a:rPr lang="en-US" dirty="0" smtClean="0"/>
              <a:t>)</a:t>
            </a:r>
          </a:p>
          <a:p>
            <a:pPr marL="0" indent="0" algn="just">
              <a:buNone/>
            </a:pPr>
            <a:r>
              <a:rPr lang="en-US" dirty="0" smtClean="0"/>
              <a:t>4.</a:t>
            </a:r>
            <a:r>
              <a:rPr lang="sr-Latn-ME" dirty="0" smtClean="0"/>
              <a:t> </a:t>
            </a:r>
            <a:r>
              <a:rPr lang="en-US" b="1" u="sng" dirty="0" err="1" smtClean="0"/>
              <a:t>Istorijsko</a:t>
            </a:r>
            <a:r>
              <a:rPr lang="en-US" b="1" u="sng" dirty="0" smtClean="0"/>
              <a:t> - </a:t>
            </a:r>
            <a:r>
              <a:rPr lang="en-US" b="1" u="sng" dirty="0" err="1" smtClean="0"/>
              <a:t>vremenska</a:t>
            </a:r>
            <a:r>
              <a:rPr lang="en-US" b="1" u="sng" dirty="0" smtClean="0"/>
              <a:t>  </a:t>
            </a:r>
            <a:r>
              <a:rPr lang="en-US" dirty="0" err="1" smtClean="0"/>
              <a:t>podrazumijeva</a:t>
            </a:r>
            <a:r>
              <a:rPr lang="en-US" dirty="0" smtClean="0"/>
              <a:t> </a:t>
            </a:r>
            <a:r>
              <a:rPr lang="en-US" dirty="0" err="1" smtClean="0"/>
              <a:t>vremenski</a:t>
            </a:r>
            <a:r>
              <a:rPr lang="en-US" dirty="0" smtClean="0"/>
              <a:t> period u </a:t>
            </a:r>
            <a:r>
              <a:rPr lang="en-US" dirty="0" err="1" smtClean="0"/>
              <a:t>kojem</a:t>
            </a:r>
            <a:r>
              <a:rPr lang="en-US" dirty="0" smtClean="0"/>
              <a:t> se </a:t>
            </a:r>
            <a:r>
              <a:rPr lang="en-US" dirty="0" err="1" smtClean="0"/>
              <a:t>uočavaju</a:t>
            </a:r>
            <a:r>
              <a:rPr lang="en-US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nekog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(</a:t>
            </a:r>
            <a:r>
              <a:rPr lang="en-US" dirty="0" err="1" smtClean="0"/>
              <a:t>razvoj</a:t>
            </a:r>
            <a:r>
              <a:rPr lang="en-US" dirty="0" smtClean="0"/>
              <a:t>, </a:t>
            </a:r>
            <a:r>
              <a:rPr lang="en-US" dirty="0" err="1" smtClean="0"/>
              <a:t>usložnjavanje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stagnacija</a:t>
            </a:r>
            <a:r>
              <a:rPr lang="en-US" dirty="0" smtClean="0"/>
              <a:t>, </a:t>
            </a:r>
            <a:r>
              <a:rPr lang="en-US" dirty="0" err="1" smtClean="0"/>
              <a:t>raspad</a:t>
            </a:r>
            <a:r>
              <a:rPr lang="en-US" dirty="0" smtClean="0"/>
              <a:t>; </a:t>
            </a:r>
            <a:r>
              <a:rPr lang="en-US" dirty="0" err="1" smtClean="0"/>
              <a:t>promjene</a:t>
            </a:r>
            <a:r>
              <a:rPr lang="en-US" dirty="0" smtClean="0"/>
              <a:t> </a:t>
            </a:r>
            <a:r>
              <a:rPr lang="en-US" dirty="0" err="1" smtClean="0"/>
              <a:t>istorijskih</a:t>
            </a:r>
            <a:r>
              <a:rPr lang="en-US" dirty="0" smtClean="0"/>
              <a:t> </a:t>
            </a:r>
            <a:r>
              <a:rPr lang="en-US" dirty="0" err="1" smtClean="0"/>
              <a:t>društveno-ekonomskih</a:t>
            </a:r>
            <a:r>
              <a:rPr lang="en-US" dirty="0" smtClean="0"/>
              <a:t> </a:t>
            </a:r>
            <a:r>
              <a:rPr lang="en-US" dirty="0" err="1" smtClean="0"/>
              <a:t>formacija</a:t>
            </a:r>
            <a:r>
              <a:rPr lang="en-US" dirty="0" smtClean="0"/>
              <a:t> i dr.).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72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dirty="0" smtClean="0"/>
              <a:t>Posebne socijalne strukture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b="1" dirty="0" smtClean="0"/>
              <a:t>M. </a:t>
            </a:r>
            <a:r>
              <a:rPr lang="en-US" b="1" dirty="0" err="1" smtClean="0"/>
              <a:t>Popović</a:t>
            </a:r>
            <a:r>
              <a:rPr lang="en-US" b="1" dirty="0" smtClean="0"/>
              <a:t> </a:t>
            </a:r>
            <a:r>
              <a:rPr lang="sr-Latn-ME" b="1" dirty="0" smtClean="0"/>
              <a:t> </a:t>
            </a:r>
            <a:r>
              <a:rPr lang="sr-Latn-ME" dirty="0" smtClean="0"/>
              <a:t>- </a:t>
            </a:r>
            <a:r>
              <a:rPr lang="en-US" dirty="0" smtClean="0"/>
              <a:t>pored </a:t>
            </a: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, </a:t>
            </a:r>
            <a:r>
              <a:rPr lang="en-US" dirty="0" err="1" smtClean="0"/>
              <a:t>postoje</a:t>
            </a:r>
            <a:r>
              <a:rPr lang="en-US" dirty="0" smtClean="0"/>
              <a:t> i </a:t>
            </a:r>
            <a:r>
              <a:rPr lang="en-US" dirty="0" err="1" smtClean="0"/>
              <a:t>posebne</a:t>
            </a:r>
            <a:r>
              <a:rPr lang="en-US" dirty="0" smtClean="0"/>
              <a:t> (</a:t>
            </a:r>
            <a:r>
              <a:rPr lang="en-US" dirty="0" err="1" smtClean="0"/>
              <a:t>parcijalne</a:t>
            </a:r>
            <a:r>
              <a:rPr lang="en-US" dirty="0" smtClean="0"/>
              <a:t>) </a:t>
            </a:r>
            <a:r>
              <a:rPr lang="en-US" dirty="0" err="1" smtClean="0"/>
              <a:t>socijalne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sr-Latn-ME" dirty="0" smtClean="0"/>
          </a:p>
          <a:p>
            <a:pPr marL="514350" indent="-514350" algn="just">
              <a:buAutoNum type="alphaLcParenR"/>
            </a:pPr>
            <a:r>
              <a:rPr lang="en-US" b="1" dirty="0" err="1" smtClean="0"/>
              <a:t>demografska</a:t>
            </a:r>
            <a:r>
              <a:rPr lang="en-US" dirty="0" smtClean="0"/>
              <a:t> (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i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promene</a:t>
            </a:r>
            <a:r>
              <a:rPr lang="en-US" dirty="0" smtClean="0"/>
              <a:t>); </a:t>
            </a:r>
            <a:endParaRPr lang="sr-Latn-ME" dirty="0" smtClean="0"/>
          </a:p>
          <a:p>
            <a:pPr marL="514350" indent="-514350" algn="just">
              <a:buAutoNum type="alphaLcParenR"/>
            </a:pPr>
            <a:r>
              <a:rPr lang="en-US" b="1" dirty="0" err="1" smtClean="0"/>
              <a:t>profesionalna</a:t>
            </a:r>
            <a:r>
              <a:rPr lang="en-US" dirty="0" smtClean="0"/>
              <a:t> (</a:t>
            </a:r>
            <a:r>
              <a:rPr lang="en-US" dirty="0" err="1" smtClean="0"/>
              <a:t>zanimanja</a:t>
            </a:r>
            <a:r>
              <a:rPr lang="en-US" dirty="0" smtClean="0"/>
              <a:t>, </a:t>
            </a:r>
            <a:r>
              <a:rPr lang="en-US" dirty="0" err="1" smtClean="0"/>
              <a:t>profesije</a:t>
            </a:r>
            <a:r>
              <a:rPr lang="en-US" dirty="0" smtClean="0"/>
              <a:t>); </a:t>
            </a:r>
            <a:r>
              <a:rPr lang="en-US" dirty="0" err="1" smtClean="0"/>
              <a:t>klasna</a:t>
            </a:r>
            <a:r>
              <a:rPr lang="en-US" dirty="0" smtClean="0"/>
              <a:t> (</a:t>
            </a:r>
            <a:r>
              <a:rPr lang="en-US" dirty="0" err="1" smtClean="0"/>
              <a:t>diferencijacija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vlasnike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proizvodnju</a:t>
            </a:r>
            <a:r>
              <a:rPr lang="en-US" dirty="0" smtClean="0"/>
              <a:t> i </a:t>
            </a:r>
            <a:r>
              <a:rPr lang="en-US" dirty="0" err="1" smtClean="0"/>
              <a:t>na</a:t>
            </a:r>
            <a:r>
              <a:rPr lang="en-US" dirty="0" smtClean="0"/>
              <a:t> one </a:t>
            </a:r>
            <a:r>
              <a:rPr lang="en-US" dirty="0" err="1" smtClean="0"/>
              <a:t>koji</a:t>
            </a:r>
            <a:r>
              <a:rPr lang="en-US" dirty="0" smtClean="0"/>
              <a:t> to </a:t>
            </a:r>
            <a:r>
              <a:rPr lang="en-US" dirty="0" err="1" smtClean="0"/>
              <a:t>nisu</a:t>
            </a:r>
            <a:r>
              <a:rPr lang="en-US" dirty="0" smtClean="0"/>
              <a:t>);</a:t>
            </a:r>
            <a:endParaRPr lang="sr-Latn-ME" dirty="0" smtClean="0"/>
          </a:p>
          <a:p>
            <a:pPr marL="514350" indent="-514350" algn="just">
              <a:buAutoNum type="alphaLcParenR"/>
            </a:pPr>
            <a:r>
              <a:rPr lang="en-US" b="1" dirty="0" smtClean="0"/>
              <a:t> </a:t>
            </a:r>
            <a:r>
              <a:rPr lang="en-US" b="1" dirty="0" err="1" smtClean="0"/>
              <a:t>politička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političke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, </a:t>
            </a:r>
            <a:r>
              <a:rPr lang="en-US" dirty="0" err="1" smtClean="0"/>
              <a:t>politički</a:t>
            </a:r>
            <a:r>
              <a:rPr lang="en-US" dirty="0" smtClean="0"/>
              <a:t> </a:t>
            </a:r>
            <a:r>
              <a:rPr lang="en-US" dirty="0" err="1" smtClean="0"/>
              <a:t>procesi</a:t>
            </a:r>
            <a:r>
              <a:rPr lang="en-US" dirty="0" smtClean="0"/>
              <a:t>); </a:t>
            </a:r>
            <a:endParaRPr lang="sr-Latn-ME" dirty="0" smtClean="0"/>
          </a:p>
          <a:p>
            <a:pPr marL="514350" indent="-514350" algn="just">
              <a:buAutoNum type="alphaLcParenR"/>
            </a:pPr>
            <a:r>
              <a:rPr lang="en-US" b="1" dirty="0" err="1" smtClean="0"/>
              <a:t>idejna</a:t>
            </a:r>
            <a:r>
              <a:rPr lang="en-US" dirty="0" smtClean="0"/>
              <a:t> (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svesti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67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lementi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, </a:t>
            </a:r>
            <a:endParaRPr lang="sr-Latn-ME" dirty="0" smtClean="0"/>
          </a:p>
          <a:p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organizacije</a:t>
            </a:r>
            <a:r>
              <a:rPr lang="en-US" dirty="0" smtClean="0"/>
              <a:t>,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ustanove</a:t>
            </a:r>
            <a:r>
              <a:rPr lang="en-US" dirty="0" smtClean="0"/>
              <a:t> i </a:t>
            </a:r>
            <a:endParaRPr lang="sr-Latn-ME" dirty="0" smtClean="0"/>
          </a:p>
          <a:p>
            <a:r>
              <a:rPr lang="en-US" dirty="0" err="1" smtClean="0"/>
              <a:t>kulturni</a:t>
            </a:r>
            <a:r>
              <a:rPr lang="en-US" dirty="0" smtClean="0"/>
              <a:t> </a:t>
            </a:r>
            <a:r>
              <a:rPr lang="en-US" dirty="0" err="1" smtClean="0"/>
              <a:t>obrasci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 i </a:t>
            </a:r>
            <a:r>
              <a:rPr lang="en-US" dirty="0" err="1" smtClean="0"/>
              <a:t>djelovanja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649" y="838200"/>
            <a:ext cx="2634087" cy="18273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3219450"/>
            <a:ext cx="2717373" cy="2190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992" y="4114800"/>
            <a:ext cx="2857500" cy="2305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981450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79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Funkcije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globanog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sr-Latn-ME" dirty="0"/>
              <a:t>R</a:t>
            </a:r>
            <a:r>
              <a:rPr lang="vi-VN" dirty="0" smtClean="0"/>
              <a:t>ealizuju se kroz tri osnovna funkcionalna područja: </a:t>
            </a:r>
            <a:r>
              <a:rPr lang="vi-VN" b="1" dirty="0" smtClean="0"/>
              <a:t>privredu</a:t>
            </a:r>
            <a:r>
              <a:rPr lang="vi-VN" dirty="0" smtClean="0"/>
              <a:t>, </a:t>
            </a:r>
            <a:r>
              <a:rPr lang="vi-VN" b="1" dirty="0" smtClean="0"/>
              <a:t>politiku</a:t>
            </a:r>
            <a:r>
              <a:rPr lang="vi-VN" dirty="0" smtClean="0"/>
              <a:t> i </a:t>
            </a:r>
            <a:r>
              <a:rPr lang="vi-VN" b="1" dirty="0" smtClean="0"/>
              <a:t>kulturu</a:t>
            </a:r>
            <a:r>
              <a:rPr lang="vi-VN" dirty="0" smtClean="0"/>
              <a:t>, a to su:</a:t>
            </a:r>
            <a:endParaRPr lang="sr-Latn-ME" dirty="0" smtClean="0"/>
          </a:p>
          <a:p>
            <a:pPr marL="0" indent="0">
              <a:buNone/>
            </a:pPr>
            <a:endParaRPr lang="vi-VN" dirty="0" smtClean="0"/>
          </a:p>
          <a:p>
            <a:pPr marL="0" indent="0" algn="just">
              <a:buNone/>
            </a:pPr>
            <a:r>
              <a:rPr lang="vi-VN" dirty="0" smtClean="0"/>
              <a:t>a) </a:t>
            </a:r>
            <a:r>
              <a:rPr lang="vi-VN" b="1" i="1" u="sng" dirty="0" smtClean="0"/>
              <a:t>proizvodno - reproduktivne funkcije </a:t>
            </a:r>
            <a:r>
              <a:rPr lang="vi-VN" dirty="0" smtClean="0"/>
              <a:t>(potomstvo i zadovoljenje osnovnih egzistencijalnih potreba);</a:t>
            </a:r>
          </a:p>
          <a:p>
            <a:pPr marL="0" indent="0" algn="just">
              <a:buNone/>
            </a:pPr>
            <a:r>
              <a:rPr lang="vi-VN" dirty="0" smtClean="0"/>
              <a:t>b) </a:t>
            </a:r>
            <a:r>
              <a:rPr lang="vi-VN" b="1" i="1" u="sng" dirty="0" smtClean="0"/>
              <a:t>organizaciono - regulativne funkcij</a:t>
            </a:r>
            <a:r>
              <a:rPr lang="vi-VN" b="1" dirty="0" smtClean="0"/>
              <a:t>e </a:t>
            </a:r>
            <a:r>
              <a:rPr lang="vi-VN" dirty="0" smtClean="0"/>
              <a:t>(stvaranje, održavanje i razvijanje potencijala društva, kako bi se ono očuvalo);</a:t>
            </a:r>
          </a:p>
          <a:p>
            <a:pPr marL="0" indent="0" algn="just">
              <a:buNone/>
            </a:pPr>
            <a:r>
              <a:rPr lang="vi-VN" dirty="0" smtClean="0"/>
              <a:t>c) </a:t>
            </a:r>
            <a:r>
              <a:rPr lang="vi-VN" b="1" i="1" u="sng" dirty="0" smtClean="0"/>
              <a:t>kulturno - duhovne funkcije </a:t>
            </a:r>
            <a:r>
              <a:rPr lang="vi-VN" dirty="0" smtClean="0"/>
              <a:t>(stvaranje identiteta čovjeka i njegovo samoodređenje kao pojedinca u grupi i u društvu).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5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sr-Latn-ME" dirty="0" smtClean="0"/>
          </a:p>
          <a:p>
            <a:endParaRPr lang="sr-Latn-ME" dirty="0"/>
          </a:p>
          <a:p>
            <a:r>
              <a:rPr lang="en-US" b="1" dirty="0" smtClean="0"/>
              <a:t>E. From </a:t>
            </a:r>
            <a:r>
              <a:rPr lang="en-US" dirty="0" err="1" smtClean="0"/>
              <a:t>ističe</a:t>
            </a:r>
            <a:r>
              <a:rPr lang="en-US" dirty="0" smtClean="0"/>
              <a:t> da </a:t>
            </a:r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 smtClean="0"/>
              <a:t>implicira</a:t>
            </a:r>
            <a:r>
              <a:rPr lang="en-US" dirty="0" smtClean="0"/>
              <a:t> i </a:t>
            </a:r>
            <a:r>
              <a:rPr lang="en-US" dirty="0" err="1" smtClean="0"/>
              <a:t>promjene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.  </a:t>
            </a:r>
            <a:endParaRPr lang="sr-Latn-ME" dirty="0" smtClean="0"/>
          </a:p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sr-Latn-ME" dirty="0" smtClean="0"/>
              <a:t>Analiza društvene strukture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podrazumijeva</a:t>
            </a:r>
            <a:r>
              <a:rPr lang="en-US" dirty="0" smtClean="0"/>
              <a:t> i </a:t>
            </a:r>
            <a:r>
              <a:rPr lang="en-US" dirty="0" err="1" smtClean="0"/>
              <a:t>analizu</a:t>
            </a:r>
            <a:r>
              <a:rPr lang="en-US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i </a:t>
            </a:r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sr-Latn-ME" dirty="0" smtClean="0"/>
              <a:t>same promjene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i </a:t>
            </a:r>
            <a:r>
              <a:rPr lang="en-US" dirty="0" err="1" smtClean="0"/>
              <a:t>promjene</a:t>
            </a:r>
            <a:r>
              <a:rPr lang="en-US" dirty="0" smtClean="0"/>
              <a:t> same </a:t>
            </a:r>
            <a:r>
              <a:rPr lang="en-US" dirty="0" err="1" smtClean="0"/>
              <a:t>strukture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76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vi-VN" b="1" dirty="0" smtClean="0"/>
              <a:t>K. Poper </a:t>
            </a:r>
            <a:r>
              <a:rPr lang="vi-VN" dirty="0" smtClean="0"/>
              <a:t>pravi razliku između </a:t>
            </a:r>
            <a:endParaRPr lang="sr-Latn-ME" dirty="0" smtClean="0"/>
          </a:p>
          <a:p>
            <a:pPr marL="514350" indent="-514350" algn="just">
              <a:buAutoNum type="arabicPeriod"/>
            </a:pPr>
            <a:r>
              <a:rPr lang="vi-VN" b="1" dirty="0" smtClean="0"/>
              <a:t>otvorenih</a:t>
            </a:r>
            <a:r>
              <a:rPr lang="vi-VN" dirty="0" smtClean="0"/>
              <a:t> i </a:t>
            </a:r>
            <a:endParaRPr lang="sr-Latn-ME" dirty="0" smtClean="0"/>
          </a:p>
          <a:p>
            <a:pPr marL="514350" indent="-514350" algn="just">
              <a:buAutoNum type="arabicPeriod"/>
            </a:pPr>
            <a:r>
              <a:rPr lang="vi-VN" b="1" dirty="0" smtClean="0"/>
              <a:t>zatvorenih društava</a:t>
            </a:r>
            <a:r>
              <a:rPr lang="vi-VN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endParaRPr lang="sr-Latn-ME" dirty="0" smtClean="0"/>
          </a:p>
          <a:p>
            <a:pPr marL="0" indent="0" algn="just">
              <a:buNone/>
            </a:pPr>
            <a:r>
              <a:rPr lang="vi-VN" dirty="0" smtClean="0"/>
              <a:t>Zatvorena društva su ona društva u kojima nije moguća promjena niti dijela strukture, niti same strukture, za razliku od otvorenih u kojima je promjena moguća. </a:t>
            </a:r>
          </a:p>
          <a:p>
            <a:pPr marL="0" indent="0">
              <a:buNone/>
            </a:pPr>
            <a:r>
              <a:rPr lang="sr-Latn-ME" dirty="0" smtClean="0"/>
              <a:t>Primjer zatvorenog društva – Indijski kastinski sistem, istočnjačke despotije,.....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469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dirty="0" smtClean="0"/>
              <a:t>Savremeno društvo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endParaRPr lang="sr-Latn-ME" dirty="0" smtClean="0"/>
          </a:p>
          <a:p>
            <a:pPr algn="just"/>
            <a:r>
              <a:rPr lang="vi-VN" dirty="0" smtClean="0"/>
              <a:t>Što je društvo razvijenije, u njemu se ostvaruje sve veća diferencijacija, struktura je sve razuđenija, a odnosi između djelova ili elemenata društva postaju sve složeniji. </a:t>
            </a:r>
            <a:endParaRPr lang="sr-Latn-ME" dirty="0" smtClean="0"/>
          </a:p>
          <a:p>
            <a:pPr marL="0" indent="0" algn="just">
              <a:buNone/>
            </a:pPr>
            <a:endParaRPr lang="sr-Latn-ME" dirty="0" smtClean="0"/>
          </a:p>
          <a:p>
            <a:pPr algn="just"/>
            <a:r>
              <a:rPr lang="vi-VN" dirty="0" smtClean="0"/>
              <a:t>I kada na primjer kažemo „ekonomska sfera društva”, govorimo o samo  jednom od elemenata strukture društva, odnosno, o  totalitetu odnosa i procesa koji se uspostavljaju u jednoj od oblasti društvenog života pod uticajem ekonomske društvene djelatnosti.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2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Sociolozi o društvenoj strukturi...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>
            <a:normAutofit/>
          </a:bodyPr>
          <a:lstStyle/>
          <a:p>
            <a:r>
              <a:rPr lang="sr-Latn-ME" b="1" dirty="0"/>
              <a:t>L</a:t>
            </a:r>
            <a:r>
              <a:rPr lang="vi-VN" b="1" dirty="0" smtClean="0"/>
              <a:t>at. structura – građenje, redosled</a:t>
            </a:r>
            <a:r>
              <a:rPr lang="sr-Latn-ME" b="1" dirty="0" smtClean="0"/>
              <a:t>;</a:t>
            </a:r>
          </a:p>
          <a:p>
            <a:pPr algn="just"/>
            <a:r>
              <a:rPr lang="sr-Latn-ME" dirty="0" smtClean="0"/>
              <a:t> </a:t>
            </a:r>
            <a:r>
              <a:rPr lang="en-US" dirty="0" smtClean="0"/>
              <a:t>„</a:t>
            </a:r>
            <a:r>
              <a:rPr lang="en-US" sz="2400" dirty="0" err="1" smtClean="0"/>
              <a:t>Društvo</a:t>
            </a:r>
            <a:r>
              <a:rPr lang="en-US" sz="2400" dirty="0" smtClean="0"/>
              <a:t> </a:t>
            </a:r>
            <a:r>
              <a:rPr lang="en-US" sz="2400" dirty="0" err="1" smtClean="0"/>
              <a:t>nije</a:t>
            </a:r>
            <a:r>
              <a:rPr lang="en-US" sz="2400" dirty="0" smtClean="0"/>
              <a:t> prost </a:t>
            </a:r>
            <a:r>
              <a:rPr lang="en-US" sz="2400" dirty="0" err="1" smtClean="0"/>
              <a:t>zbir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individua</a:t>
            </a:r>
            <a:r>
              <a:rPr lang="en-US" sz="2400" dirty="0" smtClean="0"/>
              <a:t>.</a:t>
            </a:r>
            <a:r>
              <a:rPr lang="sr-Latn-ME" sz="2400" dirty="0" smtClean="0"/>
              <a:t> Ono je sistem </a:t>
            </a:r>
            <a:r>
              <a:rPr lang="en-US" sz="2400" dirty="0" err="1" smtClean="0"/>
              <a:t>formiran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osnovu</a:t>
            </a:r>
            <a:r>
              <a:rPr lang="en-US" sz="2400" dirty="0" smtClean="0"/>
              <a:t> </a:t>
            </a:r>
            <a:r>
              <a:rPr lang="en-US" sz="2400" dirty="0" err="1" smtClean="0"/>
              <a:t>njihovog</a:t>
            </a:r>
            <a:r>
              <a:rPr lang="en-US" sz="2400" dirty="0" smtClean="0"/>
              <a:t> </a:t>
            </a:r>
            <a:r>
              <a:rPr lang="en-US" sz="2400" dirty="0" err="1" smtClean="0"/>
              <a:t>udruživanja</a:t>
            </a:r>
            <a:r>
              <a:rPr lang="en-US" sz="2400" dirty="0" smtClean="0"/>
              <a:t> i </a:t>
            </a:r>
            <a:r>
              <a:rPr lang="sr-Latn-ME" sz="2400" dirty="0" smtClean="0"/>
              <a:t> </a:t>
            </a:r>
            <a:r>
              <a:rPr lang="en-US" sz="2400" dirty="0" err="1" smtClean="0"/>
              <a:t>predstavlja</a:t>
            </a:r>
            <a:r>
              <a:rPr lang="en-US" sz="2400" dirty="0" smtClean="0"/>
              <a:t> </a:t>
            </a:r>
            <a:r>
              <a:rPr lang="en-US" sz="2400" dirty="0" err="1" smtClean="0"/>
              <a:t>specifičnu</a:t>
            </a:r>
            <a:r>
              <a:rPr lang="en-US" sz="2400" dirty="0" smtClean="0"/>
              <a:t> </a:t>
            </a:r>
            <a:r>
              <a:rPr lang="en-US" sz="2400" dirty="0" err="1" smtClean="0"/>
              <a:t>realnost</a:t>
            </a:r>
            <a:r>
              <a:rPr lang="en-US" sz="2400" dirty="0" smtClean="0"/>
              <a:t> </a:t>
            </a:r>
            <a:r>
              <a:rPr lang="en-US" sz="2400" dirty="0" err="1" smtClean="0"/>
              <a:t>koja</a:t>
            </a:r>
            <a:r>
              <a:rPr lang="en-US" sz="2400" dirty="0" smtClean="0"/>
              <a:t> </a:t>
            </a:r>
            <a:r>
              <a:rPr lang="en-US" sz="2400" dirty="0" err="1" smtClean="0"/>
              <a:t>ima</a:t>
            </a:r>
            <a:r>
              <a:rPr lang="en-US" sz="2400" dirty="0" smtClean="0"/>
              <a:t> </a:t>
            </a:r>
            <a:r>
              <a:rPr lang="en-US" sz="2400" dirty="0" err="1" smtClean="0"/>
              <a:t>svoje</a:t>
            </a:r>
            <a:r>
              <a:rPr lang="en-US" sz="2400" dirty="0" smtClean="0"/>
              <a:t> </a:t>
            </a:r>
            <a:r>
              <a:rPr lang="en-US" sz="2400" dirty="0" err="1" smtClean="0"/>
              <a:t>sopstvene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karakteristike</a:t>
            </a:r>
            <a:r>
              <a:rPr lang="en-US" sz="2400" dirty="0" smtClean="0"/>
              <a:t>”(</a:t>
            </a:r>
            <a:r>
              <a:rPr lang="en-US" sz="2400" b="1" dirty="0" smtClean="0"/>
              <a:t>E. </a:t>
            </a:r>
            <a:r>
              <a:rPr lang="en-US" sz="2400" b="1" dirty="0" err="1" smtClean="0"/>
              <a:t>Dirkem</a:t>
            </a:r>
            <a:r>
              <a:rPr lang="en-US" sz="2400" dirty="0" smtClean="0"/>
              <a:t>)</a:t>
            </a:r>
            <a:r>
              <a:rPr lang="sr-Latn-ME" sz="2400" dirty="0" smtClean="0"/>
              <a:t> On</a:t>
            </a:r>
            <a:r>
              <a:rPr lang="en-US" sz="2400" dirty="0" smtClean="0"/>
              <a:t> </a:t>
            </a:r>
            <a:r>
              <a:rPr lang="en-US" sz="2400" dirty="0" err="1" smtClean="0"/>
              <a:t>koristi</a:t>
            </a:r>
            <a:r>
              <a:rPr lang="en-US" sz="2400" dirty="0" smtClean="0"/>
              <a:t> </a:t>
            </a:r>
            <a:r>
              <a:rPr lang="en-US" sz="2400" dirty="0" err="1" smtClean="0"/>
              <a:t>pojmove</a:t>
            </a:r>
            <a:r>
              <a:rPr lang="en-US" sz="2400" dirty="0" smtClean="0"/>
              <a:t> „</a:t>
            </a:r>
            <a:r>
              <a:rPr lang="en-US" sz="2400" dirty="0" err="1" smtClean="0"/>
              <a:t>društvena</a:t>
            </a:r>
            <a:r>
              <a:rPr lang="en-US" sz="2400" dirty="0" smtClean="0"/>
              <a:t> </a:t>
            </a:r>
            <a:r>
              <a:rPr lang="en-US" sz="2400" dirty="0" err="1" smtClean="0"/>
              <a:t>morfologija</a:t>
            </a:r>
            <a:r>
              <a:rPr lang="en-US" sz="2400" dirty="0" smtClean="0"/>
              <a:t>” i „</a:t>
            </a:r>
            <a:r>
              <a:rPr lang="en-US" sz="2400" dirty="0" err="1" smtClean="0"/>
              <a:t>društvena</a:t>
            </a:r>
            <a:r>
              <a:rPr lang="en-US" sz="2400" dirty="0" smtClean="0"/>
              <a:t> </a:t>
            </a:r>
            <a:r>
              <a:rPr lang="en-US" sz="2400" dirty="0" err="1" smtClean="0"/>
              <a:t>fiziologija</a:t>
            </a:r>
            <a:r>
              <a:rPr lang="en-US" sz="2400" dirty="0" smtClean="0"/>
              <a:t>”.</a:t>
            </a:r>
            <a:endParaRPr lang="sr-Latn-ME" sz="2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352800"/>
            <a:ext cx="2643187" cy="323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8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Sociolozi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društvenoj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posmatrati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„</a:t>
            </a:r>
            <a:r>
              <a:rPr lang="en-US" dirty="0" err="1" smtClean="0"/>
              <a:t>socijalne</a:t>
            </a:r>
            <a:r>
              <a:rPr lang="en-US" dirty="0" smtClean="0"/>
              <a:t> </a:t>
            </a:r>
            <a:r>
              <a:rPr lang="en-US" dirty="0" err="1" smtClean="0"/>
              <a:t>statike</a:t>
            </a:r>
            <a:r>
              <a:rPr lang="en-US" dirty="0" smtClean="0"/>
              <a:t>” (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) i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„</a:t>
            </a:r>
            <a:r>
              <a:rPr lang="en-US" dirty="0" err="1" smtClean="0"/>
              <a:t>socijalne</a:t>
            </a:r>
            <a:r>
              <a:rPr lang="en-US" dirty="0" smtClean="0"/>
              <a:t> </a:t>
            </a:r>
            <a:r>
              <a:rPr lang="en-US" dirty="0" err="1" smtClean="0"/>
              <a:t>dinamike</a:t>
            </a:r>
            <a:r>
              <a:rPr lang="en-US" dirty="0" smtClean="0"/>
              <a:t>” (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).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sr-Latn-ME" dirty="0" smtClean="0"/>
              <a:t>                                                           </a:t>
            </a:r>
            <a:r>
              <a:rPr lang="en-US" dirty="0" smtClean="0"/>
              <a:t>(</a:t>
            </a:r>
            <a:r>
              <a:rPr lang="en-US" b="1" dirty="0" err="1" smtClean="0"/>
              <a:t>O.Kont</a:t>
            </a:r>
            <a:r>
              <a:rPr lang="en-US" dirty="0" smtClean="0"/>
              <a:t>)</a:t>
            </a:r>
            <a:endParaRPr lang="sr-Latn-ME" dirty="0" smtClean="0"/>
          </a:p>
          <a:p>
            <a:r>
              <a:rPr lang="en-US" dirty="0" err="1" smtClean="0"/>
              <a:t>Društvo</a:t>
            </a:r>
            <a:r>
              <a:rPr lang="en-US" dirty="0" smtClean="0"/>
              <a:t> se </a:t>
            </a:r>
            <a:r>
              <a:rPr lang="en-US" dirty="0" err="1" smtClean="0"/>
              <a:t>posmatra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„</a:t>
            </a:r>
            <a:r>
              <a:rPr lang="en-US" dirty="0" err="1" smtClean="0"/>
              <a:t>društvenu</a:t>
            </a:r>
            <a:r>
              <a:rPr lang="en-US" dirty="0" smtClean="0"/>
              <a:t> </a:t>
            </a:r>
            <a:r>
              <a:rPr lang="en-US" dirty="0" err="1" smtClean="0"/>
              <a:t>bazu</a:t>
            </a:r>
            <a:r>
              <a:rPr lang="en-US" dirty="0" smtClean="0"/>
              <a:t>” (</a:t>
            </a:r>
            <a:r>
              <a:rPr lang="en-US" dirty="0" err="1" smtClean="0"/>
              <a:t>infrastrukturu</a:t>
            </a:r>
            <a:r>
              <a:rPr lang="en-US" dirty="0" smtClean="0"/>
              <a:t>) i „</a:t>
            </a:r>
            <a:r>
              <a:rPr lang="en-US" dirty="0" err="1" smtClean="0"/>
              <a:t>društvenu</a:t>
            </a:r>
            <a:r>
              <a:rPr lang="en-US" dirty="0" smtClean="0"/>
              <a:t> </a:t>
            </a:r>
            <a:r>
              <a:rPr lang="en-US" dirty="0" err="1" smtClean="0"/>
              <a:t>nadgradnju</a:t>
            </a:r>
            <a:r>
              <a:rPr lang="en-US" dirty="0" smtClean="0"/>
              <a:t>” (</a:t>
            </a:r>
            <a:r>
              <a:rPr lang="en-US" dirty="0" err="1" smtClean="0"/>
              <a:t>superstruktura</a:t>
            </a:r>
            <a:r>
              <a:rPr lang="en-US" dirty="0" smtClean="0"/>
              <a:t>) (</a:t>
            </a:r>
            <a:r>
              <a:rPr lang="en-US" b="1" dirty="0" smtClean="0"/>
              <a:t>K. Marks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309" y="990600"/>
            <a:ext cx="1851166" cy="21695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87" y="4416918"/>
            <a:ext cx="2919413" cy="242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3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Sociolozi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društvenoj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sr-Latn-ME" sz="2400" b="1" dirty="0" smtClean="0">
              <a:latin typeface="Calibri" pitchFamily="34" charset="0"/>
            </a:endParaRPr>
          </a:p>
          <a:p>
            <a:pPr algn="just"/>
            <a:endParaRPr lang="sr-Latn-ME" sz="2400" b="1" dirty="0">
              <a:latin typeface="Calibri" pitchFamily="34" charset="0"/>
            </a:endParaRPr>
          </a:p>
          <a:p>
            <a:pPr algn="just"/>
            <a:r>
              <a:rPr lang="vi-VN" sz="2400" b="1" dirty="0" smtClean="0">
                <a:latin typeface="Calibri" pitchFamily="34" charset="0"/>
              </a:rPr>
              <a:t>Klod Levi Štros </a:t>
            </a:r>
            <a:r>
              <a:rPr lang="vi-VN" sz="2400" dirty="0" smtClean="0">
                <a:latin typeface="Calibri" pitchFamily="34" charset="0"/>
              </a:rPr>
              <a:t>razlikuje cjelinu stvarnih društvenih odnosa od pojma društvene strukture kao teorijskog modela za proučavanje društvenih odnosa i  analizira strukture koje su skrivene ispod površine, ali bitno utiču na odvijanje društvenih procesa, odnosno, kognitivne strukture. 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62400"/>
            <a:ext cx="3810001" cy="252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90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sociologija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sr-Latn-ME" sz="2400" dirty="0" smtClean="0">
              <a:latin typeface="Calibri" pitchFamily="34" charset="0"/>
            </a:endParaRPr>
          </a:p>
          <a:p>
            <a:pPr algn="just"/>
            <a:r>
              <a:rPr lang="sr-Latn-ME" sz="2400" dirty="0" smtClean="0">
                <a:latin typeface="Calibri" pitchFamily="34" charset="0"/>
              </a:rPr>
              <a:t>P</a:t>
            </a:r>
            <a:r>
              <a:rPr lang="vi-VN" sz="2400" dirty="0" smtClean="0">
                <a:latin typeface="Calibri" pitchFamily="34" charset="0"/>
              </a:rPr>
              <a:t>osmatra društvenu strukturu kao realno postojeće fenomene i pokušava otkriti međuodnose između pojedinaca, grupa, organizacija koje  nastaju unutar tih struktura</a:t>
            </a:r>
            <a:r>
              <a:rPr lang="sr-Latn-ME" sz="2400" dirty="0" smtClean="0">
                <a:latin typeface="Calibri" pitchFamily="34" charset="0"/>
              </a:rPr>
              <a:t>.</a:t>
            </a:r>
          </a:p>
          <a:p>
            <a:pPr marL="0" indent="0" algn="just">
              <a:buNone/>
            </a:pPr>
            <a:endParaRPr lang="sr-Latn-ME" sz="2400" dirty="0" smtClean="0">
              <a:latin typeface="Calibri" pitchFamily="34" charset="0"/>
            </a:endParaRPr>
          </a:p>
          <a:p>
            <a:pPr algn="just"/>
            <a:r>
              <a:rPr lang="vi-VN" sz="2400" b="1" dirty="0" smtClean="0">
                <a:latin typeface="Calibri" pitchFamily="34" charset="0"/>
              </a:rPr>
              <a:t>E. Gidens</a:t>
            </a:r>
            <a:r>
              <a:rPr lang="vi-VN" sz="2400" dirty="0" smtClean="0">
                <a:latin typeface="Calibri" pitchFamily="34" charset="0"/>
              </a:rPr>
              <a:t>, sa konceptom „dualnosti strukture”, navodi da su djelovanje i struktura povezani, jer struktura je sadržana u pravilima i resursima koji postoje u pamćenju, a ostvaruju se u djelovanju.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495800"/>
            <a:ext cx="33337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dređenje društvene strukture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endParaRPr lang="sr-Latn-ME" b="1" dirty="0" smtClean="0"/>
          </a:p>
          <a:p>
            <a:pPr algn="just"/>
            <a:r>
              <a:rPr lang="vi-VN" b="1" i="1" dirty="0" smtClean="0"/>
              <a:t>Društvena struktura je relativno trajni sklop elemenata, koji sve te elemente povezuje u jednu uređenu cjelinu. </a:t>
            </a:r>
            <a:endParaRPr lang="sr-Latn-ME" b="1" i="1" dirty="0" smtClean="0"/>
          </a:p>
          <a:p>
            <a:pPr marL="0" indent="0" algn="just">
              <a:buNone/>
            </a:pPr>
            <a:endParaRPr lang="sr-Latn-ME" b="1" i="1" dirty="0" smtClean="0"/>
          </a:p>
          <a:p>
            <a:pPr marL="0" indent="0" algn="just">
              <a:buNone/>
            </a:pPr>
            <a:endParaRPr lang="sr-Latn-ME" b="1" i="1" dirty="0"/>
          </a:p>
          <a:p>
            <a:pPr marL="0" indent="0" algn="just">
              <a:buNone/>
            </a:pPr>
            <a:endParaRPr lang="sr-Latn-ME" b="1" i="1" dirty="0" smtClean="0"/>
          </a:p>
          <a:p>
            <a:pPr marL="0" indent="0" algn="just">
              <a:buNone/>
            </a:pPr>
            <a:endParaRPr lang="sr-Latn-ME" b="1" i="1" dirty="0"/>
          </a:p>
          <a:p>
            <a:pPr marL="0" indent="0" algn="just">
              <a:buNone/>
            </a:pPr>
            <a:endParaRPr lang="sr-Latn-ME" b="1" i="1" dirty="0" smtClean="0"/>
          </a:p>
          <a:p>
            <a:pPr marL="0" indent="0" algn="just">
              <a:buNone/>
            </a:pPr>
            <a:r>
              <a:rPr lang="en-US" dirty="0" smtClean="0"/>
              <a:t>„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realne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bi </a:t>
            </a:r>
            <a:r>
              <a:rPr lang="en-US" dirty="0" err="1" smtClean="0"/>
              <a:t>nedostajalo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od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obilježja</a:t>
            </a:r>
            <a:r>
              <a:rPr lang="en-US" dirty="0" smtClean="0"/>
              <a:t>” (</a:t>
            </a:r>
            <a:r>
              <a:rPr lang="en-US" b="1" dirty="0" smtClean="0"/>
              <a:t>M. </a:t>
            </a:r>
            <a:r>
              <a:rPr lang="en-US" b="1" dirty="0" err="1" smtClean="0"/>
              <a:t>Popović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" y="2895600"/>
            <a:ext cx="4137458" cy="25431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514600"/>
            <a:ext cx="4048474" cy="272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89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i sastav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sr-Latn-ME" b="1" dirty="0" smtClean="0"/>
          </a:p>
          <a:p>
            <a:pPr algn="just"/>
            <a:endParaRPr lang="sr-Latn-ME" b="1" dirty="0"/>
          </a:p>
          <a:p>
            <a:pPr algn="just"/>
            <a:r>
              <a:rPr lang="sr-Latn-ME" b="1" dirty="0"/>
              <a:t>S</a:t>
            </a:r>
            <a:r>
              <a:rPr lang="vi-VN" b="1" dirty="0" smtClean="0"/>
              <a:t>astav</a:t>
            </a:r>
            <a:r>
              <a:rPr lang="vi-VN" dirty="0" smtClean="0"/>
              <a:t> </a:t>
            </a:r>
            <a:r>
              <a:rPr lang="sr-Latn-ME" dirty="0" smtClean="0"/>
              <a:t>-</a:t>
            </a:r>
            <a:r>
              <a:rPr lang="vi-VN" dirty="0" smtClean="0"/>
              <a:t> kvantitativni pojam</a:t>
            </a:r>
            <a:r>
              <a:rPr lang="sr-Latn-ME" dirty="0" smtClean="0"/>
              <a:t> - </a:t>
            </a:r>
            <a:r>
              <a:rPr lang="vi-VN" dirty="0" smtClean="0"/>
              <a:t>prosti zbir elemenata od kojih je sastavljena određena struktura </a:t>
            </a:r>
            <a:endParaRPr lang="sr-Latn-ME" dirty="0" smtClean="0"/>
          </a:p>
          <a:p>
            <a:pPr marL="0" indent="0" algn="just">
              <a:buNone/>
            </a:pPr>
            <a:endParaRPr lang="sr-Latn-ME" dirty="0" smtClean="0"/>
          </a:p>
          <a:p>
            <a:pPr algn="just"/>
            <a:r>
              <a:rPr lang="sr-Latn-ME" b="1" dirty="0"/>
              <a:t>S</a:t>
            </a:r>
            <a:r>
              <a:rPr lang="vi-VN" b="1" dirty="0" smtClean="0"/>
              <a:t>truktura</a:t>
            </a:r>
            <a:r>
              <a:rPr lang="vi-VN" dirty="0" smtClean="0"/>
              <a:t> obihvata i kvantitativni i kvalitativni aspekt.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3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Dimenzije društvene strukture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 algn="just">
              <a:buAutoNum type="arabicPeriod"/>
            </a:pPr>
            <a:endParaRPr lang="sr-Latn-ME" b="1" u="sng" dirty="0" smtClean="0"/>
          </a:p>
          <a:p>
            <a:pPr marL="514350" indent="-514350" algn="just">
              <a:buAutoNum type="arabicPeriod"/>
            </a:pPr>
            <a:r>
              <a:rPr lang="en-US" b="1" u="sng" dirty="0" err="1" smtClean="0"/>
              <a:t>Horizontalno</a:t>
            </a:r>
            <a:r>
              <a:rPr lang="en-US" b="1" u="sng" dirty="0" smtClean="0"/>
              <a:t> – </a:t>
            </a:r>
            <a:r>
              <a:rPr lang="en-US" b="1" u="sng" dirty="0" err="1" smtClean="0"/>
              <a:t>funkcionalna</a:t>
            </a:r>
            <a:r>
              <a:rPr lang="en-US" b="1" u="sng" dirty="0" smtClean="0"/>
              <a:t>  </a:t>
            </a:r>
            <a:r>
              <a:rPr lang="en-US" dirty="0" smtClean="0"/>
              <a:t>- </a:t>
            </a:r>
            <a:r>
              <a:rPr lang="en-US" dirty="0" err="1" smtClean="0"/>
              <a:t>diferencijalna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/>
              <a:t> </a:t>
            </a:r>
            <a:r>
              <a:rPr lang="en-US" dirty="0" err="1" smtClean="0"/>
              <a:t>unutrašnja</a:t>
            </a:r>
            <a:r>
              <a:rPr lang="en-US" dirty="0" smtClean="0"/>
              <a:t> </a:t>
            </a:r>
            <a:r>
              <a:rPr lang="en-US" dirty="0" err="1" smtClean="0"/>
              <a:t>podjela</a:t>
            </a:r>
            <a:r>
              <a:rPr lang="en-US" dirty="0" smtClean="0"/>
              <a:t> </a:t>
            </a:r>
            <a:r>
              <a:rPr lang="en-US" dirty="0" err="1" smtClean="0"/>
              <a:t>globalnog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funkcijama</a:t>
            </a:r>
            <a:r>
              <a:rPr lang="en-US" dirty="0" smtClean="0"/>
              <a:t> (</a:t>
            </a:r>
            <a:r>
              <a:rPr lang="en-US" dirty="0" err="1" smtClean="0"/>
              <a:t>društvenoj</a:t>
            </a:r>
            <a:r>
              <a:rPr lang="en-US" dirty="0" smtClean="0"/>
              <a:t> </a:t>
            </a:r>
            <a:r>
              <a:rPr lang="en-US" dirty="0" err="1" smtClean="0"/>
              <a:t>ulozi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Horizontalna</a:t>
            </a:r>
            <a:r>
              <a:rPr lang="en-US" dirty="0" smtClean="0"/>
              <a:t> (</a:t>
            </a:r>
            <a:r>
              <a:rPr lang="en-US" dirty="0" err="1" smtClean="0"/>
              <a:t>funkcionalna</a:t>
            </a:r>
            <a:r>
              <a:rPr lang="en-US" dirty="0" smtClean="0"/>
              <a:t>) </a:t>
            </a:r>
            <a:r>
              <a:rPr lang="en-US" dirty="0" err="1" smtClean="0"/>
              <a:t>diferencijacija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podrazumijeva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uloge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djelatnosti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pojedinci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obavljaju</a:t>
            </a:r>
            <a:r>
              <a:rPr lang="en-US" dirty="0" smtClean="0"/>
              <a:t> u </a:t>
            </a:r>
            <a:r>
              <a:rPr lang="en-US" dirty="0" err="1" smtClean="0"/>
              <a:t>datom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, u </a:t>
            </a:r>
            <a:r>
              <a:rPr lang="en-US" dirty="0" err="1" smtClean="0"/>
              <a:t>sklopu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podjele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62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Dimenzije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društvene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</a:rPr>
              <a:t>2.</a:t>
            </a:r>
            <a:r>
              <a:rPr lang="sr-Latn-ME" dirty="0" smtClean="0">
                <a:latin typeface="Calibri" pitchFamily="34" charset="0"/>
              </a:rPr>
              <a:t> </a:t>
            </a:r>
            <a:r>
              <a:rPr lang="vi-VN" b="1" u="sng" dirty="0" smtClean="0">
                <a:latin typeface="Calibri" pitchFamily="34" charset="0"/>
              </a:rPr>
              <a:t>Vertikalno – hijerarhijska </a:t>
            </a:r>
            <a:r>
              <a:rPr lang="sr-Latn-ME" b="1" u="sng" dirty="0" smtClean="0">
                <a:latin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</a:rPr>
              <a:t>-  diferencijacijalna ili unutrašnj</a:t>
            </a:r>
            <a:r>
              <a:rPr lang="sr-Latn-ME" dirty="0" smtClean="0">
                <a:latin typeface="Calibri" pitchFamily="34" charset="0"/>
              </a:rPr>
              <a:t>a </a:t>
            </a:r>
            <a:r>
              <a:rPr lang="vi-VN" dirty="0" smtClean="0">
                <a:latin typeface="Calibri" pitchFamily="34" charset="0"/>
              </a:rPr>
              <a:t>podjel</a:t>
            </a:r>
            <a:r>
              <a:rPr lang="sr-Latn-ME" dirty="0" smtClean="0">
                <a:latin typeface="Calibri" pitchFamily="34" charset="0"/>
              </a:rPr>
              <a:t>a</a:t>
            </a:r>
            <a:r>
              <a:rPr lang="vi-VN" dirty="0" smtClean="0">
                <a:latin typeface="Calibri" pitchFamily="34" charset="0"/>
              </a:rPr>
              <a:t> globalnog društva prema društvenom položaju (odnos nadređenosti i podređenosti; viši–niži).</a:t>
            </a:r>
            <a:endParaRPr lang="sr-Latn-ME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vi-VN" dirty="0" smtClean="0">
                <a:latin typeface="Calibri" pitchFamily="34" charset="0"/>
              </a:rPr>
              <a:t> Hijerarhija je moguća među pojedincima, društvenim grupama i ustanovama.  (kaste, klase, staleži i slojevi).</a:t>
            </a:r>
            <a:endParaRPr lang="sr-Latn-ME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US" dirty="0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7539">
            <a:off x="6084756" y="4282139"/>
            <a:ext cx="2790825" cy="1882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3886120"/>
            <a:ext cx="3048000" cy="27846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392" y="4306773"/>
            <a:ext cx="2067213" cy="194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25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778</Words>
  <Application>Microsoft Office PowerPoint</Application>
  <PresentationFormat>On-screen Show (4:3)</PresentationFormat>
  <Paragraphs>82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DRUŠTVENA STRUKTURA</vt:lpstr>
      <vt:lpstr>Sociolozi o društvenoj strukturi...</vt:lpstr>
      <vt:lpstr>Sociolozi o društvenoj strukturi...</vt:lpstr>
      <vt:lpstr>Sociolozi o društvenoj strukturi...</vt:lpstr>
      <vt:lpstr>Moderna sociologija</vt:lpstr>
      <vt:lpstr>Određenje društvene strukture </vt:lpstr>
      <vt:lpstr>Struktura i sastav </vt:lpstr>
      <vt:lpstr>Dimenzije društvene strukture</vt:lpstr>
      <vt:lpstr>Dimenzije društvene strukture</vt:lpstr>
      <vt:lpstr>Dimenzije društvene strukture</vt:lpstr>
      <vt:lpstr>Posebne socijalne strukture</vt:lpstr>
      <vt:lpstr>Elementi društvene strukture </vt:lpstr>
      <vt:lpstr>Funkcije globanog društva </vt:lpstr>
      <vt:lpstr>Analiza društvene strukture </vt:lpstr>
      <vt:lpstr>Analiza društvene strukture </vt:lpstr>
      <vt:lpstr>Savremeno društvo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DRUŠTVENA STRUKTURA</dc:title>
  <dc:creator>PC</dc:creator>
  <cp:lastModifiedBy>admin</cp:lastModifiedBy>
  <cp:revision>28</cp:revision>
  <dcterms:created xsi:type="dcterms:W3CDTF">2020-08-23T11:48:47Z</dcterms:created>
  <dcterms:modified xsi:type="dcterms:W3CDTF">2021-11-02T16:48:39Z</dcterms:modified>
</cp:coreProperties>
</file>