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71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47" d="100"/>
          <a:sy n="47" d="100"/>
        </p:scale>
        <p:origin x="-1374" y="-6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47E7EC-678B-464B-BA69-15FB4B763908}" type="datetimeFigureOut">
              <a:rPr lang="sr-Latn-ME" smtClean="0"/>
              <a:t>17.09.2021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587360-1DF3-4DDA-B365-754B25863045}" type="slidenum">
              <a:rPr lang="sr-Latn-ME" smtClean="0"/>
              <a:t>‹#›</a:t>
            </a:fld>
            <a:endParaRPr lang="sr-Latn-ME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53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7EC-678B-464B-BA69-15FB4B763908}" type="datetimeFigureOut">
              <a:rPr lang="sr-Latn-ME" smtClean="0"/>
              <a:t>17.09.2021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7360-1DF3-4DDA-B365-754B258630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61647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7EC-678B-464B-BA69-15FB4B763908}" type="datetimeFigureOut">
              <a:rPr lang="sr-Latn-ME" smtClean="0"/>
              <a:t>17.09.2021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7360-1DF3-4DDA-B365-754B258630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39884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7EC-678B-464B-BA69-15FB4B763908}" type="datetimeFigureOut">
              <a:rPr lang="sr-Latn-ME" smtClean="0"/>
              <a:t>17.09.2021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7360-1DF3-4DDA-B365-754B258630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43212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7EC-678B-464B-BA69-15FB4B763908}" type="datetimeFigureOut">
              <a:rPr lang="sr-Latn-ME" smtClean="0"/>
              <a:t>17.09.2021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7360-1DF3-4DDA-B365-754B25863045}" type="slidenum">
              <a:rPr lang="sr-Latn-ME" smtClean="0"/>
              <a:t>‹#›</a:t>
            </a:fld>
            <a:endParaRPr lang="sr-Latn-ME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7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7EC-678B-464B-BA69-15FB4B763908}" type="datetimeFigureOut">
              <a:rPr lang="sr-Latn-ME" smtClean="0"/>
              <a:t>17.09.2021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7360-1DF3-4DDA-B365-754B258630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26578324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7EC-678B-464B-BA69-15FB4B763908}" type="datetimeFigureOut">
              <a:rPr lang="sr-Latn-ME" smtClean="0"/>
              <a:t>17.09.2021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7360-1DF3-4DDA-B365-754B258630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96249949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7EC-678B-464B-BA69-15FB4B763908}" type="datetimeFigureOut">
              <a:rPr lang="sr-Latn-ME" smtClean="0"/>
              <a:t>17.09.2021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7360-1DF3-4DDA-B365-754B258630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12587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7EC-678B-464B-BA69-15FB4B763908}" type="datetimeFigureOut">
              <a:rPr lang="sr-Latn-ME" smtClean="0"/>
              <a:t>17.09.2021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7360-1DF3-4DDA-B365-754B258630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53417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7EC-678B-464B-BA69-15FB4B763908}" type="datetimeFigureOut">
              <a:rPr lang="sr-Latn-ME" smtClean="0"/>
              <a:t>17.09.2021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7360-1DF3-4DDA-B365-754B258630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67286092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7EC-678B-464B-BA69-15FB4B763908}" type="datetimeFigureOut">
              <a:rPr lang="sr-Latn-ME" smtClean="0"/>
              <a:t>17.09.2021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87360-1DF3-4DDA-B365-754B258630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275867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D47E7EC-678B-464B-BA69-15FB4B763908}" type="datetimeFigureOut">
              <a:rPr lang="sr-Latn-ME" smtClean="0"/>
              <a:t>17.09.2021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C587360-1DF3-4DDA-B365-754B25863045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35745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B28F24-2EF0-4B2A-85FF-EB02363BAF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177421"/>
            <a:ext cx="9966960" cy="3493827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Odnos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Sociologije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drugih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društvenih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nauka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endParaRPr lang="sr-Latn-ME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609" y="3979033"/>
            <a:ext cx="6769289" cy="238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082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B41CD3-5540-4A89-882A-7425FEAF0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b="1" dirty="0">
                <a:solidFill>
                  <a:schemeClr val="tx1"/>
                </a:solidFill>
              </a:rPr>
              <a:t>Sociologija kulture i umjetnosti</a:t>
            </a:r>
            <a:r>
              <a:rPr lang="sr-Latn-ME" dirty="0">
                <a:solidFill>
                  <a:schemeClr val="tx1"/>
                </a:solidFill>
              </a:rPr>
              <a:t/>
            </a:r>
            <a:br>
              <a:rPr lang="sr-Latn-ME" dirty="0">
                <a:solidFill>
                  <a:schemeClr val="tx1"/>
                </a:solidFill>
              </a:rPr>
            </a:br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18EBBF-DFFC-48D7-A15D-68F8BCB04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sr-Latn-ME" sz="2600" dirty="0">
                <a:solidFill>
                  <a:schemeClr val="tx1"/>
                </a:solidFill>
              </a:rPr>
              <a:t>Predmet Sociologije kulture jeste fenomen kulture, njeni oblici i tipovi, civilizacija, slobodno vrijeme, masovna kultura, kulturna politika, različiti oblici i vrste umjetničkog oblikovanja itd.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734" y="3529467"/>
            <a:ext cx="5841241" cy="265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32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E28522-6A9C-4C25-B704-1D3CF15E0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>
                <a:solidFill>
                  <a:schemeClr val="tx1"/>
                </a:solidFill>
              </a:rPr>
              <a:t>Sociologija porodice</a:t>
            </a:r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2762C9-C8B5-41E8-B31C-6056154F5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ME" sz="2800" dirty="0">
                <a:solidFill>
                  <a:schemeClr val="tx1"/>
                </a:solidFill>
              </a:rPr>
              <a:t>Proučava porodicu kao primarnu društvenu grupu, njene funkcije, institucije porodice, brak i srodstvo, uticaj društvenih faktora na tip i karakter porodice itd. </a:t>
            </a:r>
          </a:p>
          <a:p>
            <a:endParaRPr lang="sr-Latn-ME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078" y="3816254"/>
            <a:ext cx="4517409" cy="227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139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E68057-08EE-4D54-BBB1-1955A5FF8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>
                <a:solidFill>
                  <a:schemeClr val="tx1"/>
                </a:solidFill>
              </a:rPr>
              <a:t>Sociologija religije</a:t>
            </a:r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A46B08-F813-4C4C-B30E-BCF4E0B66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ME" sz="2800" dirty="0">
                <a:solidFill>
                  <a:schemeClr val="tx1"/>
                </a:solidFill>
              </a:rPr>
              <a:t>Proučava religiju kao oblik ljudske svijesti, koje su funkcije i komponente religije, kakav uticaj društvo ima na religiju, kao i uticaj religije na društvo. </a:t>
            </a:r>
          </a:p>
          <a:p>
            <a:pPr algn="just"/>
            <a:endParaRPr lang="sr-Latn-ME" sz="2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0681" y="3493826"/>
            <a:ext cx="4271749" cy="2602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407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66B2CD-FE35-49DA-9656-2A59309AA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>
                <a:solidFill>
                  <a:schemeClr val="tx1"/>
                </a:solidFill>
              </a:rPr>
              <a:t>Sociologija politike</a:t>
            </a:r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7DFCF9-D6F7-49C6-9B61-364C221AE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ME" sz="2800" dirty="0">
                <a:solidFill>
                  <a:schemeClr val="tx1"/>
                </a:solidFill>
              </a:rPr>
              <a:t>Proučava politiku kao stvarnost, oblike političkih grupa, institucije i organizacije, političku moć, političke sisteme, ideologije, vrste društvenih sukoba itd. </a:t>
            </a:r>
            <a:endParaRPr lang="sr-Latn-ME" sz="2800" dirty="0" smtClean="0">
              <a:solidFill>
                <a:schemeClr val="tx1"/>
              </a:solidFill>
            </a:endParaRPr>
          </a:p>
          <a:p>
            <a:pPr algn="just"/>
            <a:endParaRPr lang="sr-Latn-ME" sz="2800" dirty="0">
              <a:solidFill>
                <a:schemeClr val="tx1"/>
              </a:solidFill>
            </a:endParaRPr>
          </a:p>
          <a:p>
            <a:pPr algn="just"/>
            <a:endParaRPr lang="sr-Latn-ME" sz="2800" dirty="0" smtClean="0">
              <a:solidFill>
                <a:schemeClr val="tx1"/>
              </a:solidFill>
            </a:endParaRPr>
          </a:p>
          <a:p>
            <a:pPr algn="just"/>
            <a:endParaRPr lang="sr-Latn-ME" sz="28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919" y="3466531"/>
            <a:ext cx="4312693" cy="272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20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15EB37-1D3D-414E-B0E3-F30D4DE9F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>
                <a:solidFill>
                  <a:schemeClr val="tx1"/>
                </a:solidFill>
              </a:rPr>
              <a:t>Sociologija prava</a:t>
            </a:r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148C2B-8CF0-4289-922D-D2D9BCEB5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ME" sz="2800" dirty="0">
                <a:solidFill>
                  <a:schemeClr val="tx1"/>
                </a:solidFill>
              </a:rPr>
              <a:t>Ima za predmet određenje prava, proučavanje izvora prava, vrste prava, pravo kao oblik društvenosti, odnos prava i moći, odnos prava i države, prava i slobode itd.</a:t>
            </a:r>
          </a:p>
          <a:p>
            <a:pPr algn="just"/>
            <a:endParaRPr lang="sr-Latn-ME" sz="2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932" y="3657600"/>
            <a:ext cx="3616656" cy="229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848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D177B2-2031-43E1-BD53-BEE0995F4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>
                <a:solidFill>
                  <a:schemeClr val="tx1"/>
                </a:solidFill>
              </a:rPr>
              <a:t>Sociologija naselja</a:t>
            </a:r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3C4AE2-6FA8-4229-A95C-AAF589735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ME" sz="2800" dirty="0">
                <a:solidFill>
                  <a:schemeClr val="tx1"/>
                </a:solidFill>
              </a:rPr>
              <a:t>Proučava naselje kao projekciju društva u prostoru. Proučava različite tipove naselja, ulogu i značaj grada, osnovne funkcije sela, uticaj prirodnih i društvenih faktora na tip, funkcije i karakter naselja.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346" y="3903260"/>
            <a:ext cx="7670042" cy="2452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511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1B55B9-BCC4-431E-975B-5803E7B5C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b="1" dirty="0">
                <a:solidFill>
                  <a:schemeClr val="tx1"/>
                </a:solidFill>
              </a:rPr>
              <a:t>Socijalna patologija </a:t>
            </a:r>
            <a:r>
              <a:rPr lang="sr-Latn-ME" b="1" dirty="0" smtClean="0">
                <a:solidFill>
                  <a:schemeClr val="tx1"/>
                </a:solidFill>
              </a:rPr>
              <a:t/>
            </a:r>
            <a:br>
              <a:rPr lang="sr-Latn-ME" b="1" dirty="0" smtClean="0">
                <a:solidFill>
                  <a:schemeClr val="tx1"/>
                </a:solidFill>
              </a:rPr>
            </a:br>
            <a:r>
              <a:rPr lang="sr-Latn-ME" b="1" dirty="0" smtClean="0">
                <a:solidFill>
                  <a:schemeClr val="tx1"/>
                </a:solidFill>
              </a:rPr>
              <a:t>(</a:t>
            </a:r>
            <a:r>
              <a:rPr lang="sr-Latn-ME" b="1" dirty="0">
                <a:solidFill>
                  <a:schemeClr val="tx1"/>
                </a:solidFill>
              </a:rPr>
              <a:t>Sociologija devijalnog ponašanja)</a:t>
            </a:r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3F7567-A047-43F6-B0AA-CC7B47C12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ME" sz="2800" dirty="0">
                <a:solidFill>
                  <a:schemeClr val="tx1"/>
                </a:solidFill>
              </a:rPr>
              <a:t>Bavi se proučavanjem društvenih devijacija, devijantnim ponašanjem, društvenim reakcijama, uzrocima devijacija, alkoholizmom, narkomanijom, </a:t>
            </a:r>
            <a:r>
              <a:rPr lang="sr-Latn-ME" sz="2800">
                <a:solidFill>
                  <a:schemeClr val="tx1"/>
                </a:solidFill>
              </a:rPr>
              <a:t>kriminalom</a:t>
            </a:r>
            <a:r>
              <a:rPr lang="sr-Latn-ME" sz="2800" smtClean="0">
                <a:solidFill>
                  <a:schemeClr val="tx1"/>
                </a:solidFill>
              </a:rPr>
              <a:t>, kockanjem, </a:t>
            </a:r>
            <a:r>
              <a:rPr lang="sr-Latn-ME" sz="2800" dirty="0">
                <a:solidFill>
                  <a:schemeClr val="tx1"/>
                </a:solidFill>
              </a:rPr>
              <a:t>maloljetničkom delikvencijom itd. </a:t>
            </a:r>
          </a:p>
          <a:p>
            <a:pPr algn="just"/>
            <a:endParaRPr lang="sr-Latn-ME" sz="2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451" y="4012442"/>
            <a:ext cx="5213445" cy="2380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143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988DF0-1999-4814-AB36-ADB27B2FE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082" y="450377"/>
            <a:ext cx="11341288" cy="6073254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Politička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ekonomija</a:t>
            </a:r>
            <a:r>
              <a:rPr lang="en-US" sz="2800" dirty="0">
                <a:solidFill>
                  <a:schemeClr val="tx1"/>
                </a:solidFill>
              </a:rPr>
              <a:t> je “</a:t>
            </a:r>
            <a:r>
              <a:rPr lang="en-US" sz="2800" dirty="0" err="1">
                <a:solidFill>
                  <a:schemeClr val="tx1"/>
                </a:solidFill>
              </a:rPr>
              <a:t>nauka</a:t>
            </a:r>
            <a:r>
              <a:rPr lang="en-US" sz="2800" dirty="0">
                <a:solidFill>
                  <a:schemeClr val="tx1"/>
                </a:solidFill>
              </a:rPr>
              <a:t> o </a:t>
            </a:r>
            <a:r>
              <a:rPr lang="en-US" sz="2800" dirty="0" err="1">
                <a:solidFill>
                  <a:schemeClr val="tx1"/>
                </a:solidFill>
              </a:rPr>
              <a:t>zakonima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koji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vladaju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proizvodnjom</a:t>
            </a:r>
            <a:r>
              <a:rPr lang="en-US" sz="2800" dirty="0">
                <a:solidFill>
                  <a:schemeClr val="tx1"/>
                </a:solidFill>
              </a:rPr>
              <a:t> i </a:t>
            </a:r>
            <a:r>
              <a:rPr lang="en-US" sz="2800" dirty="0" err="1">
                <a:solidFill>
                  <a:schemeClr val="tx1"/>
                </a:solidFill>
              </a:rPr>
              <a:t>razmjenom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materijalnih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sredstava</a:t>
            </a:r>
            <a:r>
              <a:rPr lang="en-US" sz="2800" dirty="0">
                <a:solidFill>
                  <a:schemeClr val="tx1"/>
                </a:solidFill>
              </a:rPr>
              <a:t> za </a:t>
            </a:r>
            <a:r>
              <a:rPr lang="en-US" sz="2800" dirty="0" err="1">
                <a:solidFill>
                  <a:schemeClr val="tx1"/>
                </a:solidFill>
              </a:rPr>
              <a:t>život</a:t>
            </a:r>
            <a:r>
              <a:rPr lang="en-US" sz="2800" dirty="0">
                <a:solidFill>
                  <a:schemeClr val="tx1"/>
                </a:solidFill>
              </a:rPr>
              <a:t> u </a:t>
            </a:r>
            <a:r>
              <a:rPr lang="en-US" sz="2800" dirty="0" err="1">
                <a:solidFill>
                  <a:schemeClr val="tx1"/>
                </a:solidFill>
              </a:rPr>
              <a:t>ljudskom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društvu</a:t>
            </a:r>
            <a:r>
              <a:rPr lang="en-US" sz="2800" dirty="0">
                <a:solidFill>
                  <a:schemeClr val="tx1"/>
                </a:solidFill>
              </a:rPr>
              <a:t>” (Engels</a:t>
            </a:r>
            <a:r>
              <a:rPr lang="en-US" sz="2800" dirty="0" smtClean="0">
                <a:solidFill>
                  <a:schemeClr val="tx1"/>
                </a:solidFill>
              </a:rPr>
              <a:t>).</a:t>
            </a:r>
            <a:endParaRPr lang="sr-Latn-ME" sz="2800" dirty="0" smtClean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endParaRPr lang="sr-Latn-ME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Pravne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nauke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istražuju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pravne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propise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norme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koje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prihvaćene</a:t>
            </a:r>
            <a:r>
              <a:rPr lang="en-US" sz="2800" dirty="0">
                <a:solidFill>
                  <a:schemeClr val="tx1"/>
                </a:solidFill>
              </a:rPr>
              <a:t> u </a:t>
            </a:r>
            <a:r>
              <a:rPr lang="en-US" sz="2800" dirty="0" err="1">
                <a:solidFill>
                  <a:schemeClr val="tx1"/>
                </a:solidFill>
              </a:rPr>
              <a:t>datom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društvenom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sistemu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endParaRPr lang="sr-Latn-ME" sz="2800" dirty="0" smtClean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endParaRPr lang="sr-Latn-ME" sz="2800" dirty="0">
              <a:solidFill>
                <a:schemeClr val="tx1"/>
              </a:solidFill>
            </a:endParaRPr>
          </a:p>
          <a:p>
            <a:pPr algn="just"/>
            <a:r>
              <a:rPr lang="en-US" sz="2800" b="1" dirty="0" err="1">
                <a:solidFill>
                  <a:schemeClr val="tx1"/>
                </a:solidFill>
              </a:rPr>
              <a:t>Političke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nauke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istražuju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političke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grupe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organizacije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ustanove</a:t>
            </a:r>
            <a:r>
              <a:rPr lang="en-US" sz="2800" dirty="0">
                <a:solidFill>
                  <a:schemeClr val="tx1"/>
                </a:solidFill>
              </a:rPr>
              <a:t> a </a:t>
            </a:r>
            <a:r>
              <a:rPr lang="en-US" sz="2800" dirty="0" err="1">
                <a:solidFill>
                  <a:schemeClr val="tx1"/>
                </a:solidFill>
              </a:rPr>
              <a:t>prije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svega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državu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kao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osnovni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oblik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političke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zajednice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endParaRPr lang="sr-Latn-ME" sz="2800" dirty="0" smtClean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endParaRPr lang="sr-Latn-ME" sz="2800" dirty="0">
              <a:solidFill>
                <a:schemeClr val="tx1"/>
              </a:solidFill>
            </a:endParaRPr>
          </a:p>
          <a:p>
            <a:pPr algn="just"/>
            <a:r>
              <a:rPr lang="en-US" sz="2800" b="1" dirty="0" err="1">
                <a:solidFill>
                  <a:schemeClr val="tx1"/>
                </a:solidFill>
              </a:rPr>
              <a:t>Istorijske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nauke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proučavaju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prošlost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naroda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država</a:t>
            </a:r>
            <a:r>
              <a:rPr lang="en-US" sz="2800" dirty="0">
                <a:solidFill>
                  <a:schemeClr val="tx1"/>
                </a:solidFill>
              </a:rPr>
              <a:t> u </a:t>
            </a:r>
            <a:r>
              <a:rPr lang="en-US" sz="2800" dirty="0" err="1">
                <a:solidFill>
                  <a:schemeClr val="tx1"/>
                </a:solidFill>
              </a:rPr>
              <a:t>cjelini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ili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istoriju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pojedinih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oblasti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društvenog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života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  <a:endParaRPr lang="sr-Latn-ME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016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340282-FF32-44EE-AF83-EA1445B2E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36" y="298022"/>
            <a:ext cx="11041039" cy="6334789"/>
          </a:xfrm>
        </p:spPr>
        <p:txBody>
          <a:bodyPr>
            <a:noAutofit/>
          </a:bodyPr>
          <a:lstStyle/>
          <a:p>
            <a:pPr algn="just"/>
            <a:r>
              <a:rPr lang="en-US" sz="3200" dirty="0" err="1" smtClean="0">
                <a:solidFill>
                  <a:schemeClr val="tx1"/>
                </a:solidFill>
              </a:rPr>
              <a:t>Kada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je u </a:t>
            </a:r>
            <a:r>
              <a:rPr lang="en-US" sz="3200" dirty="0" err="1">
                <a:solidFill>
                  <a:schemeClr val="tx1"/>
                </a:solidFill>
              </a:rPr>
              <a:t>pitanju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predmet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istraživanja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Sociologija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ima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neke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specifičnosti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kojima</a:t>
            </a:r>
            <a:r>
              <a:rPr lang="en-US" sz="3200" dirty="0">
                <a:solidFill>
                  <a:schemeClr val="tx1"/>
                </a:solidFill>
              </a:rPr>
              <a:t> se </a:t>
            </a:r>
            <a:r>
              <a:rPr lang="en-US" sz="3200" dirty="0" err="1">
                <a:solidFill>
                  <a:schemeClr val="tx1"/>
                </a:solidFill>
              </a:rPr>
              <a:t>odvaja</a:t>
            </a:r>
            <a:r>
              <a:rPr lang="en-US" sz="3200" dirty="0">
                <a:solidFill>
                  <a:schemeClr val="tx1"/>
                </a:solidFill>
              </a:rPr>
              <a:t> od </a:t>
            </a:r>
            <a:r>
              <a:rPr lang="en-US" sz="3200" dirty="0" err="1" smtClean="0">
                <a:solidFill>
                  <a:schemeClr val="tx1"/>
                </a:solidFill>
              </a:rPr>
              <a:t>istorijskih</a:t>
            </a:r>
            <a:r>
              <a:rPr lang="sr-Latn-ME" sz="3200" dirty="0" smtClean="0">
                <a:solidFill>
                  <a:schemeClr val="tx1"/>
                </a:solidFill>
              </a:rPr>
              <a:t>,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ali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drugih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pretežno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teorijskih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društvenih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nauka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endParaRPr lang="sr-Latn-ME" sz="3200" dirty="0" smtClean="0">
              <a:solidFill>
                <a:schemeClr val="tx1"/>
              </a:solidFill>
            </a:endParaRPr>
          </a:p>
          <a:p>
            <a:pPr algn="just"/>
            <a:endParaRPr lang="sr-Latn-ME" sz="3200" dirty="0">
              <a:solidFill>
                <a:schemeClr val="tx1"/>
              </a:solidFill>
            </a:endParaRPr>
          </a:p>
          <a:p>
            <a:pPr algn="just"/>
            <a:r>
              <a:rPr lang="en-US" sz="3200" b="1" dirty="0" err="1" smtClean="0">
                <a:solidFill>
                  <a:schemeClr val="tx1"/>
                </a:solidFill>
              </a:rPr>
              <a:t>Sociologija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je </a:t>
            </a:r>
            <a:r>
              <a:rPr lang="en-US" sz="3200" dirty="0" err="1">
                <a:solidFill>
                  <a:schemeClr val="tx1"/>
                </a:solidFill>
              </a:rPr>
              <a:t>opšta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društvena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nauka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zato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što</a:t>
            </a:r>
            <a:r>
              <a:rPr lang="en-US" sz="3200" dirty="0">
                <a:solidFill>
                  <a:schemeClr val="tx1"/>
                </a:solidFill>
              </a:rPr>
              <a:t> se </a:t>
            </a:r>
            <a:r>
              <a:rPr lang="en-US" sz="3200" dirty="0" err="1">
                <a:solidFill>
                  <a:schemeClr val="tx1"/>
                </a:solidFill>
              </a:rPr>
              <a:t>bavi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cjelinom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svih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društvenih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pojava</a:t>
            </a:r>
            <a:r>
              <a:rPr lang="sr-Latn-ME" sz="3200" dirty="0" smtClean="0">
                <a:solidFill>
                  <a:schemeClr val="tx1"/>
                </a:solidFill>
              </a:rPr>
              <a:t>,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a ne </a:t>
            </a:r>
            <a:r>
              <a:rPr lang="en-US" sz="3200" dirty="0" err="1">
                <a:solidFill>
                  <a:schemeClr val="tx1"/>
                </a:solidFill>
              </a:rPr>
              <a:t>samo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nekom</a:t>
            </a:r>
            <a:r>
              <a:rPr lang="en-US" sz="3200" dirty="0">
                <a:solidFill>
                  <a:schemeClr val="tx1"/>
                </a:solidFill>
              </a:rPr>
              <a:t> od </a:t>
            </a:r>
            <a:r>
              <a:rPr lang="en-US" sz="3200" dirty="0" err="1">
                <a:solidFill>
                  <a:schemeClr val="tx1"/>
                </a:solidFill>
              </a:rPr>
              <a:t>ovih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pojava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kao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što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ekonomske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političke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pravne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druge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  <a:endParaRPr lang="sr-Latn-ME" sz="3200" dirty="0" smtClean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endParaRPr lang="sr-Latn-ME" sz="3200" dirty="0">
              <a:solidFill>
                <a:schemeClr val="tx1"/>
              </a:solidFill>
            </a:endParaRPr>
          </a:p>
          <a:p>
            <a:pPr algn="just"/>
            <a:r>
              <a:rPr lang="en-US" sz="3200" b="1" dirty="0" err="1">
                <a:solidFill>
                  <a:schemeClr val="tx1"/>
                </a:solidFill>
              </a:rPr>
              <a:t>Sociologija</a:t>
            </a:r>
            <a:r>
              <a:rPr lang="en-US" sz="3200" dirty="0">
                <a:solidFill>
                  <a:schemeClr val="tx1"/>
                </a:solidFill>
              </a:rPr>
              <a:t> je </a:t>
            </a:r>
            <a:r>
              <a:rPr lang="en-US" sz="3200" dirty="0" err="1">
                <a:solidFill>
                  <a:schemeClr val="tx1"/>
                </a:solidFill>
              </a:rPr>
              <a:t>osnovna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društvena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nauka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zato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što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predstavlja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izvor</a:t>
            </a:r>
            <a:r>
              <a:rPr lang="en-US" sz="3200" dirty="0">
                <a:solidFill>
                  <a:schemeClr val="tx1"/>
                </a:solidFill>
              </a:rPr>
              <a:t> od </a:t>
            </a:r>
            <a:r>
              <a:rPr lang="en-US" sz="3200" dirty="0" err="1">
                <a:solidFill>
                  <a:schemeClr val="tx1"/>
                </a:solidFill>
              </a:rPr>
              <a:t>kojeg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polaze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sve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posebne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društvene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nauke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endParaRPr lang="sr-Latn-ME" sz="3200" dirty="0" smtClean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endParaRPr lang="sr-Latn-ME" sz="3200" dirty="0">
              <a:solidFill>
                <a:schemeClr val="tx1"/>
              </a:solidFill>
            </a:endParaRPr>
          </a:p>
          <a:p>
            <a:endParaRPr lang="sr-Latn-ME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25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Specifičnost sociologije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A6B727"/>
              </a:buClr>
            </a:pPr>
            <a:r>
              <a:rPr lang="en-US" sz="3200" dirty="0" err="1">
                <a:solidFill>
                  <a:srgbClr val="000000"/>
                </a:solidFill>
              </a:rPr>
              <a:t>Za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razliku</a:t>
            </a:r>
            <a:r>
              <a:rPr lang="en-US" sz="3200" dirty="0">
                <a:solidFill>
                  <a:srgbClr val="000000"/>
                </a:solidFill>
              </a:rPr>
              <a:t> od </a:t>
            </a:r>
            <a:r>
              <a:rPr lang="en-US" sz="3200" dirty="0" err="1">
                <a:solidFill>
                  <a:srgbClr val="000000"/>
                </a:solidFill>
              </a:rPr>
              <a:t>drugih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društvenih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nauka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koje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istražuju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određene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oblasti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err="1">
                <a:solidFill>
                  <a:srgbClr val="000000"/>
                </a:solidFill>
              </a:rPr>
              <a:t>posebne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strane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društvenog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života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err="1">
                <a:solidFill>
                  <a:srgbClr val="000000"/>
                </a:solidFill>
              </a:rPr>
              <a:t>Sociologija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nastoji</a:t>
            </a:r>
            <a:r>
              <a:rPr lang="en-US" sz="3200" dirty="0">
                <a:solidFill>
                  <a:srgbClr val="000000"/>
                </a:solidFill>
              </a:rPr>
              <a:t> da </a:t>
            </a:r>
            <a:r>
              <a:rPr lang="en-US" sz="3200" dirty="0" err="1">
                <a:solidFill>
                  <a:srgbClr val="000000"/>
                </a:solidFill>
              </a:rPr>
              <a:t>priđe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datoj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društvenoj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pojavi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sa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gledišta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njene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cjelovitosti</a:t>
            </a:r>
            <a:r>
              <a:rPr lang="en-US" sz="3200" dirty="0">
                <a:solidFill>
                  <a:srgbClr val="000000"/>
                </a:solidFill>
              </a:rPr>
              <a:t> i </a:t>
            </a:r>
            <a:r>
              <a:rPr lang="en-US" sz="3200" dirty="0" err="1">
                <a:solidFill>
                  <a:srgbClr val="000000"/>
                </a:solidFill>
              </a:rPr>
              <a:t>povezanosti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sa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drugim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društvenim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pojavama</a:t>
            </a:r>
            <a:r>
              <a:rPr lang="en-US" sz="3200" dirty="0">
                <a:solidFill>
                  <a:srgbClr val="000000"/>
                </a:solidFill>
              </a:rPr>
              <a:t>. </a:t>
            </a:r>
            <a:r>
              <a:rPr lang="en-US" sz="3200" dirty="0" err="1">
                <a:solidFill>
                  <a:srgbClr val="000000"/>
                </a:solidFill>
              </a:rPr>
              <a:t>Zato</a:t>
            </a:r>
            <a:r>
              <a:rPr lang="en-US" sz="3200" dirty="0">
                <a:solidFill>
                  <a:srgbClr val="000000"/>
                </a:solidFill>
              </a:rPr>
              <a:t> se </a:t>
            </a:r>
            <a:r>
              <a:rPr lang="en-US" sz="3200" dirty="0" err="1">
                <a:solidFill>
                  <a:srgbClr val="000000"/>
                </a:solidFill>
              </a:rPr>
              <a:t>sociološki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pristup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obično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naziva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globalnim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naučnim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pristupom</a:t>
            </a:r>
            <a:r>
              <a:rPr lang="en-US" sz="3200" dirty="0">
                <a:solidFill>
                  <a:srgbClr val="000000"/>
                </a:solidFill>
              </a:rPr>
              <a:t>. </a:t>
            </a:r>
            <a:endParaRPr lang="sr-Latn-ME" sz="32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904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3A5FB1-E8C6-4431-8201-CA4F57DD9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b="1" dirty="0" smtClean="0">
                <a:solidFill>
                  <a:schemeClr val="tx1"/>
                </a:solidFill>
              </a:rPr>
              <a:t>            </a:t>
            </a:r>
            <a:r>
              <a:rPr lang="en-US" b="1" dirty="0" err="1" smtClean="0">
                <a:solidFill>
                  <a:schemeClr val="tx1"/>
                </a:solidFill>
              </a:rPr>
              <a:t>Predmet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proučavanja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mikro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makro</a:t>
            </a:r>
            <a:r>
              <a:rPr lang="sr-Latn-ME" b="1" dirty="0" smtClean="0">
                <a:solidFill>
                  <a:schemeClr val="tx1"/>
                </a:solidFill>
              </a:rPr>
              <a:t>  </a:t>
            </a:r>
            <a:r>
              <a:rPr lang="en-US" b="1" dirty="0" err="1" smtClean="0">
                <a:solidFill>
                  <a:schemeClr val="tx1"/>
                </a:solidFill>
              </a:rPr>
              <a:t>sociologije</a:t>
            </a:r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7D0E36-04BF-4649-ACB2-2C11A7932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394" y="1926102"/>
            <a:ext cx="10356035" cy="4269982"/>
          </a:xfrm>
        </p:spPr>
        <p:txBody>
          <a:bodyPr>
            <a:noAutofit/>
          </a:bodyPr>
          <a:lstStyle/>
          <a:p>
            <a:pPr algn="just"/>
            <a:endParaRPr lang="sr-Latn-ME" sz="2400" b="1" dirty="0" smtClean="0">
              <a:solidFill>
                <a:schemeClr val="tx1"/>
              </a:solidFill>
            </a:endParaRPr>
          </a:p>
          <a:p>
            <a:pPr algn="just"/>
            <a:r>
              <a:rPr lang="en-US" sz="3200" b="1" dirty="0" err="1" smtClean="0">
                <a:solidFill>
                  <a:schemeClr val="tx1"/>
                </a:solidFill>
              </a:rPr>
              <a:t>Mikrosociologija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proučava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međuljudske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odnose</a:t>
            </a:r>
            <a:r>
              <a:rPr lang="en-US" sz="3200" dirty="0">
                <a:solidFill>
                  <a:schemeClr val="tx1"/>
                </a:solidFill>
              </a:rPr>
              <a:t> (</a:t>
            </a:r>
            <a:r>
              <a:rPr lang="en-US" sz="3200" dirty="0" err="1">
                <a:solidFill>
                  <a:schemeClr val="tx1"/>
                </a:solidFill>
              </a:rPr>
              <a:t>socijalne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interakcije</a:t>
            </a:r>
            <a:r>
              <a:rPr lang="en-US" sz="3200" dirty="0">
                <a:solidFill>
                  <a:schemeClr val="tx1"/>
                </a:solidFill>
              </a:rPr>
              <a:t>) </a:t>
            </a:r>
            <a:r>
              <a:rPr lang="en-US" sz="3200" dirty="0" err="1">
                <a:solidFill>
                  <a:schemeClr val="tx1"/>
                </a:solidFill>
              </a:rPr>
              <a:t>unutar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malih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društvenih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grupa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kulturne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obrasce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koji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osmišljavaju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uređuju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međudjelovanja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pojedinaca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određuju</a:t>
            </a:r>
            <a:r>
              <a:rPr lang="en-US" sz="3200" dirty="0">
                <a:solidFill>
                  <a:schemeClr val="tx1"/>
                </a:solidFill>
              </a:rPr>
              <a:t> tip </a:t>
            </a:r>
            <a:r>
              <a:rPr lang="en-US" sz="3200" dirty="0" err="1">
                <a:solidFill>
                  <a:schemeClr val="tx1"/>
                </a:solidFill>
              </a:rPr>
              <a:t>društvenosti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primarnih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grupa</a:t>
            </a:r>
            <a:r>
              <a:rPr lang="en-US" sz="3200" dirty="0">
                <a:solidFill>
                  <a:schemeClr val="tx1"/>
                </a:solidFill>
              </a:rPr>
              <a:t>. To je </a:t>
            </a:r>
            <a:r>
              <a:rPr lang="en-US" sz="3200" dirty="0" err="1">
                <a:solidFill>
                  <a:schemeClr val="tx1"/>
                </a:solidFill>
              </a:rPr>
              <a:t>sve</a:t>
            </a:r>
            <a:r>
              <a:rPr lang="en-US" sz="3200" dirty="0">
                <a:solidFill>
                  <a:schemeClr val="tx1"/>
                </a:solidFill>
              </a:rPr>
              <a:t> ono </a:t>
            </a:r>
            <a:r>
              <a:rPr lang="en-US" sz="3200" dirty="0" err="1">
                <a:solidFill>
                  <a:schemeClr val="tx1"/>
                </a:solidFill>
              </a:rPr>
              <a:t>što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čini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svakodnevni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način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društvenog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života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koji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stvarno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žive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konkretni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pojedinci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grupe</a:t>
            </a:r>
            <a:r>
              <a:rPr lang="en-US" sz="3200" dirty="0">
                <a:solidFill>
                  <a:schemeClr val="tx1"/>
                </a:solidFill>
              </a:rPr>
              <a:t> u </a:t>
            </a:r>
            <a:r>
              <a:rPr lang="en-US" sz="3200" dirty="0" err="1">
                <a:solidFill>
                  <a:schemeClr val="tx1"/>
                </a:solidFill>
              </a:rPr>
              <a:t>određenom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vremenu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prostoru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endParaRPr lang="sr-Latn-ME" sz="3200" dirty="0" smtClean="0">
              <a:solidFill>
                <a:schemeClr val="tx1"/>
              </a:solidFill>
            </a:endParaRPr>
          </a:p>
          <a:p>
            <a:pPr algn="just"/>
            <a:endParaRPr lang="sr-Latn-ME" sz="2400" dirty="0">
              <a:solidFill>
                <a:schemeClr val="tx1"/>
              </a:solidFill>
            </a:endParaRPr>
          </a:p>
          <a:p>
            <a:endParaRPr lang="sr-Latn-ME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85" y="36385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973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D215C2-3352-4CE8-A697-D6CB1A5E5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388" y="86150"/>
            <a:ext cx="11569107" cy="6205467"/>
          </a:xfrm>
        </p:spPr>
        <p:txBody>
          <a:bodyPr>
            <a:noAutofit/>
          </a:bodyPr>
          <a:lstStyle/>
          <a:p>
            <a:endParaRPr lang="sr-Latn-ME" sz="2800" b="1" dirty="0" smtClean="0">
              <a:solidFill>
                <a:schemeClr val="tx1"/>
              </a:solidFill>
            </a:endParaRPr>
          </a:p>
          <a:p>
            <a:pPr algn="just"/>
            <a:r>
              <a:rPr lang="sr-Latn-ME" sz="2400" b="1" dirty="0" smtClean="0">
                <a:solidFill>
                  <a:schemeClr val="tx1"/>
                </a:solidFill>
              </a:rPr>
              <a:t>                                </a:t>
            </a:r>
          </a:p>
          <a:p>
            <a:pPr marL="45720" indent="0" algn="just">
              <a:buNone/>
            </a:pPr>
            <a:r>
              <a:rPr lang="sr-Latn-ME" sz="2400" b="1" dirty="0" smtClean="0">
                <a:solidFill>
                  <a:schemeClr val="tx1"/>
                </a:solidFill>
              </a:rPr>
              <a:t>                                   </a:t>
            </a:r>
            <a:r>
              <a:rPr lang="en-US" sz="3200" b="1" dirty="0" err="1" smtClean="0">
                <a:solidFill>
                  <a:schemeClr val="tx1"/>
                </a:solidFill>
              </a:rPr>
              <a:t>Makrosociologija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se </a:t>
            </a:r>
            <a:r>
              <a:rPr lang="en-US" sz="3200" dirty="0" err="1" smtClean="0">
                <a:solidFill>
                  <a:schemeClr val="tx1"/>
                </a:solidFill>
              </a:rPr>
              <a:t>usre</a:t>
            </a:r>
            <a:r>
              <a:rPr lang="sr-Latn-ME" sz="3200" dirty="0" smtClean="0">
                <a:solidFill>
                  <a:schemeClr val="tx1"/>
                </a:solidFill>
              </a:rPr>
              <a:t>d</a:t>
            </a:r>
            <a:r>
              <a:rPr lang="en-US" sz="3200" dirty="0" err="1" smtClean="0">
                <a:solidFill>
                  <a:schemeClr val="tx1"/>
                </a:solidFill>
              </a:rPr>
              <a:t>sređuje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dva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osnovna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predmeta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proučavanja</a:t>
            </a:r>
            <a:r>
              <a:rPr lang="en-US" sz="3200" dirty="0" smtClean="0">
                <a:solidFill>
                  <a:schemeClr val="tx1"/>
                </a:solidFill>
              </a:rPr>
              <a:t>:</a:t>
            </a:r>
            <a:endParaRPr lang="sr-Latn-ME" sz="32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sr-Latn-ME" sz="3200" dirty="0" smtClean="0">
                <a:solidFill>
                  <a:schemeClr val="tx1"/>
                </a:solidFill>
              </a:rPr>
              <a:t>  </a:t>
            </a:r>
            <a:r>
              <a:rPr lang="en-US" sz="3200" b="1" dirty="0" err="1" smtClean="0">
                <a:solidFill>
                  <a:schemeClr val="tx1"/>
                </a:solidFill>
              </a:rPr>
              <a:t>proučavanje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globalne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društvene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stru</a:t>
            </a:r>
            <a:r>
              <a:rPr lang="sr-Latn-ME" sz="3200" b="1" dirty="0" smtClean="0">
                <a:solidFill>
                  <a:schemeClr val="tx1"/>
                </a:solidFill>
              </a:rPr>
              <a:t>k</a:t>
            </a:r>
            <a:r>
              <a:rPr lang="en-US" sz="3200" b="1" dirty="0" err="1" smtClean="0">
                <a:solidFill>
                  <a:schemeClr val="tx1"/>
                </a:solidFill>
              </a:rPr>
              <a:t>ture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(</a:t>
            </a:r>
            <a:r>
              <a:rPr lang="en-US" sz="3200" dirty="0" err="1">
                <a:solidFill>
                  <a:schemeClr val="tx1"/>
                </a:solidFill>
              </a:rPr>
              <a:t>društvenog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sistema</a:t>
            </a:r>
            <a:r>
              <a:rPr lang="en-US" sz="3200" dirty="0">
                <a:solidFill>
                  <a:schemeClr val="tx1"/>
                </a:solidFill>
              </a:rPr>
              <a:t>): </a:t>
            </a:r>
            <a:r>
              <a:rPr lang="en-US" sz="3200" dirty="0" err="1">
                <a:solidFill>
                  <a:schemeClr val="tx1"/>
                </a:solidFill>
              </a:rPr>
              <a:t>formiranje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društvenih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grupa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njihovih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međusobnih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odnosa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funkcionisanje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društvenih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ustanova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organizacija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oblikovanje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obrazaca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nacionalne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kulture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stvaranje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drugih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duhovnih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tvorevina</a:t>
            </a:r>
            <a:r>
              <a:rPr lang="en-US" sz="3200" dirty="0">
                <a:solidFill>
                  <a:schemeClr val="tx1"/>
                </a:solidFill>
              </a:rPr>
              <a:t> u </a:t>
            </a:r>
            <a:r>
              <a:rPr lang="en-US" sz="3200" dirty="0" err="1">
                <a:solidFill>
                  <a:schemeClr val="tx1"/>
                </a:solidFill>
              </a:rPr>
              <a:t>sklopu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društvenih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odnosa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međudjelovanje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glavnih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funkcionalnih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područja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globalnog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društva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kao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što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privreda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politika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kultura</a:t>
            </a:r>
            <a:r>
              <a:rPr lang="en-US" sz="3200" dirty="0">
                <a:solidFill>
                  <a:schemeClr val="tx1"/>
                </a:solidFill>
              </a:rPr>
              <a:t> (</a:t>
            </a:r>
            <a:r>
              <a:rPr lang="en-US" sz="3200" dirty="0" err="1">
                <a:solidFill>
                  <a:schemeClr val="tx1"/>
                </a:solidFill>
              </a:rPr>
              <a:t>kao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podsistemi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globalnog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društvenog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sistema</a:t>
            </a:r>
            <a:r>
              <a:rPr lang="en-US" sz="3200" dirty="0" smtClean="0">
                <a:solidFill>
                  <a:schemeClr val="tx1"/>
                </a:solidFill>
              </a:rPr>
              <a:t>);</a:t>
            </a:r>
            <a:endParaRPr lang="sr-Latn-ME" sz="3200" dirty="0" smtClean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endParaRPr lang="sr-Latn-ME" sz="24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sr-Latn-ME" sz="24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88" y="286604"/>
            <a:ext cx="2312087" cy="148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996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Makrosociologija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A6B727"/>
              </a:buClr>
              <a:buFont typeface="Wingdings" panose="05000000000000000000" pitchFamily="2" charset="2"/>
              <a:buChar char="v"/>
            </a:pPr>
            <a:r>
              <a:rPr lang="en-US" sz="3200" dirty="0" err="1">
                <a:solidFill>
                  <a:srgbClr val="000000"/>
                </a:solidFill>
              </a:rPr>
              <a:t>proučavanje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globalnih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društvenih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promjena</a:t>
            </a:r>
            <a:r>
              <a:rPr lang="en-US" sz="3200" dirty="0">
                <a:solidFill>
                  <a:srgbClr val="000000"/>
                </a:solidFill>
              </a:rPr>
              <a:t>: </a:t>
            </a:r>
            <a:r>
              <a:rPr lang="en-US" sz="3200" dirty="0" err="1">
                <a:solidFill>
                  <a:srgbClr val="000000"/>
                </a:solidFill>
              </a:rPr>
              <a:t>društvene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pokretljivosti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err="1">
                <a:solidFill>
                  <a:srgbClr val="000000"/>
                </a:solidFill>
              </a:rPr>
              <a:t>društvenog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razvoja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err="1">
                <a:solidFill>
                  <a:srgbClr val="000000"/>
                </a:solidFill>
              </a:rPr>
              <a:t>odnosno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razmatranje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činilaca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err="1">
                <a:solidFill>
                  <a:srgbClr val="000000"/>
                </a:solidFill>
              </a:rPr>
              <a:t>oblika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err="1">
                <a:solidFill>
                  <a:srgbClr val="000000"/>
                </a:solidFill>
              </a:rPr>
              <a:t>nosilaca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err="1">
                <a:solidFill>
                  <a:srgbClr val="000000"/>
                </a:solidFill>
              </a:rPr>
              <a:t>posljedica</a:t>
            </a:r>
            <a:r>
              <a:rPr lang="en-US" sz="3200" dirty="0">
                <a:solidFill>
                  <a:srgbClr val="000000"/>
                </a:solidFill>
              </a:rPr>
              <a:t> i </a:t>
            </a:r>
            <a:r>
              <a:rPr lang="en-US" sz="3200" dirty="0" err="1">
                <a:solidFill>
                  <a:srgbClr val="000000"/>
                </a:solidFill>
              </a:rPr>
              <a:t>perspektiva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razvoja</a:t>
            </a:r>
            <a:r>
              <a:rPr lang="en-US" sz="3200" dirty="0">
                <a:solidFill>
                  <a:srgbClr val="000000"/>
                </a:solidFill>
              </a:rPr>
              <a:t>, a </a:t>
            </a:r>
            <a:r>
              <a:rPr lang="en-US" sz="3200" dirty="0" err="1">
                <a:solidFill>
                  <a:srgbClr val="000000"/>
                </a:solidFill>
              </a:rPr>
              <a:t>zatim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err="1">
                <a:solidFill>
                  <a:srgbClr val="000000"/>
                </a:solidFill>
              </a:rPr>
              <a:t>proučavanje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globalnih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društvenih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pokreta</a:t>
            </a:r>
            <a:r>
              <a:rPr lang="en-US" sz="3200" dirty="0">
                <a:solidFill>
                  <a:srgbClr val="000000"/>
                </a:solidFill>
              </a:rPr>
              <a:t> i </a:t>
            </a:r>
            <a:r>
              <a:rPr lang="en-US" sz="3200" dirty="0" err="1">
                <a:solidFill>
                  <a:srgbClr val="000000"/>
                </a:solidFill>
              </a:rPr>
              <a:t>njihovog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organizovanja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err="1">
                <a:solidFill>
                  <a:srgbClr val="000000"/>
                </a:solidFill>
              </a:rPr>
              <a:t>djelovanja</a:t>
            </a:r>
            <a:r>
              <a:rPr lang="en-US" sz="3200" dirty="0">
                <a:solidFill>
                  <a:srgbClr val="000000"/>
                </a:solidFill>
              </a:rPr>
              <a:t> i </a:t>
            </a:r>
            <a:r>
              <a:rPr lang="en-US" sz="3200" dirty="0" err="1">
                <a:solidFill>
                  <a:srgbClr val="000000"/>
                </a:solidFill>
              </a:rPr>
              <a:t>smjenjivanja</a:t>
            </a:r>
            <a:r>
              <a:rPr lang="en-US" sz="3200" dirty="0">
                <a:solidFill>
                  <a:srgbClr val="000000"/>
                </a:solidFill>
              </a:rPr>
              <a:t>.</a:t>
            </a:r>
            <a:endParaRPr lang="sr-Latn-ME" sz="32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524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BA2D23-8962-4837-A47B-31DE8ECF7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Sociološke</a:t>
            </a:r>
            <a:r>
              <a:rPr lang="en-US" b="1" dirty="0">
                <a:solidFill>
                  <a:schemeClr val="tx1"/>
                </a:solidFill>
              </a:rPr>
              <a:t> discipline</a:t>
            </a:r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FE449F-8E40-42F4-824F-53CB72683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err="1">
                <a:solidFill>
                  <a:schemeClr val="tx1"/>
                </a:solidFill>
              </a:rPr>
              <a:t>Različiti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teorijski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pristupi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jedna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su</a:t>
            </a:r>
            <a:r>
              <a:rPr lang="en-US" sz="3200" dirty="0">
                <a:solidFill>
                  <a:schemeClr val="tx1"/>
                </a:solidFill>
              </a:rPr>
              <a:t> od </a:t>
            </a:r>
            <a:r>
              <a:rPr lang="en-US" sz="3200" dirty="0" err="1">
                <a:solidFill>
                  <a:schemeClr val="tx1"/>
                </a:solidFill>
              </a:rPr>
              <a:t>najvećih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vrijednosti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Sociologije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endParaRPr lang="sr-Latn-ME" sz="3200" dirty="0">
              <a:solidFill>
                <a:schemeClr val="tx1"/>
              </a:solidFill>
            </a:endParaRPr>
          </a:p>
          <a:p>
            <a:pPr algn="just"/>
            <a:r>
              <a:rPr lang="en-US" sz="3200" dirty="0" smtClean="0">
                <a:solidFill>
                  <a:schemeClr val="tx1"/>
                </a:solidFill>
              </a:rPr>
              <a:t>Ona </a:t>
            </a:r>
            <a:r>
              <a:rPr lang="en-US" sz="3200" dirty="0">
                <a:solidFill>
                  <a:schemeClr val="tx1"/>
                </a:solidFill>
              </a:rPr>
              <a:t>se </a:t>
            </a:r>
            <a:r>
              <a:rPr lang="en-US" sz="3200" dirty="0" err="1">
                <a:solidFill>
                  <a:schemeClr val="tx1"/>
                </a:solidFill>
              </a:rPr>
              <a:t>razvijala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tokom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svoje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istorije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kao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opšta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nauka</a:t>
            </a:r>
            <a:r>
              <a:rPr lang="en-US" sz="3200" dirty="0">
                <a:solidFill>
                  <a:schemeClr val="tx1"/>
                </a:solidFill>
              </a:rPr>
              <a:t> o </a:t>
            </a:r>
            <a:r>
              <a:rPr lang="en-US" sz="3200" dirty="0" err="1">
                <a:solidFill>
                  <a:schemeClr val="tx1"/>
                </a:solidFill>
              </a:rPr>
              <a:t>društvu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kao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nauka</a:t>
            </a:r>
            <a:r>
              <a:rPr lang="en-US" sz="3200" dirty="0">
                <a:solidFill>
                  <a:schemeClr val="tx1"/>
                </a:solidFill>
              </a:rPr>
              <a:t> o </a:t>
            </a:r>
            <a:r>
              <a:rPr lang="en-US" sz="3200" dirty="0" err="1">
                <a:solidFill>
                  <a:schemeClr val="tx1"/>
                </a:solidFill>
              </a:rPr>
              <a:t>pojedinačnom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Determinisana</a:t>
            </a:r>
            <a:r>
              <a:rPr lang="en-US" sz="3200" dirty="0">
                <a:solidFill>
                  <a:schemeClr val="tx1"/>
                </a:solidFill>
              </a:rPr>
              <a:t> je </a:t>
            </a:r>
            <a:r>
              <a:rPr lang="en-US" sz="3200" dirty="0" err="1">
                <a:solidFill>
                  <a:schemeClr val="tx1"/>
                </a:solidFill>
              </a:rPr>
              <a:t>naglim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društvenim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razvojem</a:t>
            </a:r>
            <a:r>
              <a:rPr lang="en-US" sz="3200" dirty="0">
                <a:solidFill>
                  <a:schemeClr val="tx1"/>
                </a:solidFill>
              </a:rPr>
              <a:t>, a </a:t>
            </a:r>
            <a:r>
              <a:rPr lang="en-US" sz="3200" dirty="0" err="1">
                <a:solidFill>
                  <a:schemeClr val="tx1"/>
                </a:solidFill>
              </a:rPr>
              <a:t>sociolozi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su</a:t>
            </a:r>
            <a:r>
              <a:rPr lang="en-US" sz="3200" dirty="0">
                <a:solidFill>
                  <a:schemeClr val="tx1"/>
                </a:solidFill>
              </a:rPr>
              <a:t> se u </a:t>
            </a:r>
            <a:r>
              <a:rPr lang="en-US" sz="3200" dirty="0" err="1">
                <a:solidFill>
                  <a:schemeClr val="tx1"/>
                </a:solidFill>
              </a:rPr>
              <a:t>okviru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nje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specijalizovali</a:t>
            </a:r>
            <a:r>
              <a:rPr lang="en-US" sz="3200" dirty="0">
                <a:solidFill>
                  <a:schemeClr val="tx1"/>
                </a:solidFill>
              </a:rPr>
              <a:t> za </a:t>
            </a:r>
            <a:r>
              <a:rPr lang="en-US" sz="3200" dirty="0" err="1">
                <a:solidFill>
                  <a:schemeClr val="tx1"/>
                </a:solidFill>
              </a:rPr>
              <a:t>proučavanje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konkretnih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društvenih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pojava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Tako</a:t>
            </a:r>
            <a:r>
              <a:rPr lang="en-US" sz="3200" dirty="0">
                <a:solidFill>
                  <a:schemeClr val="tx1"/>
                </a:solidFill>
              </a:rPr>
              <a:t> je </a:t>
            </a:r>
            <a:r>
              <a:rPr lang="en-US" sz="3200" dirty="0" err="1">
                <a:solidFill>
                  <a:schemeClr val="tx1"/>
                </a:solidFill>
              </a:rPr>
              <a:t>konstituisan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veliki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broj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socioloških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disciplina</a:t>
            </a:r>
            <a:r>
              <a:rPr lang="sr-Latn-ME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- </a:t>
            </a:r>
            <a:r>
              <a:rPr lang="en-US" sz="3200" b="1" dirty="0" err="1" smtClean="0">
                <a:solidFill>
                  <a:schemeClr val="tx1"/>
                </a:solidFill>
              </a:rPr>
              <a:t>parcijalnih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ili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posebnih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sociologija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endParaRPr lang="sr-Latn-ME" sz="3200" dirty="0">
              <a:solidFill>
                <a:schemeClr val="tx1"/>
              </a:solidFill>
            </a:endParaRPr>
          </a:p>
          <a:p>
            <a:endParaRPr lang="sr-Latn-ME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461" y="468630"/>
            <a:ext cx="4019408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214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61DB94-0E5C-431F-9CA6-899ECB9A1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>
                <a:solidFill>
                  <a:schemeClr val="tx1"/>
                </a:solidFill>
              </a:rPr>
              <a:t>Sociologija rada</a:t>
            </a:r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242FC-6714-47E3-B87F-0EB2C2410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ME" sz="2800" b="1" dirty="0" smtClean="0">
                <a:solidFill>
                  <a:schemeClr val="tx1"/>
                </a:solidFill>
              </a:rPr>
              <a:t>Sociologija rada </a:t>
            </a:r>
            <a:r>
              <a:rPr lang="sr-Latn-ME" sz="2800" dirty="0" smtClean="0">
                <a:solidFill>
                  <a:schemeClr val="tx1"/>
                </a:solidFill>
              </a:rPr>
              <a:t>je </a:t>
            </a:r>
            <a:r>
              <a:rPr lang="sr-Latn-ME" sz="2800" dirty="0">
                <a:solidFill>
                  <a:schemeClr val="tx1"/>
                </a:solidFill>
              </a:rPr>
              <a:t>jedna od starijih socioloških disciplina. Predmet istraživanja ove discipline jeste: oblast rada, radnih odnosa, profesionalne orjentacije, motivacije radnika, svojina i svojinska moć, konflikti u oblasti rada, industrija kao društvena tvorevina itd. </a:t>
            </a:r>
          </a:p>
          <a:p>
            <a:pPr algn="just"/>
            <a:endParaRPr lang="sr-Latn-ME" sz="2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666" y="4080681"/>
            <a:ext cx="6564573" cy="2320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98331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123</TotalTime>
  <Words>702</Words>
  <Application>Microsoft Office PowerPoint</Application>
  <PresentationFormat>Custom</PresentationFormat>
  <Paragraphs>46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Basis</vt:lpstr>
      <vt:lpstr>Odnos Sociologije i drugih društvenih nauka </vt:lpstr>
      <vt:lpstr>PowerPoint Presentation</vt:lpstr>
      <vt:lpstr>PowerPoint Presentation</vt:lpstr>
      <vt:lpstr>Specifičnost sociologije</vt:lpstr>
      <vt:lpstr>            Predmet proučavanja mikro i makro  sociologije</vt:lpstr>
      <vt:lpstr>PowerPoint Presentation</vt:lpstr>
      <vt:lpstr>Makrosociologija</vt:lpstr>
      <vt:lpstr>Sociološke discipline</vt:lpstr>
      <vt:lpstr>Sociologija rada</vt:lpstr>
      <vt:lpstr>Sociologija kulture i umjetnosti </vt:lpstr>
      <vt:lpstr>Sociologija porodice</vt:lpstr>
      <vt:lpstr>Sociologija religije</vt:lpstr>
      <vt:lpstr>Sociologija politike</vt:lpstr>
      <vt:lpstr>Sociologija prava</vt:lpstr>
      <vt:lpstr>Sociologija naselja</vt:lpstr>
      <vt:lpstr>Socijalna patologija  (Sociologija devijalnog ponašanja)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Odnos Sociologije i drugih društvenih nauka</dc:title>
  <dc:creator>Mugosa, Ivana</dc:creator>
  <cp:lastModifiedBy>admin</cp:lastModifiedBy>
  <cp:revision>20</cp:revision>
  <dcterms:created xsi:type="dcterms:W3CDTF">2020-08-14T16:40:54Z</dcterms:created>
  <dcterms:modified xsi:type="dcterms:W3CDTF">2021-09-17T07:04:07Z</dcterms:modified>
</cp:coreProperties>
</file>