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0" r:id="rId9"/>
    <p:sldId id="261" r:id="rId10"/>
    <p:sldId id="272" r:id="rId11"/>
    <p:sldId id="265" r:id="rId12"/>
    <p:sldId id="266" r:id="rId13"/>
    <p:sldId id="267" r:id="rId14"/>
    <p:sldId id="270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-137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0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3498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4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4835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226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4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2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4498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5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3768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0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08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1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6196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4F6E63-ADAB-4A8A-8FF6-1CBDBB9621A3}" type="datetimeFigureOut">
              <a:rPr lang="sr-Latn-ME" smtClean="0"/>
              <a:t>22.09.2021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B37E53-41E7-4633-8BE1-282FB89C7198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730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2F3E7-5AA9-4C17-857A-377E72D0D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808680"/>
            <a:ext cx="6815669" cy="1515533"/>
          </a:xfrm>
        </p:spPr>
        <p:txBody>
          <a:bodyPr/>
          <a:lstStyle/>
          <a:p>
            <a:r>
              <a:rPr lang="sr-Latn-ME" dirty="0" smtClean="0"/>
              <a:t>Metod u sociologiji, principi sprovođenja istraživačkih tehnika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51545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Tehnike za prikupljanje </a:t>
            </a:r>
            <a:r>
              <a:rPr lang="sr-Latn-ME" dirty="0" smtClean="0"/>
              <a:t>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ME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Latn-ME" b="1" u="sng" dirty="0" smtClean="0">
                <a:latin typeface="Times New Roman" pitchFamily="18" charset="0"/>
                <a:cs typeface="Times New Roman" pitchFamily="18" charset="0"/>
              </a:rPr>
              <a:t>Fokus grupa 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– metoda za prikupljanje kvalitativnih podataka</a:t>
            </a:r>
          </a:p>
          <a:p>
            <a:r>
              <a:rPr lang="sr-Latn-ME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veo je Robert Merton (uticaj ratne propagande pred Drugi svjetski rat)</a:t>
            </a:r>
          </a:p>
          <a:p>
            <a:pPr algn="just"/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Formiraju se grupe od 8-12 </a:t>
            </a:r>
            <a:r>
              <a:rPr lang="vi-VN" dirty="0" smtClean="0"/>
              <a:t>ljudi </a:t>
            </a:r>
            <a:r>
              <a:rPr lang="vi-VN" dirty="0"/>
              <a:t>prema određenim osobinama ili iskustvima, kako bi se organizovano diskutovalo pod vođstvom moderatora o pitanjima koja su važna za istraživanje. </a:t>
            </a:r>
            <a:endParaRPr lang="sr-Latn-ME" dirty="0" smtClean="0"/>
          </a:p>
          <a:p>
            <a:pPr algn="just"/>
            <a:r>
              <a:rPr lang="vi-VN" dirty="0" smtClean="0"/>
              <a:t>Diskusija </a:t>
            </a:r>
            <a:r>
              <a:rPr lang="vi-VN" dirty="0"/>
              <a:t>se odvija po tačno utvrđenom redosljedu, tok diskusije se snima, a kasnije analizira, i obično traje 1,5 – 3 sata.</a:t>
            </a:r>
          </a:p>
          <a:p>
            <a:pPr algn="just"/>
            <a:r>
              <a:rPr lang="vi-VN" dirty="0" smtClean="0"/>
              <a:t>Za </a:t>
            </a:r>
            <a:r>
              <a:rPr lang="vi-VN" dirty="0"/>
              <a:t>sociologiju su fokus grupe veoma značajne, posebno kada se želi doći do podataka npr. kako različite društvene grupa vide svoj </a:t>
            </a:r>
            <a:r>
              <a:rPr lang="vi-VN" dirty="0" smtClean="0"/>
              <a:t>status </a:t>
            </a:r>
            <a:r>
              <a:rPr lang="vi-VN" dirty="0"/>
              <a:t>ili zajedničke </a:t>
            </a:r>
            <a:r>
              <a:rPr lang="vi-VN" dirty="0" smtClean="0"/>
              <a:t>probleme…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4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Tehnike za sređivanje i prikazivanje podataka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ME" dirty="0" smtClean="0"/>
              <a:t> </a:t>
            </a:r>
            <a:r>
              <a:rPr lang="vi-VN" b="1" i="1" u="sng" dirty="0" smtClean="0"/>
              <a:t>1</a:t>
            </a:r>
            <a:r>
              <a:rPr lang="vi-VN" b="1" i="1" u="sng" dirty="0"/>
              <a:t>. Klasifikacija  </a:t>
            </a:r>
            <a:r>
              <a:rPr lang="sr-Latn-ME" dirty="0" smtClean="0"/>
              <a:t>- </a:t>
            </a:r>
            <a:r>
              <a:rPr lang="vi-VN" dirty="0" smtClean="0"/>
              <a:t>razvrstavanj</a:t>
            </a:r>
            <a:r>
              <a:rPr lang="sr-Latn-ME" dirty="0" smtClean="0"/>
              <a:t>e</a:t>
            </a:r>
            <a:r>
              <a:rPr lang="vi-VN" dirty="0" smtClean="0"/>
              <a:t> </a:t>
            </a:r>
            <a:r>
              <a:rPr lang="vi-VN" dirty="0"/>
              <a:t>pojave na povezane </a:t>
            </a:r>
            <a:r>
              <a:rPr lang="vi-VN" dirty="0" smtClean="0"/>
              <a:t>djelove</a:t>
            </a:r>
            <a:r>
              <a:rPr lang="vi-VN" dirty="0"/>
              <a:t>. </a:t>
            </a:r>
            <a:endParaRPr lang="sr-Latn-ME" dirty="0"/>
          </a:p>
          <a:p>
            <a:pPr marL="0" indent="0" algn="just">
              <a:buNone/>
            </a:pPr>
            <a:r>
              <a:rPr lang="vi-VN" dirty="0" smtClean="0"/>
              <a:t>Zbog </a:t>
            </a:r>
            <a:r>
              <a:rPr lang="vi-VN" dirty="0"/>
              <a:t>složenosti društvenih pojava u sociologiji se češće oblikuju </a:t>
            </a:r>
            <a:r>
              <a:rPr lang="vi-VN" b="1" dirty="0"/>
              <a:t>tipologije</a:t>
            </a:r>
            <a:r>
              <a:rPr lang="vi-VN" dirty="0"/>
              <a:t> kao složene klasifikacije </a:t>
            </a:r>
          </a:p>
          <a:p>
            <a:pPr marL="0" indent="0" algn="just">
              <a:buNone/>
            </a:pPr>
            <a:r>
              <a:rPr lang="sr-Latn-ME" b="1" i="1" u="sng" dirty="0" smtClean="0"/>
              <a:t> </a:t>
            </a:r>
            <a:r>
              <a:rPr lang="vi-VN" b="1" i="1" u="sng" dirty="0" smtClean="0"/>
              <a:t>2</a:t>
            </a:r>
            <a:r>
              <a:rPr lang="vi-VN" b="1" i="1" u="sng" dirty="0"/>
              <a:t>. Mjerenje </a:t>
            </a:r>
            <a:r>
              <a:rPr lang="sr-Latn-ME" b="1" i="1" u="sng" dirty="0" smtClean="0"/>
              <a:t> </a:t>
            </a:r>
            <a:r>
              <a:rPr lang="sr-Latn-ME" dirty="0" smtClean="0"/>
              <a:t>- </a:t>
            </a:r>
            <a:r>
              <a:rPr lang="vi-VN" dirty="0" smtClean="0"/>
              <a:t>označavanje </a:t>
            </a:r>
            <a:r>
              <a:rPr lang="vi-VN" dirty="0"/>
              <a:t>iskustvenih pojava (njihovih osobina, odnosa i procesa) pomoću brojčanih simbola. </a:t>
            </a:r>
            <a:endParaRPr lang="sr-Latn-ME" dirty="0"/>
          </a:p>
          <a:p>
            <a:pPr marL="0" indent="0">
              <a:buNone/>
            </a:pPr>
            <a:r>
              <a:rPr lang="sr-Latn-ME" dirty="0"/>
              <a:t>U</a:t>
            </a:r>
            <a:r>
              <a:rPr lang="vi-VN" dirty="0" smtClean="0"/>
              <a:t>spješnost </a:t>
            </a:r>
            <a:r>
              <a:rPr lang="vi-VN" dirty="0"/>
              <a:t>primjene mjerenja </a:t>
            </a:r>
            <a:r>
              <a:rPr lang="vi-VN" dirty="0" smtClean="0"/>
              <a:t>zavisi </a:t>
            </a:r>
            <a:r>
              <a:rPr lang="vi-VN" dirty="0"/>
              <a:t>od prirode problema koji istražujemo</a:t>
            </a:r>
            <a:r>
              <a:rPr lang="vi-VN" dirty="0" smtClean="0"/>
              <a:t>.</a:t>
            </a:r>
            <a:endParaRPr lang="sr-Latn-ME" dirty="0" smtClean="0"/>
          </a:p>
          <a:p>
            <a:pPr marL="0" indent="0" algn="just">
              <a:buNone/>
            </a:pPr>
            <a:r>
              <a:rPr lang="sr-Latn-M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Npr. za prikazivanje </a:t>
            </a:r>
            <a:r>
              <a:rPr lang="vi-VN" dirty="0" smtClean="0"/>
              <a:t>materijaln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vi-VN" dirty="0" smtClean="0"/>
              <a:t> standard</a:t>
            </a:r>
            <a:r>
              <a:rPr lang="sr-Latn-ME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 smtClean="0"/>
              <a:t> </a:t>
            </a:r>
            <a:r>
              <a:rPr lang="vi-VN" dirty="0"/>
              <a:t>primjena tehnike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mjerenja 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ima veliku </a:t>
            </a:r>
            <a:r>
              <a:rPr lang="vi-VN" dirty="0" smtClean="0"/>
              <a:t>preciznost</a:t>
            </a:r>
            <a:r>
              <a:rPr lang="vi-VN" dirty="0"/>
              <a:t>, ali kada se nastoje kvantitativno opisati kvalitativni sadržaji društvenog života, kao na primjer stepen demokratičnosti jednog društva, onda primjena tehnike mjerenja ne može ponuditi adekvatne odgovore</a:t>
            </a:r>
            <a:r>
              <a:rPr lang="vi-VN" dirty="0" smtClean="0"/>
              <a:t>.</a:t>
            </a:r>
            <a:r>
              <a:rPr lang="sr-Latn-ME" dirty="0" smtClean="0"/>
              <a:t>)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5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Tehnike za sređivanje i prikazivanje podataka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vi-VN" b="1" i="1" u="sng" dirty="0"/>
              <a:t>3. Statistički metod </a:t>
            </a:r>
            <a:r>
              <a:rPr lang="sr-Latn-ME" dirty="0" smtClean="0"/>
              <a:t> - </a:t>
            </a:r>
            <a:r>
              <a:rPr lang="vi-VN" dirty="0" smtClean="0"/>
              <a:t>kvantitatvni </a:t>
            </a:r>
            <a:r>
              <a:rPr lang="vi-VN" dirty="0"/>
              <a:t>postupak putem koga mjerimo rasprostranjenost i učestalost određene pojave (ili njenih </a:t>
            </a:r>
            <a:r>
              <a:rPr lang="vi-VN" dirty="0" smtClean="0"/>
              <a:t>djelova</a:t>
            </a:r>
            <a:r>
              <a:rPr lang="vi-VN" dirty="0"/>
              <a:t>), a sa ciljem utvrđivanja uzročno-posledičnih i korelacionih veza između pojava. </a:t>
            </a:r>
            <a:endParaRPr lang="sr-Latn-ME" dirty="0" smtClean="0"/>
          </a:p>
          <a:p>
            <a:pPr algn="just"/>
            <a:r>
              <a:rPr lang="vi-VN" b="1" i="1" u="sng" dirty="0" smtClean="0"/>
              <a:t>4</a:t>
            </a:r>
            <a:r>
              <a:rPr lang="vi-VN" b="1" i="1" u="sng" dirty="0"/>
              <a:t>. Analiza sadržaja </a:t>
            </a:r>
            <a:r>
              <a:rPr lang="sr-Latn-ME" dirty="0" smtClean="0"/>
              <a:t> - </a:t>
            </a:r>
            <a:r>
              <a:rPr lang="vi-VN" dirty="0" smtClean="0"/>
              <a:t>tehnik</a:t>
            </a:r>
            <a:r>
              <a:rPr lang="sr-Latn-ME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 smtClean="0"/>
              <a:t> </a:t>
            </a:r>
            <a:r>
              <a:rPr lang="vi-VN" dirty="0"/>
              <a:t>koja kombinuje kvantitativni i kvalitativni pristup prilikom sređivanja sekundarnih izvora podataka. </a:t>
            </a:r>
            <a:endParaRPr lang="sr-Latn-ME" dirty="0"/>
          </a:p>
          <a:p>
            <a:pPr algn="just">
              <a:buFontTx/>
              <a:buChar char="-"/>
            </a:pPr>
            <a:r>
              <a:rPr lang="vi-VN" dirty="0" smtClean="0"/>
              <a:t>primarno 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dirty="0" smtClean="0"/>
              <a:t>koristi  </a:t>
            </a:r>
            <a:r>
              <a:rPr lang="vi-VN" dirty="0"/>
              <a:t>za opisivanje sadržaja poruka i učestalosti javljivanja karakterističnih fraza u sferi javnog komuniciranja. </a:t>
            </a:r>
            <a:endParaRPr lang="sr-Latn-ME" dirty="0" smtClean="0"/>
          </a:p>
          <a:p>
            <a:pPr marL="0" indent="0" algn="just">
              <a:buNone/>
            </a:pP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(Npr. </a:t>
            </a:r>
            <a:r>
              <a:rPr lang="vi-VN" dirty="0" smtClean="0"/>
              <a:t>analiz</a:t>
            </a:r>
            <a:r>
              <a:rPr lang="sr-Latn-ME" dirty="0" smtClean="0"/>
              <a:t>a</a:t>
            </a:r>
            <a:r>
              <a:rPr lang="vi-VN" dirty="0" smtClean="0"/>
              <a:t> </a:t>
            </a:r>
            <a:r>
              <a:rPr lang="vi-VN" dirty="0"/>
              <a:t>sadržaja poruka koje emitiju preko </a:t>
            </a:r>
            <a:r>
              <a:rPr lang="vi-VN" dirty="0" smtClean="0"/>
              <a:t>T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dirty="0" smtClean="0"/>
              <a:t> </a:t>
            </a:r>
            <a:r>
              <a:rPr lang="vi-VN" dirty="0"/>
              <a:t>programa, radio stanica, novinskih publikacija, pisanih dokumenata, itd. </a:t>
            </a:r>
            <a:r>
              <a:rPr lang="sr-Latn-ME" dirty="0" smtClean="0"/>
              <a:t>)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2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Tehnike za analizu i tumačenje podataka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dirty="0" smtClean="0"/>
              <a:t> </a:t>
            </a:r>
            <a:r>
              <a:rPr lang="vi-VN" dirty="0" smtClean="0"/>
              <a:t>1.</a:t>
            </a:r>
            <a:r>
              <a:rPr lang="sr-Latn-ME" b="1" dirty="0" smtClean="0"/>
              <a:t> </a:t>
            </a:r>
            <a:r>
              <a:rPr lang="vi-VN" b="1" i="1" u="sng" dirty="0" smtClean="0"/>
              <a:t>Eksperiment </a:t>
            </a:r>
            <a:r>
              <a:rPr lang="sr-Latn-ME" b="1" i="1" u="sng" dirty="0" smtClean="0"/>
              <a:t> </a:t>
            </a:r>
            <a:r>
              <a:rPr lang="sr-Latn-ME" dirty="0" smtClean="0"/>
              <a:t>   - </a:t>
            </a:r>
            <a:r>
              <a:rPr lang="vi-VN" dirty="0" smtClean="0"/>
              <a:t>stvaranje </a:t>
            </a:r>
            <a:r>
              <a:rPr lang="vi-VN" dirty="0"/>
              <a:t>strogo kontrolisanih </a:t>
            </a:r>
            <a:r>
              <a:rPr lang="vi-VN" dirty="0" smtClean="0"/>
              <a:t>vještačkih </a:t>
            </a:r>
            <a:r>
              <a:rPr lang="vi-VN" dirty="0"/>
              <a:t>uslova kako bi se provjerila postavljena hipoteza.</a:t>
            </a:r>
          </a:p>
          <a:p>
            <a:pPr marL="0" indent="0" algn="just">
              <a:buNone/>
            </a:pPr>
            <a:r>
              <a:rPr lang="sr-Latn-ME" dirty="0" smtClean="0"/>
              <a:t>- </a:t>
            </a:r>
            <a:r>
              <a:rPr lang="vi-VN" dirty="0" smtClean="0"/>
              <a:t>njegova </a:t>
            </a:r>
            <a:r>
              <a:rPr lang="vi-VN" dirty="0"/>
              <a:t>primjena u društvenim naukama često se osporava, što zbog neetičnosti ispitivanja u vještačkim uslovima</a:t>
            </a:r>
            <a:r>
              <a:rPr lang="vi-VN" dirty="0" smtClean="0"/>
              <a:t>, </a:t>
            </a:r>
            <a:r>
              <a:rPr lang="vi-VN" dirty="0"/>
              <a:t>što zbog nemogućnosti da se u ekperimentalnim uslovima ispita uticaj mnoštva faktora koji u svakodnevnom životu djeluju na istraživanu </a:t>
            </a:r>
            <a:r>
              <a:rPr lang="vi-VN" dirty="0" smtClean="0"/>
              <a:t>pojavu</a:t>
            </a:r>
            <a:r>
              <a:rPr lang="sr-Latn-ME" dirty="0" smtClean="0"/>
              <a:t>.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8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8429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>T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eksperimenata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sociološka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6597"/>
            <a:ext cx="9601196" cy="38759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vi-VN" dirty="0" smtClean="0"/>
              <a:t>-</a:t>
            </a:r>
            <a:r>
              <a:rPr lang="vi-VN" dirty="0"/>
              <a:t>	 </a:t>
            </a:r>
            <a:r>
              <a:rPr lang="vi-VN" sz="2600" dirty="0"/>
              <a:t>Prvo, </a:t>
            </a:r>
            <a:r>
              <a:rPr lang="vi-VN" sz="2600" b="1" dirty="0"/>
              <a:t>laboratorijski eksperiment </a:t>
            </a:r>
            <a:r>
              <a:rPr lang="vi-VN" sz="2600" dirty="0"/>
              <a:t>se izvodi u manjim grupama da bi se ispitali odnosi i ponašanje grupe u određenim uslovima. </a:t>
            </a:r>
            <a:r>
              <a:rPr lang="vi-VN" sz="2600" dirty="0" smtClean="0"/>
              <a:t>N</a:t>
            </a:r>
            <a:r>
              <a:rPr lang="sr-Latn-ME" sz="2600" dirty="0" smtClean="0"/>
              <a:t>pr.</a:t>
            </a:r>
            <a:r>
              <a:rPr lang="vi-VN" sz="2600" dirty="0" smtClean="0"/>
              <a:t> </a:t>
            </a:r>
            <a:r>
              <a:rPr lang="vi-VN" sz="2600" dirty="0"/>
              <a:t>kako će se grupa ponašati ako se nađe zatvorena u prostoru na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nekoliko dana (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</a:t>
            </a:r>
            <a:r>
              <a:rPr lang="sr-Latn-M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elja)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kako će grupa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reagovati</a:t>
            </a:r>
            <a:r>
              <a:rPr lang="sr-Latn-M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sastavljena od nepoznatih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sr-Latn-M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Ovaj eksperiment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podrazum</a:t>
            </a:r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eva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dobrovoljni pristanak učesnika i ograničeno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trajanja. </a:t>
            </a:r>
          </a:p>
          <a:p>
            <a:pPr marL="0" indent="0" algn="just">
              <a:buNone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Drugo,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 u prirodnim uslovima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podrazum</a:t>
            </a:r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sr-Latn-M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onaj ko vrši eksperiment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polazi od uslova u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sr-Latn-M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grupa nalazi i dodaje im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</a:t>
            </a:r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esne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 uslove,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stvara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postepenu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enu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situacije i okruženja. Ovo je pogodno za eksperimente u oblasti organizacije rada, praćenja promjena u obrazovanju, saobraćaju, trgovini, marketingu. </a:t>
            </a:r>
          </a:p>
          <a:p>
            <a:pPr marL="0" indent="0" algn="just">
              <a:buNone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Treće,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prirodni eksperiment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jeste praćenje neke pojave ili </a:t>
            </a:r>
            <a:r>
              <a:rPr lang="vi-VN" sz="2600" dirty="0"/>
              <a:t>procesa u njegovom prirodnom toku, ali na onim </a:t>
            </a:r>
            <a:r>
              <a:rPr lang="vi-VN" sz="2600" dirty="0" smtClean="0"/>
              <a:t>m</a:t>
            </a:r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sz="2600" dirty="0" smtClean="0"/>
              <a:t>estima </a:t>
            </a:r>
            <a:r>
              <a:rPr lang="vi-VN" sz="2600" dirty="0"/>
              <a:t>i u vremenu kada se dešavaju neki prelomni događaji u životu i djelovanju grupe (trenutak povećane migracije izazvane djelovanjem prirodnih ili društvenih sila, preseljenje nekog naselja zbog izgradnje veštačkog jezera, formiranje novog gradskog naselja i slično).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9814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Tehnike za analizu i tumačenje podataka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b="1" i="1" u="sng" dirty="0"/>
              <a:t>2. Uporedni metod </a:t>
            </a:r>
            <a:r>
              <a:rPr lang="sr-Latn-ME" dirty="0" smtClean="0"/>
              <a:t> - </a:t>
            </a:r>
            <a:r>
              <a:rPr lang="vi-VN" dirty="0" smtClean="0"/>
              <a:t> </a:t>
            </a:r>
            <a:r>
              <a:rPr lang="vi-VN" dirty="0"/>
              <a:t>analitički postupak za proučavanje društvene uzročnosti </a:t>
            </a:r>
            <a:endParaRPr lang="sr-Latn-ME" dirty="0" smtClean="0"/>
          </a:p>
          <a:p>
            <a:pPr marL="0" indent="0" algn="just">
              <a:buNone/>
            </a:pPr>
            <a:r>
              <a:rPr lang="sr-Latn-ME" dirty="0" smtClean="0"/>
              <a:t>  </a:t>
            </a:r>
            <a:r>
              <a:rPr lang="vi-VN" dirty="0" smtClean="0"/>
              <a:t>- </a:t>
            </a:r>
            <a:r>
              <a:rPr lang="vi-VN" dirty="0"/>
              <a:t>kada varijatete jedne pojave analiziramo unutar jednog društva (npr. poređenje stila života kod seoske i gradske omladine);</a:t>
            </a:r>
          </a:p>
          <a:p>
            <a:pPr marL="0" indent="0" algn="just">
              <a:buNone/>
            </a:pPr>
            <a:r>
              <a:rPr lang="sr-Latn-ME" dirty="0" smtClean="0"/>
              <a:t>  </a:t>
            </a:r>
            <a:r>
              <a:rPr lang="vi-VN" dirty="0" smtClean="0"/>
              <a:t>-  </a:t>
            </a:r>
            <a:r>
              <a:rPr lang="vi-VN" dirty="0"/>
              <a:t>kada jednu pojavu iz jednog društva poredimo sa istom pojavom u drugim društvima (npr. poređenje porodice u našem društvu sa porodicom u ruskom društvu); </a:t>
            </a:r>
          </a:p>
          <a:p>
            <a:pPr marL="0" indent="0" algn="just">
              <a:buNone/>
            </a:pPr>
            <a:r>
              <a:rPr lang="sr-Latn-ME" dirty="0" smtClean="0"/>
              <a:t>  </a:t>
            </a:r>
            <a:r>
              <a:rPr lang="vi-VN" dirty="0" smtClean="0"/>
              <a:t>-  </a:t>
            </a:r>
            <a:r>
              <a:rPr lang="vi-VN" dirty="0"/>
              <a:t>kada jednu pojavu poredimo sa istim ili sličnim pojavama u istorijski različitim periodima (npr. poređenje savremene porodice sa tradicionalnom porodicom iz prošlosti).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4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Tehnike za analizu i tumačenje podataka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multivarijantne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kvanitativnih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statističkih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simultano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višestruki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uticaji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istovremeni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uticaj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političkih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ekonomskih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zasnivanje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napredovanje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karijeri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Tehnike za analizu i tumačenje podataka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ME" b="1" i="1" u="sng" dirty="0" smtClean="0">
                <a:latin typeface="Times New Roman" pitchFamily="18" charset="0"/>
                <a:cs typeface="Times New Roman" pitchFamily="18" charset="0"/>
              </a:rPr>
              <a:t>4. Sociometrija 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mjerenje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kvalitativnih osobina grupe, </a:t>
            </a:r>
            <a:endParaRPr lang="sr-Latn-M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ME" dirty="0"/>
              <a:t>U</a:t>
            </a:r>
            <a:r>
              <a:rPr lang="vi-VN" dirty="0" smtClean="0"/>
              <a:t>veo </a:t>
            </a:r>
            <a:r>
              <a:rPr lang="vi-VN" dirty="0"/>
              <a:t>je Jakob Moreno. </a:t>
            </a:r>
            <a:endParaRPr lang="sr-Latn-ME" dirty="0" smtClean="0"/>
          </a:p>
          <a:p>
            <a:pPr algn="just"/>
            <a:r>
              <a:rPr lang="vi-VN" dirty="0" smtClean="0"/>
              <a:t>Osnovu </a:t>
            </a:r>
            <a:r>
              <a:rPr lang="vi-VN" dirty="0"/>
              <a:t>sociometrije čini </a:t>
            </a:r>
            <a:r>
              <a:rPr lang="vi-VN" b="1" dirty="0"/>
              <a:t>sociometrijski test</a:t>
            </a:r>
            <a:r>
              <a:rPr lang="vi-VN" dirty="0"/>
              <a:t>, koji se sastoji u tome da se od osobe traži da izabere druge osobe u grupi sa kojima bi željela da stanuje, radi, uči, provodi slobodno </a:t>
            </a:r>
            <a:r>
              <a:rPr lang="vi-VN" dirty="0" smtClean="0"/>
              <a:t>vrijeme </a:t>
            </a:r>
            <a:r>
              <a:rPr lang="vi-VN" dirty="0"/>
              <a:t>i slično, kao i da izabere osobe sa kojima ne želi da obavlja te aktivnosti. </a:t>
            </a:r>
            <a:endParaRPr lang="sr-Latn-ME" dirty="0" smtClean="0"/>
          </a:p>
          <a:p>
            <a:pPr algn="just"/>
            <a:r>
              <a:rPr lang="vi-VN" dirty="0" smtClean="0"/>
              <a:t>Sociometrijski </a:t>
            </a:r>
            <a:r>
              <a:rPr lang="vi-VN" dirty="0"/>
              <a:t>test je sredstvo za proučavanje privlačnosti ili odbijanja u jednoj </a:t>
            </a:r>
            <a:r>
              <a:rPr lang="vi-VN" dirty="0" smtClean="0"/>
              <a:t>grupi </a:t>
            </a:r>
            <a:r>
              <a:rPr lang="vi-VN" dirty="0"/>
              <a:t>i uvijek je vezan za jasno određen kriterijum (bliskost, odbojnost, saradnja). </a:t>
            </a:r>
            <a:endParaRPr lang="sr-Latn-ME" dirty="0" smtClean="0"/>
          </a:p>
          <a:p>
            <a:pPr algn="just"/>
            <a:r>
              <a:rPr lang="vi-VN" dirty="0" smtClean="0"/>
              <a:t>Sociometrija </a:t>
            </a:r>
            <a:r>
              <a:rPr lang="vi-VN" dirty="0"/>
              <a:t>nam omogućava ispitivanje sukoba u grupi, samoocjenjivanje položaja u grupi, socijalni ugled i </a:t>
            </a:r>
            <a:r>
              <a:rPr lang="vi-VN" dirty="0" smtClean="0"/>
              <a:t>psihološk</a:t>
            </a:r>
            <a:r>
              <a:rPr lang="sr-Latn-ME" dirty="0" smtClean="0"/>
              <a:t>u</a:t>
            </a:r>
            <a:r>
              <a:rPr lang="vi-VN" dirty="0" smtClean="0"/>
              <a:t> struktur</a:t>
            </a:r>
            <a:r>
              <a:rPr lang="sr-Latn-ME" dirty="0" smtClean="0"/>
              <a:t>u</a:t>
            </a:r>
            <a:r>
              <a:rPr lang="vi-VN" dirty="0" smtClean="0"/>
              <a:t> </a:t>
            </a:r>
            <a:r>
              <a:rPr lang="vi-VN" dirty="0"/>
              <a:t>grupe.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8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113E5-4010-4D05-97A9-15B8F98C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ME" b="1" dirty="0"/>
              <a:t>Uz </a:t>
            </a:r>
            <a:r>
              <a:rPr lang="sr-Latn-ME" b="1" dirty="0" smtClean="0"/>
              <a:t>predmet, određujući </a:t>
            </a:r>
            <a:r>
              <a:rPr lang="sr-Latn-ME" b="1" dirty="0"/>
              <a:t>element svake nauke jeste njen metod. Metod (grčki methodos - put, način, tok istraživanja) planirani je način prikupljanja, sređivanja i objašnjenja u nekoj </a:t>
            </a:r>
            <a:r>
              <a:rPr lang="sr-Latn-ME" b="1" dirty="0" smtClean="0"/>
              <a:t>nauci, pomoću kojeg </a:t>
            </a:r>
            <a:r>
              <a:rPr lang="sr-Latn-ME" b="1" dirty="0"/>
              <a:t>se dolazi do naučnih saznanja</a:t>
            </a:r>
            <a:r>
              <a:rPr lang="sr-Latn-ME" b="1" dirty="0" smtClean="0"/>
              <a:t>.</a:t>
            </a:r>
          </a:p>
          <a:p>
            <a:pPr marL="0" indent="0" algn="just">
              <a:buNone/>
            </a:pPr>
            <a:endParaRPr lang="sr-Latn-ME" b="1" dirty="0"/>
          </a:p>
          <a:p>
            <a:pPr algn="just"/>
            <a:r>
              <a:rPr lang="sr-Latn-ME" b="1" dirty="0"/>
              <a:t>Nauka koja se bavi opštim principima i oblicima metodskih postupaka, načinom njihove primjene, kritičkom analizom pojedinih metoda naziva se metodologija.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9" y="817742"/>
            <a:ext cx="3103475" cy="1500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2" y="817742"/>
            <a:ext cx="3042029" cy="1500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4" y="714936"/>
            <a:ext cx="3799268" cy="16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Metodološki postupak naučnog istraživanja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aspekt </a:t>
            </a:r>
            <a:r>
              <a:rPr lang="sr-Latn-ME" dirty="0" smtClean="0"/>
              <a:t>-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teorijsko predznanje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pojavi koju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istražujemo</a:t>
            </a:r>
          </a:p>
          <a:p>
            <a:pPr marL="0" indent="0">
              <a:buNone/>
            </a:pPr>
            <a:endParaRPr lang="sr-Latn-M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M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Logički aspekt </a:t>
            </a:r>
            <a:r>
              <a:rPr lang="sr-Latn-ME" dirty="0" smtClean="0"/>
              <a:t>- </a:t>
            </a:r>
            <a:r>
              <a:rPr lang="vi-VN" dirty="0" smtClean="0"/>
              <a:t>skup </a:t>
            </a:r>
            <a:r>
              <a:rPr lang="vi-VN" dirty="0"/>
              <a:t>pravila putem kojih se utvrđuje misaoni postupak istraživanja – od definisanja problema, preko postavljanja hipoteza, njihovog provjeravanja do zaključnih </a:t>
            </a:r>
            <a:r>
              <a:rPr lang="vi-VN" dirty="0" smtClean="0"/>
              <a:t>razmatranja</a:t>
            </a:r>
            <a:endParaRPr lang="sr-Latn-ME" dirty="0" smtClean="0"/>
          </a:p>
          <a:p>
            <a:pPr marL="0" indent="0" algn="just">
              <a:buNone/>
            </a:pPr>
            <a:endParaRPr lang="sr-Latn-ME" dirty="0" smtClean="0"/>
          </a:p>
          <a:p>
            <a:r>
              <a:rPr lang="sr-Latn-M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Tehnički aspekt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izbor istraživačkih tehnika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1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861A7-BE74-4110-A77C-C788E1CA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b="1" dirty="0" smtClean="0"/>
              <a:t>Tok naučnog istraživanja</a:t>
            </a:r>
            <a:endParaRPr lang="sr-Latn-M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67553-740E-4655-ADA7-599EAB54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4106"/>
            <a:ext cx="9889272" cy="3734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ME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Latn-ME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  </a:t>
            </a:r>
            <a:r>
              <a:rPr lang="sr-Latn-ME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istraživačkog problema i definisanje predmeta istraživanja</a:t>
            </a:r>
            <a:endParaRPr lang="sr-Latn-M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M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Izbor teme </a:t>
            </a:r>
            <a:r>
              <a:rPr lang="sr-Latn-M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uslovljen </a:t>
            </a:r>
            <a:r>
              <a:rPr lang="sr-Latn-M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brojnim faktorima – od ličnih </a:t>
            </a:r>
            <a:r>
              <a:rPr lang="sr-Latn-M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interesovanja </a:t>
            </a:r>
            <a:r>
              <a:rPr lang="sr-Latn-M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istraživača za neke pojave u društvu, preko aktuelnih problema u društvu koji „privlače pažnju“ javnosti do institucionalno naručenih </a:t>
            </a:r>
            <a:r>
              <a:rPr lang="sr-Latn-M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istraživanja, </a:t>
            </a:r>
            <a:r>
              <a:rPr lang="sr-Latn-M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su vezana za konkretne praktične potrebe. </a:t>
            </a:r>
          </a:p>
          <a:p>
            <a:pPr algn="just"/>
            <a:r>
              <a:rPr lang="sr-Latn-M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Prvi zadatak nakon izbora teme, jeste pregled </a:t>
            </a:r>
            <a:r>
              <a:rPr lang="sr-Latn-M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teorijske literature koja je povezana sa temom istraživanja,  ranijih istraživanja iz oblasti na koju se izabrana tema odnosi i slično. </a:t>
            </a:r>
            <a:r>
              <a:rPr lang="sr-Latn-M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sr-Latn-M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pomaže da naše istraživanje ne bude samo potvrda već utvrđenog </a:t>
            </a:r>
            <a:r>
              <a:rPr lang="sr-Latn-M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znanja, već </a:t>
            </a:r>
            <a:r>
              <a:rPr lang="sr-Latn-M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nadgradnja postojećeg znanja o proučavanoj pojavi. Bez toga se teško može postaviti hipoteza. </a:t>
            </a:r>
          </a:p>
          <a:p>
            <a:endParaRPr lang="sr-Latn-ME" b="1" dirty="0"/>
          </a:p>
        </p:txBody>
      </p:sp>
    </p:spTree>
    <p:extLst>
      <p:ext uri="{BB962C8B-B14F-4D97-AF65-F5344CB8AC3E}">
        <p14:creationId xmlns:p14="http://schemas.microsoft.com/office/powerpoint/2010/main" val="304368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Tok</a:t>
            </a:r>
            <a:r>
              <a:rPr lang="en-US" b="1" dirty="0" smtClean="0"/>
              <a:t> </a:t>
            </a:r>
            <a:r>
              <a:rPr lang="en-US" b="1" dirty="0" err="1" smtClean="0"/>
              <a:t>naučnog</a:t>
            </a:r>
            <a:r>
              <a:rPr lang="en-US" b="1" dirty="0" smtClean="0"/>
              <a:t> </a:t>
            </a:r>
            <a:r>
              <a:rPr lang="en-US" b="1" dirty="0" err="1" smtClean="0"/>
              <a:t>istraživanja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r-Latn-ME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naučnog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M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naučnog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tijesno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opisivanje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rijetko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socioškim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sociološka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otkriju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uzroke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lošeg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zadovoljavajućeg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5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Tok</a:t>
            </a:r>
            <a:r>
              <a:rPr lang="en-US" b="1" dirty="0"/>
              <a:t> </a:t>
            </a:r>
            <a:r>
              <a:rPr lang="en-US" b="1" dirty="0" err="1"/>
              <a:t>naučnog</a:t>
            </a:r>
            <a:r>
              <a:rPr lang="en-US" b="1" dirty="0"/>
              <a:t> </a:t>
            </a:r>
            <a:r>
              <a:rPr lang="en-US" b="1" dirty="0" err="1"/>
              <a:t>istraživanja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52466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sr-Latn-ME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Postavljanje </a:t>
            </a:r>
            <a:r>
              <a:rPr lang="vi-VN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hipoteza: 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Postavljanje </a:t>
            </a:r>
            <a:r>
              <a:rPr lang="sr-Latn-M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hipoteza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podrazumijeva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određene pretpostavke o uzrocima, razvoju i posljedicama koje su uočene kada je riječ o posmatranoj pojavi. </a:t>
            </a:r>
            <a:endParaRPr lang="sr-Latn-M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služe da iskustveno potvrde ili opovrgnu određene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hipoteze.</a:t>
            </a:r>
            <a:endParaRPr lang="sr-Latn-M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Hipoteze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usmjeravaju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istraživanje. </a:t>
            </a:r>
          </a:p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hipoteze zavisi koju vrstu podataka ćemo prikupljati, koji je vremenski prostorni djelokrug na koji se odnosi istraživanje, od koga ćemo tražiti podatke itd.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Tok</a:t>
            </a:r>
            <a:r>
              <a:rPr lang="en-US" b="1" dirty="0"/>
              <a:t> </a:t>
            </a:r>
            <a:r>
              <a:rPr lang="en-US" b="1" dirty="0" err="1"/>
              <a:t>naučnog</a:t>
            </a:r>
            <a:r>
              <a:rPr lang="en-US" b="1" dirty="0"/>
              <a:t> </a:t>
            </a:r>
            <a:r>
              <a:rPr lang="en-US" b="1" dirty="0" err="1"/>
              <a:t>istraživanja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i="1" u="sng" dirty="0" smtClean="0">
                <a:solidFill>
                  <a:srgbClr val="FF0000"/>
                </a:solidFill>
              </a:rPr>
              <a:t>4.</a:t>
            </a:r>
            <a:r>
              <a:rPr lang="sr-Latn-ME" b="1" i="1" u="sng" dirty="0" smtClean="0">
                <a:solidFill>
                  <a:srgbClr val="FF0000"/>
                </a:solidFill>
              </a:rPr>
              <a:t> </a:t>
            </a:r>
            <a:r>
              <a:rPr lang="vi-VN" b="1" i="1" u="sng" dirty="0" smtClean="0">
                <a:solidFill>
                  <a:srgbClr val="FF0000"/>
                </a:solidFill>
              </a:rPr>
              <a:t>Izbor </a:t>
            </a:r>
            <a:r>
              <a:rPr lang="vi-VN" b="1" i="1" u="sng" dirty="0">
                <a:solidFill>
                  <a:srgbClr val="FF0000"/>
                </a:solidFill>
              </a:rPr>
              <a:t>metoda za prikupljanje podataka: </a:t>
            </a:r>
          </a:p>
          <a:p>
            <a:pPr algn="just"/>
            <a:r>
              <a:rPr lang="vi-VN" dirty="0"/>
              <a:t>Izbor metoda za prikupljanje podataka je tijesno povezan sa sadržinom predmeta istraživanja, postavljenim ciljeva i formulisanih hipotezama. </a:t>
            </a:r>
          </a:p>
          <a:p>
            <a:pPr marL="0" indent="0">
              <a:buNone/>
            </a:pPr>
            <a:r>
              <a:rPr lang="vi-VN" b="1" i="1" u="sng" dirty="0" smtClean="0">
                <a:solidFill>
                  <a:srgbClr val="FF0000"/>
                </a:solidFill>
              </a:rPr>
              <a:t>5.</a:t>
            </a:r>
            <a:r>
              <a:rPr lang="sr-Latn-ME" b="1" i="1" u="sng" dirty="0" smtClean="0">
                <a:solidFill>
                  <a:srgbClr val="FF0000"/>
                </a:solidFill>
              </a:rPr>
              <a:t> </a:t>
            </a:r>
            <a:r>
              <a:rPr lang="vi-VN" b="1" i="1" u="sng" dirty="0" smtClean="0">
                <a:solidFill>
                  <a:srgbClr val="FF0000"/>
                </a:solidFill>
              </a:rPr>
              <a:t>Određivanje </a:t>
            </a:r>
            <a:r>
              <a:rPr lang="vi-VN" b="1" i="1" u="sng" dirty="0">
                <a:solidFill>
                  <a:srgbClr val="FF0000"/>
                </a:solidFill>
              </a:rPr>
              <a:t>uzorka istraživanja</a:t>
            </a:r>
            <a:r>
              <a:rPr lang="vi-VN" dirty="0"/>
              <a:t>: </a:t>
            </a:r>
          </a:p>
          <a:p>
            <a:pPr algn="just"/>
            <a:r>
              <a:rPr lang="vi-VN" dirty="0"/>
              <a:t>Određivanje uzorka istraživanja se odnosi na broj stanovninika od kojih se traže obavještenja o istraživanoj pojavi</a:t>
            </a:r>
            <a:r>
              <a:rPr lang="vi-VN" dirty="0" smtClean="0"/>
              <a:t>. </a:t>
            </a:r>
            <a:r>
              <a:rPr lang="vi-VN" dirty="0"/>
              <a:t>Uzorak mora biti reprezentativan, kako bi se i zaključci istraživanja mogli odnositi na čitavo stanovništvo.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Tehnički</a:t>
            </a:r>
            <a:r>
              <a:rPr lang="en-US" b="1" dirty="0"/>
              <a:t> </a:t>
            </a:r>
            <a:r>
              <a:rPr lang="en-US" b="1" dirty="0" err="1"/>
              <a:t>aspekt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Tehnike za prikupljanje podataka;</a:t>
            </a:r>
          </a:p>
          <a:p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Tehnike za sređivanje 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 </a:t>
            </a: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Tehnike za analizu i tumačenje </a:t>
            </a: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podataka.</a:t>
            </a: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0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B3F75-0887-4BD7-AEC4-CD5159F2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82132"/>
            <a:ext cx="10818253" cy="1303867"/>
          </a:xfrm>
        </p:spPr>
        <p:txBody>
          <a:bodyPr>
            <a:normAutofit fontScale="90000"/>
          </a:bodyPr>
          <a:lstStyle/>
          <a:p>
            <a:r>
              <a:rPr lang="sr-Latn-ME" b="1" dirty="0"/>
              <a:t>Tehnike za prikupljanje </a:t>
            </a:r>
            <a:r>
              <a:rPr lang="sr-Latn-ME" b="1" dirty="0" smtClean="0"/>
              <a:t/>
            </a:r>
            <a:br>
              <a:rPr lang="sr-Latn-ME" b="1" dirty="0" smtClean="0"/>
            </a:br>
            <a:r>
              <a:rPr lang="sr-Latn-ME" b="1" dirty="0" smtClean="0"/>
              <a:t>podataka</a:t>
            </a:r>
            <a:endParaRPr lang="sr-Latn-M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D95ED6-AE3D-4C97-BE34-60A7DD59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27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ME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Posmatranje </a:t>
            </a:r>
            <a:r>
              <a:rPr lang="sr-Latn-ME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tehnika </a:t>
            </a:r>
            <a:r>
              <a:rPr lang="sr-Latn-M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prikupljanje podataka </a:t>
            </a:r>
            <a:r>
              <a:rPr lang="sr-Latn-M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 neposrednog </a:t>
            </a:r>
            <a:r>
              <a:rPr lang="sr-Latn-M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čulnog opažanja </a:t>
            </a:r>
            <a:endParaRPr lang="sr-Latn-M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M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posmatranje sa učestvovanjem</a:t>
            </a:r>
          </a:p>
          <a:p>
            <a:pPr>
              <a:buFontTx/>
              <a:buChar char="-"/>
            </a:pPr>
            <a:r>
              <a:rPr lang="sr-Latn-M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posmatranje bez učestvovanja</a:t>
            </a:r>
            <a:endParaRPr lang="sr-Latn-M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ME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ME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ME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Razgovor </a:t>
            </a:r>
            <a:r>
              <a:rPr lang="sr-Latn-M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tehnika </a:t>
            </a:r>
            <a:r>
              <a:rPr lang="sr-Latn-M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prikupljanje podataka </a:t>
            </a:r>
            <a:r>
              <a:rPr lang="sr-Latn-M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 </a:t>
            </a:r>
            <a:r>
              <a:rPr lang="sr-Latn-M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omogućava da dobijemo iskaze koje </a:t>
            </a:r>
            <a:r>
              <a:rPr lang="sr-Latn-M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sr-Latn-M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možemo dobiti posmatranjem, a naročito kada se žele dobiti podaci o stavovima ljudi</a:t>
            </a:r>
            <a:endParaRPr lang="sr-Latn-M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Latn-M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Anketa  pitanja – otvorenog i zatvorenog tipa      </a:t>
            </a:r>
          </a:p>
          <a:p>
            <a:pPr>
              <a:buFontTx/>
              <a:buChar char="-"/>
            </a:pPr>
            <a:r>
              <a:rPr lang="sr-Latn-M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Intervju </a:t>
            </a:r>
            <a:endParaRPr lang="sr-Latn-M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82" y="869324"/>
            <a:ext cx="2768957" cy="13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2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2755</TotalTime>
  <Words>1149</Words>
  <Application>Microsoft Office PowerPoint</Application>
  <PresentationFormat>Custom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Metod u sociologiji, principi sprovođenja istraživačkih tehnika</vt:lpstr>
      <vt:lpstr>PowerPoint Presentation</vt:lpstr>
      <vt:lpstr>Metodološki postupak naučnog istraživanja</vt:lpstr>
      <vt:lpstr>Tok naučnog istraživanja</vt:lpstr>
      <vt:lpstr>Tok naučnog istraživanja</vt:lpstr>
      <vt:lpstr>Tok naučnog istraživanja</vt:lpstr>
      <vt:lpstr>Tok naučnog istraživanja</vt:lpstr>
      <vt:lpstr>Tehnički aspekt</vt:lpstr>
      <vt:lpstr>Tehnike za prikupljanje  podataka</vt:lpstr>
      <vt:lpstr>Tehnike za prikupljanje podataka</vt:lpstr>
      <vt:lpstr>Tehnike za sređivanje i prikazivanje podataka</vt:lpstr>
      <vt:lpstr>Tehnike za sređivanje i prikazivanje podataka</vt:lpstr>
      <vt:lpstr>Tehnike za analizu i tumačenje podataka</vt:lpstr>
      <vt:lpstr> Tri grupe eksperimenata koje se koriste za sociološka istraživanja. </vt:lpstr>
      <vt:lpstr>Tehnike za analizu i tumačenje podataka</vt:lpstr>
      <vt:lpstr>Tehnike za analizu i tumačenje podataka</vt:lpstr>
      <vt:lpstr>Tehnike za analizu i tumačenje podataka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 sociološkog istraživanja</dc:title>
  <dc:creator>Mugosa, Ivana</dc:creator>
  <cp:lastModifiedBy>admin</cp:lastModifiedBy>
  <cp:revision>27</cp:revision>
  <dcterms:created xsi:type="dcterms:W3CDTF">2020-08-14T14:31:59Z</dcterms:created>
  <dcterms:modified xsi:type="dcterms:W3CDTF">2021-09-22T17:55:58Z</dcterms:modified>
</cp:coreProperties>
</file>