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 snapToGrid="0">
      <p:cViewPr>
        <p:scale>
          <a:sx n="49" d="100"/>
          <a:sy n="49" d="100"/>
        </p:scale>
        <p:origin x="-1296" y="-6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8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5AC984E-45CD-4DDE-A17B-BBFCF2563CC4}" type="datetimeFigureOut">
              <a:rPr lang="sr-Latn-ME" smtClean="0"/>
              <a:t>08.09.2021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829AE2D-452B-48B2-ACC9-2264D07694BD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7430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984E-45CD-4DDE-A17B-BBFCF2563CC4}" type="datetimeFigureOut">
              <a:rPr lang="sr-Latn-ME" smtClean="0"/>
              <a:t>08.09.2021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E2D-452B-48B2-ACC9-2264D07694B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4594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984E-45CD-4DDE-A17B-BBFCF2563CC4}" type="datetimeFigureOut">
              <a:rPr lang="sr-Latn-ME" smtClean="0"/>
              <a:t>08.09.2021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E2D-452B-48B2-ACC9-2264D07694B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21412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984E-45CD-4DDE-A17B-BBFCF2563CC4}" type="datetimeFigureOut">
              <a:rPr lang="sr-Latn-ME" smtClean="0"/>
              <a:t>08.09.2021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E2D-452B-48B2-ACC9-2264D07694B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716344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5AC984E-45CD-4DDE-A17B-BBFCF2563CC4}" type="datetimeFigureOut">
              <a:rPr lang="sr-Latn-ME" smtClean="0"/>
              <a:t>08.09.2021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829AE2D-452B-48B2-ACC9-2264D07694BD}" type="slidenum">
              <a:rPr lang="sr-Latn-ME" smtClean="0"/>
              <a:t>‹#›</a:t>
            </a:fld>
            <a:endParaRPr lang="sr-Latn-ME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09820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984E-45CD-4DDE-A17B-BBFCF2563CC4}" type="datetimeFigureOut">
              <a:rPr lang="sr-Latn-ME" smtClean="0"/>
              <a:t>08.09.2021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E2D-452B-48B2-ACC9-2264D07694B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58933634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984E-45CD-4DDE-A17B-BBFCF2563CC4}" type="datetimeFigureOut">
              <a:rPr lang="sr-Latn-ME" smtClean="0"/>
              <a:t>08.09.2021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E2D-452B-48B2-ACC9-2264D07694B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11186725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984E-45CD-4DDE-A17B-BBFCF2563CC4}" type="datetimeFigureOut">
              <a:rPr lang="sr-Latn-ME" smtClean="0"/>
              <a:t>08.09.2021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E2D-452B-48B2-ACC9-2264D07694B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50959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984E-45CD-4DDE-A17B-BBFCF2563CC4}" type="datetimeFigureOut">
              <a:rPr lang="sr-Latn-ME" smtClean="0"/>
              <a:t>08.09.2021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E2D-452B-48B2-ACC9-2264D07694B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36577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05AC984E-45CD-4DDE-A17B-BBFCF2563CC4}" type="datetimeFigureOut">
              <a:rPr lang="sr-Latn-ME" smtClean="0"/>
              <a:t>08.09.2021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2829AE2D-452B-48B2-ACC9-2264D07694BD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18246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05AC984E-45CD-4DDE-A17B-BBFCF2563CC4}" type="datetimeFigureOut">
              <a:rPr lang="sr-Latn-ME" smtClean="0"/>
              <a:t>08.09.2021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2829AE2D-452B-48B2-ACC9-2264D07694BD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80362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5AC984E-45CD-4DDE-A17B-BBFCF2563CC4}" type="datetimeFigureOut">
              <a:rPr lang="sr-Latn-ME" smtClean="0"/>
              <a:t>08.09.2021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829AE2D-452B-48B2-ACC9-2264D07694BD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658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450F89-951C-4AE5-ACF2-1E644BAD88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sz="4400" dirty="0"/>
              <a:t>Predmet </a:t>
            </a:r>
            <a:r>
              <a:rPr lang="sr-Latn-ME" sz="4400" dirty="0" smtClean="0"/>
              <a:t>izučavanja</a:t>
            </a:r>
            <a:br>
              <a:rPr lang="sr-Latn-ME" sz="4400" dirty="0" smtClean="0"/>
            </a:br>
            <a:r>
              <a:rPr lang="sr-Latn-ME" sz="4400" dirty="0"/>
              <a:t/>
            </a:r>
            <a:br>
              <a:rPr lang="sr-Latn-ME" sz="4400" dirty="0"/>
            </a:br>
            <a:r>
              <a:rPr lang="sr-Latn-ME" sz="4400" dirty="0" smtClean="0"/>
              <a:t> </a:t>
            </a:r>
            <a:r>
              <a:rPr lang="sr-Latn-ME" sz="4400" dirty="0"/>
              <a:t>sociologije kao </a:t>
            </a:r>
            <a:r>
              <a:rPr lang="sr-Latn-ME" sz="4400" dirty="0" smtClean="0"/>
              <a:t>nauke,</a:t>
            </a:r>
            <a:br>
              <a:rPr lang="sr-Latn-ME" sz="4400" dirty="0" smtClean="0"/>
            </a:br>
            <a:r>
              <a:rPr lang="sr-Latn-ME" sz="4400" dirty="0" smtClean="0"/>
              <a:t/>
            </a:r>
            <a:br>
              <a:rPr lang="sr-Latn-ME" sz="4400" dirty="0" smtClean="0"/>
            </a:br>
            <a:r>
              <a:rPr lang="sr-Latn-ME" sz="4400" dirty="0" smtClean="0"/>
              <a:t>svrha i ciljevi opšte nauke o</a:t>
            </a:r>
            <a:br>
              <a:rPr lang="sr-Latn-ME" sz="4400" dirty="0" smtClean="0"/>
            </a:br>
            <a:r>
              <a:rPr lang="sr-Latn-ME" sz="4400" dirty="0"/>
              <a:t/>
            </a:r>
            <a:br>
              <a:rPr lang="sr-Latn-ME" sz="4400" dirty="0"/>
            </a:br>
            <a:r>
              <a:rPr lang="sr-Latn-ME" sz="4400" dirty="0" smtClean="0"/>
              <a:t> društvu  </a:t>
            </a:r>
            <a:endParaRPr lang="sr-Latn-ME" sz="4400" dirty="0"/>
          </a:p>
        </p:txBody>
      </p:sp>
    </p:spTree>
    <p:extLst>
      <p:ext uri="{BB962C8B-B14F-4D97-AF65-F5344CB8AC3E}">
        <p14:creationId xmlns:p14="http://schemas.microsoft.com/office/powerpoint/2010/main" val="62186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1B3B9E-50BE-4DD5-835F-20500798D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4000" b="1" dirty="0"/>
              <a:t> Zadaci Sociologije kao nauke </a:t>
            </a:r>
            <a:endParaRPr lang="sr-Latn-ME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1BB330-594E-456F-AA55-FDEE6113A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6839" y="1128451"/>
            <a:ext cx="10178322" cy="5615249"/>
          </a:xfrm>
        </p:spPr>
        <p:txBody>
          <a:bodyPr>
            <a:noAutofit/>
          </a:bodyPr>
          <a:lstStyle/>
          <a:p>
            <a:pPr algn="just"/>
            <a:r>
              <a:rPr lang="sr-Latn-ME" sz="2800" dirty="0">
                <a:solidFill>
                  <a:schemeClr val="tx1"/>
                </a:solidFill>
              </a:rPr>
              <a:t>Sociologija kao društvena nauka </a:t>
            </a:r>
            <a:r>
              <a:rPr lang="sr-Latn-ME" sz="2800" b="1" dirty="0">
                <a:solidFill>
                  <a:schemeClr val="tx1"/>
                </a:solidFill>
              </a:rPr>
              <a:t>pruža znanja o društvu</a:t>
            </a:r>
            <a:r>
              <a:rPr lang="sr-Latn-ME" sz="2800" dirty="0">
                <a:solidFill>
                  <a:schemeClr val="tx1"/>
                </a:solidFill>
              </a:rPr>
              <a:t> kao totalitetu i povezanosti i međuzavisnosti društvenih pojava. Ova nauka uočava povezanost pojedinca, društva i kulture. </a:t>
            </a:r>
            <a:endParaRPr lang="sr-Latn-ME" sz="2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sr-Latn-ME" sz="2800" dirty="0">
              <a:solidFill>
                <a:schemeClr val="tx1"/>
              </a:solidFill>
            </a:endParaRPr>
          </a:p>
          <a:p>
            <a:pPr algn="just"/>
            <a:r>
              <a:rPr lang="sr-Latn-ME" sz="2800" dirty="0">
                <a:solidFill>
                  <a:schemeClr val="tx1"/>
                </a:solidFill>
              </a:rPr>
              <a:t>Omogućava </a:t>
            </a:r>
            <a:r>
              <a:rPr lang="sr-Latn-ME" sz="2800" b="1" dirty="0">
                <a:solidFill>
                  <a:schemeClr val="tx1"/>
                </a:solidFill>
              </a:rPr>
              <a:t>formiranje kritičkog stava </a:t>
            </a:r>
            <a:r>
              <a:rPr lang="sr-Latn-ME" sz="2800" dirty="0">
                <a:solidFill>
                  <a:schemeClr val="tx1"/>
                </a:solidFill>
              </a:rPr>
              <a:t>prema društvenim grupama, organizacijama, institucijama i procesima. </a:t>
            </a:r>
            <a:endParaRPr lang="sr-Latn-ME" sz="2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sr-Latn-ME" sz="2800" dirty="0">
              <a:solidFill>
                <a:schemeClr val="tx1"/>
              </a:solidFill>
            </a:endParaRPr>
          </a:p>
          <a:p>
            <a:pPr algn="just"/>
            <a:r>
              <a:rPr lang="sr-Latn-ME" sz="2800" dirty="0">
                <a:solidFill>
                  <a:schemeClr val="tx1"/>
                </a:solidFill>
              </a:rPr>
              <a:t>Omogućava </a:t>
            </a:r>
            <a:r>
              <a:rPr lang="sr-Latn-ME" sz="2800" b="1" dirty="0">
                <a:solidFill>
                  <a:schemeClr val="tx1"/>
                </a:solidFill>
              </a:rPr>
              <a:t>sposobnost analiziranja </a:t>
            </a:r>
            <a:r>
              <a:rPr lang="sr-Latn-ME" sz="2800" dirty="0">
                <a:solidFill>
                  <a:schemeClr val="tx1"/>
                </a:solidFill>
              </a:rPr>
              <a:t>vrijednosti i </a:t>
            </a:r>
            <a:r>
              <a:rPr lang="sr-Latn-ME" sz="2800" dirty="0" smtClean="0">
                <a:solidFill>
                  <a:schemeClr val="tx1"/>
                </a:solidFill>
              </a:rPr>
              <a:t>normi, onoga što odstupa od očekivanog i prihvatljivog, kao i različite </a:t>
            </a:r>
            <a:r>
              <a:rPr lang="sr-Latn-ME" sz="2800" dirty="0">
                <a:solidFill>
                  <a:schemeClr val="tx1"/>
                </a:solidFill>
              </a:rPr>
              <a:t>oblike vjerovanja i uopšte različitost u društvu. </a:t>
            </a:r>
          </a:p>
          <a:p>
            <a:endParaRPr lang="sr-Latn-M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474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8CD96C-8992-45AC-ABCA-ABC547BA8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166" y="167269"/>
            <a:ext cx="10178322" cy="6136816"/>
          </a:xfrm>
        </p:spPr>
        <p:txBody>
          <a:bodyPr>
            <a:noAutofit/>
          </a:bodyPr>
          <a:lstStyle/>
          <a:p>
            <a:pPr algn="just"/>
            <a:endParaRPr lang="sr-Latn-ME" sz="2400" dirty="0" smtClean="0">
              <a:solidFill>
                <a:schemeClr val="tx1"/>
              </a:solidFill>
            </a:endParaRPr>
          </a:p>
          <a:p>
            <a:pPr algn="just"/>
            <a:r>
              <a:rPr lang="sr-Latn-ME" sz="2400" dirty="0" smtClean="0">
                <a:solidFill>
                  <a:schemeClr val="tx1"/>
                </a:solidFill>
              </a:rPr>
              <a:t>Prema Gidensu, </a:t>
            </a:r>
            <a:r>
              <a:rPr lang="sr-Latn-ME" sz="2400" dirty="0">
                <a:solidFill>
                  <a:schemeClr val="tx1"/>
                </a:solidFill>
              </a:rPr>
              <a:t>Sociologija nam </a:t>
            </a:r>
            <a:r>
              <a:rPr lang="sr-Latn-ME" sz="2400" b="1" dirty="0">
                <a:solidFill>
                  <a:schemeClr val="tx1"/>
                </a:solidFill>
              </a:rPr>
              <a:t>omogućava da bolje shvatimo </a:t>
            </a:r>
            <a:r>
              <a:rPr lang="sr-Latn-ME" sz="2400" b="1" dirty="0" smtClean="0">
                <a:solidFill>
                  <a:schemeClr val="tx1"/>
                </a:solidFill>
              </a:rPr>
              <a:t>samoga </a:t>
            </a:r>
            <a:r>
              <a:rPr lang="sr-Latn-ME" sz="2400" b="1" dirty="0">
                <a:solidFill>
                  <a:schemeClr val="tx1"/>
                </a:solidFill>
              </a:rPr>
              <a:t>sebe</a:t>
            </a:r>
            <a:r>
              <a:rPr lang="sr-Latn-ME" sz="2400" dirty="0">
                <a:solidFill>
                  <a:schemeClr val="tx1"/>
                </a:solidFill>
              </a:rPr>
              <a:t>. Što više znamo o onome što radimo kao i o svekolikoj aktivnosti u društvu, to ćemo biti u stanju da utičemo na sopstvenu budućnost. </a:t>
            </a:r>
            <a:endParaRPr lang="sr-Latn-ME" sz="24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sr-Latn-ME" sz="2400" dirty="0">
              <a:solidFill>
                <a:schemeClr val="tx1"/>
              </a:solidFill>
            </a:endParaRPr>
          </a:p>
          <a:p>
            <a:pPr algn="just"/>
            <a:r>
              <a:rPr lang="sr-Latn-ME" sz="2400" b="1" dirty="0">
                <a:solidFill>
                  <a:schemeClr val="tx1"/>
                </a:solidFill>
              </a:rPr>
              <a:t>Omogućava futuristički pristup </a:t>
            </a:r>
            <a:r>
              <a:rPr lang="sr-Latn-ME" sz="2400" dirty="0">
                <a:solidFill>
                  <a:schemeClr val="tx1"/>
                </a:solidFill>
              </a:rPr>
              <a:t>humanističkim ciljevima društva. Unapređuje odnos prema međunarodnim integracijama, konceptu modernog građanskog života, otvorenom društvu, vladavini prava i pravnoj državi, pluralizmu kultura i religija</a:t>
            </a:r>
            <a:r>
              <a:rPr lang="sr-Latn-ME" sz="240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sr-Latn-ME" sz="2400" dirty="0">
              <a:solidFill>
                <a:schemeClr val="tx1"/>
              </a:solidFill>
            </a:endParaRPr>
          </a:p>
          <a:p>
            <a:pPr algn="just"/>
            <a:r>
              <a:rPr lang="sr-Latn-ME" sz="2400" dirty="0">
                <a:solidFill>
                  <a:schemeClr val="tx1"/>
                </a:solidFill>
              </a:rPr>
              <a:t>Omogućava se osposobljavanje za samostalno korišćenje metoda i tehnika u istraživanju određenog društvenog problema. </a:t>
            </a:r>
          </a:p>
          <a:p>
            <a:endParaRPr lang="sr-Latn-M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607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B9E4EA-E0C0-466D-BC02-6F8212B89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6839" y="390294"/>
            <a:ext cx="10178322" cy="5658814"/>
          </a:xfrm>
        </p:spPr>
        <p:txBody>
          <a:bodyPr>
            <a:noAutofit/>
          </a:bodyPr>
          <a:lstStyle/>
          <a:p>
            <a:pPr algn="just"/>
            <a:endParaRPr lang="sr-Latn-ME" sz="2400" b="1" dirty="0" smtClean="0">
              <a:solidFill>
                <a:schemeClr val="tx1"/>
              </a:solidFill>
            </a:endParaRPr>
          </a:p>
          <a:p>
            <a:pPr algn="just"/>
            <a:endParaRPr lang="sr-Latn-ME" sz="2400" b="1" dirty="0">
              <a:solidFill>
                <a:schemeClr val="tx1"/>
              </a:solidFill>
            </a:endParaRPr>
          </a:p>
          <a:p>
            <a:pPr algn="just"/>
            <a:r>
              <a:rPr lang="sr-Latn-ME" sz="2400" b="1" dirty="0" smtClean="0">
                <a:solidFill>
                  <a:schemeClr val="tx1"/>
                </a:solidFill>
              </a:rPr>
              <a:t>Razvija </a:t>
            </a:r>
            <a:r>
              <a:rPr lang="sr-Latn-ME" sz="2400" b="1" dirty="0">
                <a:solidFill>
                  <a:schemeClr val="tx1"/>
                </a:solidFill>
              </a:rPr>
              <a:t>mogućnost formiranja autonomnog sistema vrijednosti</a:t>
            </a:r>
            <a:r>
              <a:rPr lang="sr-Latn-ME" sz="2400" dirty="0">
                <a:solidFill>
                  <a:schemeClr val="tx1"/>
                </a:solidFill>
              </a:rPr>
              <a:t> u skladu sa univerzalnim vrijednostma kao što su pravda, sloboda, poštenje, humanost, lična i kolektivna odgovornost. </a:t>
            </a:r>
            <a:endParaRPr lang="sr-Latn-ME" sz="24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sr-Latn-ME" sz="2400" dirty="0">
              <a:solidFill>
                <a:schemeClr val="tx1"/>
              </a:solidFill>
            </a:endParaRPr>
          </a:p>
          <a:p>
            <a:pPr algn="just"/>
            <a:r>
              <a:rPr lang="sr-Latn-ME" sz="2400" b="1" dirty="0">
                <a:solidFill>
                  <a:schemeClr val="tx1"/>
                </a:solidFill>
              </a:rPr>
              <a:t>Razvija se komunikativnost, tolerancija, empatija</a:t>
            </a:r>
            <a:r>
              <a:rPr lang="sr-Latn-ME" sz="2400" dirty="0">
                <a:solidFill>
                  <a:schemeClr val="tx1"/>
                </a:solidFill>
              </a:rPr>
              <a:t>, kultura dijaloga, sposobnost prepoznavanja društvenih predrasuda, stereotipa, ksenofobije, homofobije, rodne nejednakosti, nepotizma. </a:t>
            </a:r>
            <a:endParaRPr lang="sr-Latn-ME" sz="24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sr-Latn-ME" sz="2400" dirty="0">
              <a:solidFill>
                <a:schemeClr val="tx1"/>
              </a:solidFill>
            </a:endParaRPr>
          </a:p>
          <a:p>
            <a:pPr algn="just"/>
            <a:r>
              <a:rPr lang="sr-Latn-ME" sz="2400" dirty="0">
                <a:solidFill>
                  <a:schemeClr val="tx1"/>
                </a:solidFill>
              </a:rPr>
              <a:t>Razumije mehanizme za izgradnju društva, socijalne pravde i jednakosti. </a:t>
            </a:r>
          </a:p>
          <a:p>
            <a:pPr algn="just"/>
            <a:endParaRPr lang="sr-Latn-M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051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6181BB-44C9-41B8-890A-A4A36AC8D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9014" y="312235"/>
            <a:ext cx="10178322" cy="614131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r-Latn-ME" sz="2400" b="1" dirty="0">
                <a:solidFill>
                  <a:schemeClr val="tx1"/>
                </a:solidFill>
              </a:rPr>
              <a:t>Smiljka Tomanović</a:t>
            </a:r>
            <a:r>
              <a:rPr lang="sr-Latn-ME" sz="2400" dirty="0">
                <a:solidFill>
                  <a:schemeClr val="tx1"/>
                </a:solidFill>
              </a:rPr>
              <a:t>, sociolog, kaže čemu još služi Sociologija: </a:t>
            </a:r>
            <a:endParaRPr lang="sr-Latn-ME" sz="24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sr-Latn-ME" sz="2400" dirty="0">
              <a:solidFill>
                <a:schemeClr val="tx1"/>
              </a:solidFill>
            </a:endParaRPr>
          </a:p>
          <a:p>
            <a:pPr algn="just"/>
            <a:r>
              <a:rPr lang="sr-Latn-ME" sz="2400" dirty="0">
                <a:solidFill>
                  <a:schemeClr val="tx1"/>
                </a:solidFill>
              </a:rPr>
              <a:t>da lakše razumiješ </a:t>
            </a:r>
            <a:r>
              <a:rPr lang="sr-Latn-ME" sz="2400" dirty="0" smtClean="0">
                <a:solidFill>
                  <a:schemeClr val="tx1"/>
                </a:solidFill>
              </a:rPr>
              <a:t>sebe, položaj i ulogu u društvu;</a:t>
            </a:r>
          </a:p>
          <a:p>
            <a:pPr marL="0" indent="0" algn="just">
              <a:buNone/>
            </a:pPr>
            <a:endParaRPr lang="sr-Latn-ME" sz="2400" dirty="0">
              <a:solidFill>
                <a:schemeClr val="tx1"/>
              </a:solidFill>
            </a:endParaRPr>
          </a:p>
          <a:p>
            <a:pPr algn="just"/>
            <a:r>
              <a:rPr lang="sr-Latn-ME" sz="2400" dirty="0">
                <a:solidFill>
                  <a:schemeClr val="tx1"/>
                </a:solidFill>
              </a:rPr>
              <a:t>da razumiješ šta se i zbog čega dešava u tvom neposrednom okruženju</a:t>
            </a:r>
            <a:r>
              <a:rPr lang="sr-Latn-ME" sz="2400" dirty="0" smtClean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buNone/>
            </a:pPr>
            <a:endParaRPr lang="sr-Latn-ME" sz="2400" dirty="0">
              <a:solidFill>
                <a:schemeClr val="tx1"/>
              </a:solidFill>
            </a:endParaRPr>
          </a:p>
          <a:p>
            <a:pPr algn="just"/>
            <a:r>
              <a:rPr lang="sr-Latn-ME" sz="2400" dirty="0">
                <a:solidFill>
                  <a:schemeClr val="tx1"/>
                </a:solidFill>
              </a:rPr>
              <a:t>da ti pomogne da demistifikuješ zbivanja u različitim sferama </a:t>
            </a:r>
            <a:r>
              <a:rPr lang="sr-Latn-ME" sz="2400" dirty="0" smtClean="0">
                <a:solidFill>
                  <a:schemeClr val="tx1"/>
                </a:solidFill>
              </a:rPr>
              <a:t>društva: </a:t>
            </a:r>
            <a:r>
              <a:rPr lang="sr-Latn-ME" sz="2400" dirty="0">
                <a:solidFill>
                  <a:schemeClr val="tx1"/>
                </a:solidFill>
              </a:rPr>
              <a:t>politici, državi, kulturi, religiji, privredi, porodici itd</a:t>
            </a:r>
            <a:r>
              <a:rPr lang="sr-Latn-ME" sz="2400" dirty="0" smtClean="0">
                <a:solidFill>
                  <a:schemeClr val="tx1"/>
                </a:solidFill>
              </a:rPr>
              <a:t>.;</a:t>
            </a:r>
          </a:p>
          <a:p>
            <a:pPr marL="0" indent="0" algn="just">
              <a:buNone/>
            </a:pPr>
            <a:endParaRPr lang="sr-Latn-ME" sz="2400" dirty="0">
              <a:solidFill>
                <a:schemeClr val="tx1"/>
              </a:solidFill>
            </a:endParaRPr>
          </a:p>
          <a:p>
            <a:pPr algn="just"/>
            <a:r>
              <a:rPr lang="sr-Latn-ME" sz="2400" dirty="0">
                <a:solidFill>
                  <a:schemeClr val="tx1"/>
                </a:solidFill>
              </a:rPr>
              <a:t>da te nauči da iza očiglednog otkrivaš skriveno</a:t>
            </a:r>
            <a:r>
              <a:rPr lang="sr-Latn-ME" sz="2400" dirty="0" smtClean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buNone/>
            </a:pPr>
            <a:endParaRPr lang="sr-Latn-ME" sz="2400" dirty="0">
              <a:solidFill>
                <a:schemeClr val="tx1"/>
              </a:solidFill>
            </a:endParaRPr>
          </a:p>
          <a:p>
            <a:pPr algn="just"/>
            <a:r>
              <a:rPr lang="sr-Latn-ME" sz="2400" dirty="0">
                <a:solidFill>
                  <a:schemeClr val="tx1"/>
                </a:solidFill>
              </a:rPr>
              <a:t>da ti pomogne da uspostaviš svoje mjesto u globalnom svijetu i da shvatiš šta možeš da uradiš.</a:t>
            </a:r>
          </a:p>
          <a:p>
            <a:endParaRPr lang="sr-Latn-M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665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79A2D8-BBE6-42F9-A86E-7A0E837D3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073" y="624469"/>
            <a:ext cx="10178322" cy="5653239"/>
          </a:xfrm>
        </p:spPr>
        <p:txBody>
          <a:bodyPr>
            <a:noAutofit/>
          </a:bodyPr>
          <a:lstStyle/>
          <a:p>
            <a:pPr algn="just"/>
            <a:r>
              <a:rPr lang="sr-Latn-ME" sz="2400" dirty="0">
                <a:solidFill>
                  <a:schemeClr val="tx1"/>
                </a:solidFill>
              </a:rPr>
              <a:t>Sociologija proučava društveni život čovjeka, društvene grupe i </a:t>
            </a:r>
            <a:r>
              <a:rPr lang="sr-Latn-ME" sz="2400" dirty="0" smtClean="0">
                <a:solidFill>
                  <a:schemeClr val="tx1"/>
                </a:solidFill>
              </a:rPr>
              <a:t>društva u cjelini. </a:t>
            </a:r>
            <a:r>
              <a:rPr lang="sr-Latn-ME" sz="2400" dirty="0">
                <a:solidFill>
                  <a:schemeClr val="tx1"/>
                </a:solidFill>
              </a:rPr>
              <a:t>Poznati britanski </a:t>
            </a:r>
            <a:r>
              <a:rPr lang="sr-Latn-ME" sz="2400" dirty="0" smtClean="0">
                <a:solidFill>
                  <a:schemeClr val="tx1"/>
                </a:solidFill>
              </a:rPr>
              <a:t>sociolog Entoni Gidens, </a:t>
            </a:r>
            <a:r>
              <a:rPr lang="sr-Latn-ME" sz="2400" dirty="0">
                <a:solidFill>
                  <a:schemeClr val="tx1"/>
                </a:solidFill>
              </a:rPr>
              <a:t>jedan od značajnih modernih mislilaca na polju Sociologije kaže da je to zanimljiva </a:t>
            </a:r>
            <a:r>
              <a:rPr lang="sr-Latn-ME" sz="2400" dirty="0" smtClean="0">
                <a:solidFill>
                  <a:schemeClr val="tx1"/>
                </a:solidFill>
              </a:rPr>
              <a:t>nauka, </a:t>
            </a:r>
            <a:r>
              <a:rPr lang="sr-Latn-ME" sz="2400" dirty="0">
                <a:solidFill>
                  <a:schemeClr val="tx1"/>
                </a:solidFill>
              </a:rPr>
              <a:t>jer je njen predmet naše sopstveno ponašanje kao </a:t>
            </a:r>
            <a:r>
              <a:rPr lang="sr-Latn-ME" sz="2400" dirty="0" smtClean="0">
                <a:solidFill>
                  <a:schemeClr val="tx1"/>
                </a:solidFill>
              </a:rPr>
              <a:t>društven</a:t>
            </a:r>
            <a:r>
              <a:rPr lang="en-US" sz="2400" dirty="0" err="1" smtClean="0">
                <a:solidFill>
                  <a:schemeClr val="tx1"/>
                </a:solidFill>
              </a:rPr>
              <a:t>ih</a:t>
            </a:r>
            <a:r>
              <a:rPr lang="sr-Latn-ME" sz="2400" dirty="0" smtClean="0">
                <a:solidFill>
                  <a:schemeClr val="tx1"/>
                </a:solidFill>
              </a:rPr>
              <a:t> bić</a:t>
            </a:r>
            <a:r>
              <a:rPr lang="en-US" sz="2400" dirty="0" smtClean="0">
                <a:solidFill>
                  <a:schemeClr val="tx1"/>
                </a:solidFill>
              </a:rPr>
              <a:t>a</a:t>
            </a:r>
            <a:r>
              <a:rPr lang="sr-Latn-ME" sz="2400" dirty="0" smtClean="0">
                <a:solidFill>
                  <a:schemeClr val="tx1"/>
                </a:solidFill>
              </a:rPr>
              <a:t> </a:t>
            </a:r>
            <a:endParaRPr lang="sr-Latn-ME" sz="2400" dirty="0" smtClean="0">
              <a:solidFill>
                <a:schemeClr val="tx1"/>
              </a:solidFill>
            </a:endParaRPr>
          </a:p>
          <a:p>
            <a:pPr algn="just"/>
            <a:endParaRPr lang="sr-Latn-ME" sz="2400" dirty="0">
              <a:solidFill>
                <a:schemeClr val="tx1"/>
              </a:solidFill>
            </a:endParaRPr>
          </a:p>
          <a:p>
            <a:pPr algn="just"/>
            <a:r>
              <a:rPr lang="sr-Latn-ME" sz="2400" dirty="0">
                <a:solidFill>
                  <a:schemeClr val="tx1"/>
                </a:solidFill>
              </a:rPr>
              <a:t>Sociologija je nauka o društvu. </a:t>
            </a:r>
            <a:endParaRPr lang="sr-Latn-ME" sz="2400" dirty="0" smtClean="0">
              <a:solidFill>
                <a:schemeClr val="tx1"/>
              </a:solidFill>
            </a:endParaRPr>
          </a:p>
          <a:p>
            <a:pPr algn="just"/>
            <a:endParaRPr lang="sr-Latn-ME" sz="2400" dirty="0">
              <a:solidFill>
                <a:schemeClr val="tx1"/>
              </a:solidFill>
            </a:endParaRPr>
          </a:p>
          <a:p>
            <a:pPr algn="just"/>
            <a:r>
              <a:rPr lang="sr-Latn-ME" sz="2400" dirty="0" smtClean="0">
                <a:solidFill>
                  <a:schemeClr val="tx1"/>
                </a:solidFill>
              </a:rPr>
              <a:t>Društvo </a:t>
            </a:r>
            <a:r>
              <a:rPr lang="sr-Latn-ME" sz="2400" dirty="0">
                <a:solidFill>
                  <a:schemeClr val="tx1"/>
                </a:solidFill>
              </a:rPr>
              <a:t>predstavlja širok pojam koji se može odnositi na nekoliko </a:t>
            </a:r>
            <a:r>
              <a:rPr lang="sr-Latn-ME" sz="2400" dirty="0" smtClean="0">
                <a:solidFill>
                  <a:schemeClr val="tx1"/>
                </a:solidFill>
              </a:rPr>
              <a:t>ljudi, </a:t>
            </a:r>
            <a:r>
              <a:rPr lang="sr-Latn-ME" sz="2400" dirty="0">
                <a:solidFill>
                  <a:schemeClr val="tx1"/>
                </a:solidFill>
              </a:rPr>
              <a:t>ali i na čitavo čovječanstvo. Društvom nazivamo grupu naših prijatelja, akcionarsko društvo, sportsko </a:t>
            </a:r>
            <a:r>
              <a:rPr lang="sr-Latn-ME" sz="2400" dirty="0" smtClean="0">
                <a:solidFill>
                  <a:schemeClr val="tx1"/>
                </a:solidFill>
              </a:rPr>
              <a:t>društvo, </a:t>
            </a:r>
            <a:r>
              <a:rPr lang="sr-Latn-ME" sz="2400" dirty="0">
                <a:solidFill>
                  <a:schemeClr val="tx1"/>
                </a:solidFill>
              </a:rPr>
              <a:t>a društvom često nazivamo i stanovnike neke države. </a:t>
            </a:r>
          </a:p>
        </p:txBody>
      </p:sp>
    </p:spTree>
    <p:extLst>
      <p:ext uri="{BB962C8B-B14F-4D97-AF65-F5344CB8AC3E}">
        <p14:creationId xmlns:p14="http://schemas.microsoft.com/office/powerpoint/2010/main" val="2836712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CFB9CD-C1EC-49CC-8404-0BB979EAA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3190" y="669074"/>
            <a:ext cx="10178322" cy="5063511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ME" sz="3200" dirty="0">
                <a:solidFill>
                  <a:schemeClr val="tx1"/>
                </a:solidFill>
              </a:rPr>
              <a:t>Društvo je cjelina koja </a:t>
            </a:r>
            <a:r>
              <a:rPr lang="sr-Latn-ME" sz="3200" dirty="0" smtClean="0">
                <a:solidFill>
                  <a:schemeClr val="tx1"/>
                </a:solidFill>
              </a:rPr>
              <a:t>prevazilazi </a:t>
            </a:r>
            <a:r>
              <a:rPr lang="sr-Latn-ME" sz="3200" dirty="0">
                <a:solidFill>
                  <a:schemeClr val="tx1"/>
                </a:solidFill>
              </a:rPr>
              <a:t>prost zbir pojedinaca.</a:t>
            </a:r>
          </a:p>
          <a:p>
            <a:pPr algn="just"/>
            <a:endParaRPr lang="sr-Latn-ME" sz="3200" dirty="0" smtClean="0">
              <a:solidFill>
                <a:schemeClr val="tx1"/>
              </a:solidFill>
            </a:endParaRPr>
          </a:p>
          <a:p>
            <a:pPr algn="just"/>
            <a:endParaRPr lang="sr-Latn-ME" sz="3200" dirty="0">
              <a:solidFill>
                <a:schemeClr val="tx1"/>
              </a:solidFill>
            </a:endParaRPr>
          </a:p>
          <a:p>
            <a:pPr algn="just"/>
            <a:r>
              <a:rPr lang="sr-Latn-ME" sz="3200" dirty="0" smtClean="0">
                <a:solidFill>
                  <a:schemeClr val="tx1"/>
                </a:solidFill>
              </a:rPr>
              <a:t>Ono </a:t>
            </a:r>
            <a:r>
              <a:rPr lang="sr-Latn-ME" sz="3200" dirty="0">
                <a:solidFill>
                  <a:schemeClr val="tx1"/>
                </a:solidFill>
              </a:rPr>
              <a:t>u velikoj mjeri oblikuje ponašanje pojedinaca. Realno postojanje društva najčešće se osjeća kada neko pokuša da djeluje „mimo društva“. </a:t>
            </a:r>
            <a:endParaRPr lang="sr-Latn-ME" sz="3200" dirty="0" smtClean="0">
              <a:solidFill>
                <a:schemeClr val="tx1"/>
              </a:solidFill>
            </a:endParaRPr>
          </a:p>
          <a:p>
            <a:pPr algn="just"/>
            <a:endParaRPr lang="sr-Latn-ME" sz="3200" dirty="0">
              <a:solidFill>
                <a:schemeClr val="tx1"/>
              </a:solidFill>
            </a:endParaRPr>
          </a:p>
          <a:p>
            <a:pPr algn="just"/>
            <a:r>
              <a:rPr lang="sr-Latn-ME" sz="3200" dirty="0" smtClean="0">
                <a:solidFill>
                  <a:schemeClr val="tx1"/>
                </a:solidFill>
              </a:rPr>
              <a:t>Negodovanje</a:t>
            </a:r>
            <a:r>
              <a:rPr lang="sr-Latn-ME" sz="3200" dirty="0">
                <a:solidFill>
                  <a:schemeClr val="tx1"/>
                </a:solidFill>
              </a:rPr>
              <a:t>, prezir, osuda, različite vrste sankcija od strane </a:t>
            </a:r>
            <a:r>
              <a:rPr lang="sr-Latn-ME" sz="3200" dirty="0" smtClean="0">
                <a:solidFill>
                  <a:schemeClr val="tx1"/>
                </a:solidFill>
              </a:rPr>
              <a:t>društva, </a:t>
            </a:r>
            <a:r>
              <a:rPr lang="sr-Latn-ME" sz="3200" dirty="0">
                <a:solidFill>
                  <a:schemeClr val="tx1"/>
                </a:solidFill>
              </a:rPr>
              <a:t>svjedoče o realnom postojanju društva. 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4012871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F2FAE5-EA99-49ED-9EDB-B214639AF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4000" dirty="0"/>
              <a:t>Svrha sociologije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E1780E-772B-4535-9E09-530057814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71601"/>
            <a:ext cx="10178322" cy="5336930"/>
          </a:xfrm>
        </p:spPr>
        <p:txBody>
          <a:bodyPr>
            <a:noAutofit/>
          </a:bodyPr>
          <a:lstStyle/>
          <a:p>
            <a:pPr algn="just"/>
            <a:r>
              <a:rPr lang="sr-Latn-ME" sz="2800" smtClean="0">
                <a:solidFill>
                  <a:schemeClr val="tx1"/>
                </a:solidFill>
              </a:rPr>
              <a:t>Sociologija</a:t>
            </a:r>
            <a:r>
              <a:rPr lang="sr-Latn-ME" sz="2800" dirty="0">
                <a:solidFill>
                  <a:schemeClr val="tx1"/>
                </a:solidFill>
              </a:rPr>
              <a:t>, ipak ukazuje na potrebu usvajanja jednog mnogo šireg gledišta o tome zbog čega smo onakvi kakvi jesmo i o tome zašto se ponašamo onako kako se ponašamo. </a:t>
            </a:r>
            <a:endParaRPr lang="sr-Latn-ME" sz="2800" dirty="0" smtClean="0">
              <a:solidFill>
                <a:schemeClr val="tx1"/>
              </a:solidFill>
            </a:endParaRPr>
          </a:p>
          <a:p>
            <a:pPr algn="just"/>
            <a:endParaRPr lang="sr-Latn-ME" sz="2800" dirty="0">
              <a:solidFill>
                <a:schemeClr val="tx1"/>
              </a:solidFill>
            </a:endParaRPr>
          </a:p>
          <a:p>
            <a:pPr algn="just"/>
            <a:r>
              <a:rPr lang="sr-Latn-ME" sz="2800" dirty="0" smtClean="0">
                <a:solidFill>
                  <a:schemeClr val="tx1"/>
                </a:solidFill>
              </a:rPr>
              <a:t>Ona </a:t>
            </a:r>
            <a:r>
              <a:rPr lang="sr-Latn-ME" sz="2800" dirty="0">
                <a:solidFill>
                  <a:schemeClr val="tx1"/>
                </a:solidFill>
              </a:rPr>
              <a:t>nas uči da ono što smatramo prirodnim, neizbježnim, dobrim ili istinitim, ne mora </a:t>
            </a:r>
            <a:r>
              <a:rPr lang="sr-Latn-ME" sz="2800" dirty="0" smtClean="0">
                <a:solidFill>
                  <a:schemeClr val="tx1"/>
                </a:solidFill>
              </a:rPr>
              <a:t>nužno tako </a:t>
            </a:r>
            <a:r>
              <a:rPr lang="sr-Latn-ME" sz="2800" dirty="0">
                <a:solidFill>
                  <a:schemeClr val="tx1"/>
                </a:solidFill>
              </a:rPr>
              <a:t>i biti i da su „date činjenice“ našeg života pod snažnim uticajem istorijskih i društvenih sila.        </a:t>
            </a:r>
          </a:p>
          <a:p>
            <a:pPr marL="0" indent="0">
              <a:buNone/>
            </a:pPr>
            <a:endParaRPr lang="sr-Latn-ME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062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686F1C-0698-45C1-82AC-6A9BF347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4000" b="1" dirty="0"/>
              <a:t> Razlozi nastanka Sociologije </a:t>
            </a:r>
            <a:endParaRPr lang="sr-Latn-ME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2E02DA-4A01-46BA-82B9-5323BD47F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941" y="1306871"/>
            <a:ext cx="11337074" cy="5076344"/>
          </a:xfrm>
        </p:spPr>
        <p:txBody>
          <a:bodyPr>
            <a:noAutofit/>
          </a:bodyPr>
          <a:lstStyle/>
          <a:p>
            <a:pPr algn="just"/>
            <a:r>
              <a:rPr lang="sr-Latn-ME" sz="2800" dirty="0">
                <a:solidFill>
                  <a:schemeClr val="tx1"/>
                </a:solidFill>
              </a:rPr>
              <a:t>Uslovi za nastanak Sociologije stvarani su tokom dugog perioda (od XVI- XIX vijeka), u kome su se dogodile tri revolucije. Najprije je naučna revolucija otvorila prostor za smanjenje uticaja crkve i religije</a:t>
            </a:r>
            <a:r>
              <a:rPr lang="sr-Latn-ME" sz="28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sr-Latn-ME" sz="2800" dirty="0">
              <a:solidFill>
                <a:schemeClr val="tx1"/>
              </a:solidFill>
            </a:endParaRPr>
          </a:p>
          <a:p>
            <a:pPr algn="just"/>
            <a:r>
              <a:rPr lang="sr-Latn-ME" sz="2800" dirty="0" smtClean="0">
                <a:solidFill>
                  <a:schemeClr val="tx1"/>
                </a:solidFill>
              </a:rPr>
              <a:t> </a:t>
            </a:r>
            <a:endParaRPr lang="sr-Latn-ME" sz="2800" dirty="0">
              <a:solidFill>
                <a:schemeClr val="tx1"/>
              </a:solidFill>
            </a:endParaRPr>
          </a:p>
          <a:p>
            <a:pPr algn="just"/>
            <a:r>
              <a:rPr lang="sr-Latn-ME" sz="2800" dirty="0">
                <a:solidFill>
                  <a:schemeClr val="tx1"/>
                </a:solidFill>
              </a:rPr>
              <a:t>Ova revolucija je oblikovala nove teorije u fizici, hemiji, medicini, </a:t>
            </a:r>
            <a:r>
              <a:rPr lang="sr-Latn-ME" sz="2800" dirty="0" smtClean="0">
                <a:solidFill>
                  <a:schemeClr val="tx1"/>
                </a:solidFill>
              </a:rPr>
              <a:t>astronomiji. Zajedničko </a:t>
            </a:r>
            <a:r>
              <a:rPr lang="sr-Latn-ME" sz="2800" dirty="0">
                <a:solidFill>
                  <a:schemeClr val="tx1"/>
                </a:solidFill>
              </a:rPr>
              <a:t>obilježje ovih navedenih promjena predstavljao je naučni metod koji se zasniva na sistematskom posmatranju činjenica i korišćenju eksperimenta za dokazivanje zaključaka. </a:t>
            </a:r>
          </a:p>
          <a:p>
            <a:endParaRPr lang="sr-Latn-M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133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6770DF-9624-4447-8560-08A81B9E2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9015" y="836342"/>
            <a:ext cx="10178322" cy="5599627"/>
          </a:xfrm>
        </p:spPr>
        <p:txBody>
          <a:bodyPr>
            <a:noAutofit/>
          </a:bodyPr>
          <a:lstStyle/>
          <a:p>
            <a:pPr algn="just"/>
            <a:r>
              <a:rPr lang="sr-Latn-ME" sz="2800" dirty="0">
                <a:solidFill>
                  <a:schemeClr val="tx1"/>
                </a:solidFill>
              </a:rPr>
              <a:t>Tada se razvio (od XVI-XVIII vijeka) intelektualni pokret poznat pod nazivom </a:t>
            </a:r>
            <a:r>
              <a:rPr lang="sr-Latn-ME" sz="2800" b="1" u="sng" dirty="0" err="1">
                <a:solidFill>
                  <a:schemeClr val="tx1"/>
                </a:solidFill>
              </a:rPr>
              <a:t>prosvetiteljstvo</a:t>
            </a:r>
            <a:r>
              <a:rPr lang="sr-Latn-ME" sz="2800" dirty="0">
                <a:solidFill>
                  <a:schemeClr val="tx1"/>
                </a:solidFill>
              </a:rPr>
              <a:t> čiji su najznačajniji predstavnici Volter, Ruso, </a:t>
            </a:r>
            <a:r>
              <a:rPr lang="sr-Latn-ME" sz="2800" dirty="0" err="1">
                <a:solidFill>
                  <a:schemeClr val="tx1"/>
                </a:solidFill>
              </a:rPr>
              <a:t>Didro</a:t>
            </a:r>
            <a:r>
              <a:rPr lang="sr-Latn-ME" sz="2800" dirty="0">
                <a:solidFill>
                  <a:schemeClr val="tx1"/>
                </a:solidFill>
              </a:rPr>
              <a:t> i drugi. Vjerovali su da postoje prirodni zakoni i procesi i da zahvaljujući njihovom poznavanju čovjek je sposoban da utiče na prirodu. </a:t>
            </a:r>
            <a:endParaRPr lang="sr-Latn-ME" sz="2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sr-Latn-ME" sz="2800" dirty="0">
              <a:solidFill>
                <a:schemeClr val="tx1"/>
              </a:solidFill>
            </a:endParaRPr>
          </a:p>
          <a:p>
            <a:pPr algn="just"/>
            <a:r>
              <a:rPr lang="sr-Latn-ME" sz="2800" dirty="0">
                <a:solidFill>
                  <a:schemeClr val="tx1"/>
                </a:solidFill>
              </a:rPr>
              <a:t>Prosvetitelji su se takođe zalagali za slobodu i jednakost, smatrajući ih najvišim ljudskim vrijednostima</a:t>
            </a:r>
            <a:r>
              <a:rPr lang="sr-Latn-ME" sz="280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sr-Latn-ME" sz="2800" dirty="0" smtClean="0">
                <a:solidFill>
                  <a:schemeClr val="tx1"/>
                </a:solidFill>
              </a:rPr>
              <a:t> </a:t>
            </a:r>
            <a:endParaRPr lang="sr-Latn-ME" sz="2800" dirty="0">
              <a:solidFill>
                <a:schemeClr val="tx1"/>
              </a:solidFill>
            </a:endParaRPr>
          </a:p>
          <a:p>
            <a:pPr algn="just"/>
            <a:r>
              <a:rPr lang="sr-Latn-ME" sz="2800" dirty="0">
                <a:solidFill>
                  <a:schemeClr val="tx1"/>
                </a:solidFill>
              </a:rPr>
              <a:t>Razum je za njih moćno sredstvo pomoću </a:t>
            </a:r>
            <a:r>
              <a:rPr lang="sr-Latn-ME" sz="2800" dirty="0" smtClean="0">
                <a:solidFill>
                  <a:schemeClr val="tx1"/>
                </a:solidFill>
              </a:rPr>
              <a:t>koga </a:t>
            </a:r>
            <a:r>
              <a:rPr lang="sr-Latn-ME" sz="2800" dirty="0">
                <a:solidFill>
                  <a:schemeClr val="tx1"/>
                </a:solidFill>
              </a:rPr>
              <a:t>čovjek može shvatiti svijet oko sebe i poboljšati svoje životne uslove.</a:t>
            </a:r>
          </a:p>
        </p:txBody>
      </p:sp>
    </p:spTree>
    <p:extLst>
      <p:ext uri="{BB962C8B-B14F-4D97-AF65-F5344CB8AC3E}">
        <p14:creationId xmlns:p14="http://schemas.microsoft.com/office/powerpoint/2010/main" val="1841569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634C21-8FDD-49ED-92FB-BB496AC2D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6838" y="412596"/>
            <a:ext cx="10370407" cy="6366273"/>
          </a:xfrm>
        </p:spPr>
        <p:txBody>
          <a:bodyPr>
            <a:normAutofit/>
          </a:bodyPr>
          <a:lstStyle/>
          <a:p>
            <a:pPr algn="just"/>
            <a:r>
              <a:rPr lang="sr-Latn-ME" sz="3200" dirty="0">
                <a:solidFill>
                  <a:schemeClr val="tx1"/>
                </a:solidFill>
              </a:rPr>
              <a:t>Francuska buržoaska revolucija 1789</a:t>
            </a:r>
            <a:r>
              <a:rPr lang="sr-Latn-ME" sz="3200" dirty="0" smtClean="0">
                <a:solidFill>
                  <a:schemeClr val="tx1"/>
                </a:solidFill>
              </a:rPr>
              <a:t>. god</a:t>
            </a:r>
            <a:r>
              <a:rPr lang="sr-Latn-ME" sz="3200" dirty="0">
                <a:solidFill>
                  <a:schemeClr val="tx1"/>
                </a:solidFill>
              </a:rPr>
              <a:t>. predstavlja praktičnu potvrdu </a:t>
            </a:r>
            <a:r>
              <a:rPr lang="sr-Latn-ME" sz="3200" dirty="0" err="1">
                <a:solidFill>
                  <a:schemeClr val="tx1"/>
                </a:solidFill>
              </a:rPr>
              <a:t>prosvetiteljskih</a:t>
            </a:r>
            <a:r>
              <a:rPr lang="sr-Latn-ME" sz="3200" dirty="0">
                <a:solidFill>
                  <a:schemeClr val="tx1"/>
                </a:solidFill>
              </a:rPr>
              <a:t> ideja. Republika je zamijenila apsolutnu </a:t>
            </a:r>
            <a:r>
              <a:rPr lang="sr-Latn-ME" sz="3200" dirty="0" smtClean="0">
                <a:solidFill>
                  <a:schemeClr val="tx1"/>
                </a:solidFill>
              </a:rPr>
              <a:t>monarhiju, </a:t>
            </a:r>
            <a:r>
              <a:rPr lang="sr-Latn-ME" sz="3200" dirty="0">
                <a:solidFill>
                  <a:schemeClr val="tx1"/>
                </a:solidFill>
              </a:rPr>
              <a:t>a građanstvo postaje glavna politička snaga. </a:t>
            </a:r>
          </a:p>
        </p:txBody>
      </p:sp>
      <p:pic>
        <p:nvPicPr>
          <p:cNvPr id="1026" name="Picture 2" descr="Napadom na Bastilju počela Francuska revolucija - 1789. godine ...">
            <a:extLst>
              <a:ext uri="{FF2B5EF4-FFF2-40B4-BE49-F238E27FC236}">
                <a16:creationId xmlns:a16="http://schemas.microsoft.com/office/drawing/2014/main" xmlns="" id="{2267856F-E808-4CFC-9126-539E5C704F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11" y="2845523"/>
            <a:ext cx="5176148" cy="34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0FD746D-1B18-43F7-AC5A-B244E9635D38}"/>
              </a:ext>
            </a:extLst>
          </p:cNvPr>
          <p:cNvSpPr txBox="1"/>
          <p:nvPr/>
        </p:nvSpPr>
        <p:spPr>
          <a:xfrm>
            <a:off x="2967778" y="6297974"/>
            <a:ext cx="4166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/>
              <a:t>Pad Bastilje</a:t>
            </a:r>
          </a:p>
        </p:txBody>
      </p:sp>
      <p:pic>
        <p:nvPicPr>
          <p:cNvPr id="1030" name="Picture 6" descr="Француска револуција">
            <a:extLst>
              <a:ext uri="{FF2B5EF4-FFF2-40B4-BE49-F238E27FC236}">
                <a16:creationId xmlns:a16="http://schemas.microsoft.com/office/drawing/2014/main" xmlns="" id="{89F83B24-78A7-4182-89AC-84E6B2084C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133" y="2845523"/>
            <a:ext cx="4842000" cy="34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5C439AB-B54E-4014-B8F5-F27836A7B81C}"/>
              </a:ext>
            </a:extLst>
          </p:cNvPr>
          <p:cNvSpPr txBox="1"/>
          <p:nvPr/>
        </p:nvSpPr>
        <p:spPr>
          <a:xfrm>
            <a:off x="7736364" y="6297974"/>
            <a:ext cx="3548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/>
              <a:t>Francuska revolucija</a:t>
            </a:r>
          </a:p>
        </p:txBody>
      </p:sp>
    </p:spTree>
    <p:extLst>
      <p:ext uri="{BB962C8B-B14F-4D97-AF65-F5344CB8AC3E}">
        <p14:creationId xmlns:p14="http://schemas.microsoft.com/office/powerpoint/2010/main" val="1118096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219777-C930-4064-8D35-6060A96E9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5561" y="267630"/>
            <a:ext cx="10178322" cy="6370562"/>
          </a:xfrm>
        </p:spPr>
        <p:txBody>
          <a:bodyPr>
            <a:normAutofit/>
          </a:bodyPr>
          <a:lstStyle/>
          <a:p>
            <a:pPr algn="just"/>
            <a:r>
              <a:rPr lang="sr-Latn-ME" sz="2800" dirty="0">
                <a:solidFill>
                  <a:schemeClr val="tx1"/>
                </a:solidFill>
              </a:rPr>
              <a:t>Industrijska revolucija je više bila proces nego događaj. Krajem XVIII vijeka dolazi do pronalaska parne mašine i transformacije toplotne energije vodene pare u mehanički rad. To je dovelo do pojave velikih fabrika a time i do stvaranja prvih gradova. </a:t>
            </a:r>
          </a:p>
        </p:txBody>
      </p:sp>
      <p:pic>
        <p:nvPicPr>
          <p:cNvPr id="2050" name="Picture 2" descr="Džejms Vat - pokretač industrijske... - HIZU Planeta ...">
            <a:extLst>
              <a:ext uri="{FF2B5EF4-FFF2-40B4-BE49-F238E27FC236}">
                <a16:creationId xmlns:a16="http://schemas.microsoft.com/office/drawing/2014/main" xmlns="" id="{D4215BD9-84EA-4681-9F9B-958D3DB5F8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" r="61975" b="-1"/>
          <a:stretch/>
        </p:blipFill>
        <p:spPr bwMode="auto">
          <a:xfrm>
            <a:off x="2502062" y="3245005"/>
            <a:ext cx="2562039" cy="249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ilipdjukicblog – Page 2 – Tehnologija">
            <a:extLst>
              <a:ext uri="{FF2B5EF4-FFF2-40B4-BE49-F238E27FC236}">
                <a16:creationId xmlns:a16="http://schemas.microsoft.com/office/drawing/2014/main" xmlns="" id="{EC8997A2-05B7-4D8E-93F0-91BC943FE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442" y="3245005"/>
            <a:ext cx="4991100" cy="2865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B654DE7-5F77-45BF-868E-0304A7999810}"/>
              </a:ext>
            </a:extLst>
          </p:cNvPr>
          <p:cNvSpPr txBox="1"/>
          <p:nvPr/>
        </p:nvSpPr>
        <p:spPr>
          <a:xfrm>
            <a:off x="3093922" y="5741043"/>
            <a:ext cx="2464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/>
              <a:t>Džejms Vat</a:t>
            </a:r>
          </a:p>
        </p:txBody>
      </p:sp>
    </p:spTree>
    <p:extLst>
      <p:ext uri="{BB962C8B-B14F-4D97-AF65-F5344CB8AC3E}">
        <p14:creationId xmlns:p14="http://schemas.microsoft.com/office/powerpoint/2010/main" val="1984108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0">
            <a:extLst>
              <a:ext uri="{FF2B5EF4-FFF2-40B4-BE49-F238E27FC236}">
                <a16:creationId xmlns:a16="http://schemas.microsoft.com/office/drawing/2014/main" xmlns="" id="{93B3D315-2706-4149-873C-331EDFAFEF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7" name="Rectangle 72">
            <a:extLst>
              <a:ext uri="{FF2B5EF4-FFF2-40B4-BE49-F238E27FC236}">
                <a16:creationId xmlns:a16="http://schemas.microsoft.com/office/drawing/2014/main" xmlns="" id="{8D04E398-086D-467C-B390-9F9079FA7A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934F9C-CFF6-471B-81F7-63ED4C294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99" y="68770"/>
            <a:ext cx="6933317" cy="63847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endParaRPr lang="sr-Latn-ME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sr-Latn-M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Tada </a:t>
            </a:r>
            <a:r>
              <a:rPr lang="sr-Latn-M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dolazi i do formiranja Sociologije kao samostalne nauke. Ime joj je dao poznati francuski matematičar, filozof i mislilac </a:t>
            </a:r>
            <a:r>
              <a:rPr lang="sr-Latn-ME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Ogist Kont</a:t>
            </a:r>
            <a:r>
              <a:rPr lang="sr-Latn-M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(1798.-1857.). </a:t>
            </a:r>
            <a:endParaRPr lang="sr-Latn-ME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sr-Latn-M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sr-Latn-M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Kont je vjerovao da novo polje proučavanja može pružiti znanja potrebna za razumijevanje društva na naučno zasnovanim dokazima. </a:t>
            </a:r>
            <a:endParaRPr lang="sr-Latn-ME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sr-Latn-ME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sr-Latn-M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 </a:t>
            </a:r>
            <a:r>
              <a:rPr lang="sr-Latn-M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je smatrao da je Sociologija nauka koja će se poslednja </a:t>
            </a:r>
            <a:r>
              <a:rPr lang="sr-Latn-M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razviti-poslije </a:t>
            </a:r>
            <a:r>
              <a:rPr lang="sr-Latn-M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fizike, hemije i biologije ali da je najznačajnija i najsloženija. </a:t>
            </a:r>
            <a:endParaRPr lang="sr-Latn-ME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sr-Latn-ME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sr-Latn-M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 </a:t>
            </a:r>
            <a:r>
              <a:rPr lang="sr-Latn-M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njemu Sociologija je u stanju da učini dobro čovječanstvu time što će naučnim putem pomoći </a:t>
            </a:r>
            <a:r>
              <a:rPr lang="sr-Latn-M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razumijevanju, </a:t>
            </a:r>
            <a:r>
              <a:rPr lang="sr-Latn-M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time i predviđanju i ovladavanju </a:t>
            </a:r>
            <a:r>
              <a:rPr lang="sr-Latn-M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 usmjeravanju čovjekovog </a:t>
            </a:r>
            <a:r>
              <a:rPr lang="sr-Latn-M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ponašanja. </a:t>
            </a:r>
          </a:p>
          <a:p>
            <a:pPr>
              <a:lnSpc>
                <a:spcPct val="100000"/>
              </a:lnSpc>
            </a:pPr>
            <a:endParaRPr lang="sr-Latn-ME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5" name="Freeform 6">
            <a:extLst>
              <a:ext uri="{FF2B5EF4-FFF2-40B4-BE49-F238E27FC236}">
                <a16:creationId xmlns:a16="http://schemas.microsoft.com/office/drawing/2014/main" xmlns="" id="{20E344BB-E23E-4198-B2C7-8E752C6A95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390140" y="61344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3074" name="Picture 2" descr="OGIST KONT | SEMINARSKI RAD IZ SOCIOLOGIJE">
            <a:extLst>
              <a:ext uri="{FF2B5EF4-FFF2-40B4-BE49-F238E27FC236}">
                <a16:creationId xmlns:a16="http://schemas.microsoft.com/office/drawing/2014/main" xmlns="" id="{DAB60163-0BB8-43A5-870F-3D1A03296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72799" y="1524336"/>
            <a:ext cx="2670256" cy="321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95329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859</Words>
  <Application>Microsoft Office PowerPoint</Application>
  <PresentationFormat>Custom</PresentationFormat>
  <Paragraphs>69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Badge</vt:lpstr>
      <vt:lpstr>Predmet izučavanja   sociologije kao nauke,  svrha i ciljevi opšte nauke o   društvu  </vt:lpstr>
      <vt:lpstr>PowerPoint Presentation</vt:lpstr>
      <vt:lpstr>PowerPoint Presentation</vt:lpstr>
      <vt:lpstr>Svrha sociologije</vt:lpstr>
      <vt:lpstr> Razlozi nastanka Sociologije </vt:lpstr>
      <vt:lpstr>PowerPoint Presentation</vt:lpstr>
      <vt:lpstr>PowerPoint Presentation</vt:lpstr>
      <vt:lpstr>PowerPoint Presentation</vt:lpstr>
      <vt:lpstr>PowerPoint Presentation</vt:lpstr>
      <vt:lpstr> Zadaci Sociologije kao nauke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Predmet izučavanja sociologije kao nauke</dc:title>
  <dc:creator>Mugosa, Ivana</dc:creator>
  <cp:lastModifiedBy>admin</cp:lastModifiedBy>
  <cp:revision>14</cp:revision>
  <dcterms:created xsi:type="dcterms:W3CDTF">2020-08-14T15:54:10Z</dcterms:created>
  <dcterms:modified xsi:type="dcterms:W3CDTF">2021-09-08T17:11:25Z</dcterms:modified>
</cp:coreProperties>
</file>