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sldIdLst>
    <p:sldId id="257" r:id="rId2"/>
    <p:sldId id="258" r:id="rId3"/>
    <p:sldId id="271" r:id="rId4"/>
    <p:sldId id="274" r:id="rId5"/>
    <p:sldId id="259" r:id="rId6"/>
    <p:sldId id="260" r:id="rId7"/>
    <p:sldId id="261" r:id="rId8"/>
    <p:sldId id="280" r:id="rId9"/>
    <p:sldId id="285" r:id="rId10"/>
    <p:sldId id="262" r:id="rId11"/>
    <p:sldId id="265" r:id="rId12"/>
    <p:sldId id="266" r:id="rId13"/>
    <p:sldId id="276" r:id="rId14"/>
    <p:sldId id="277" r:id="rId15"/>
    <p:sldId id="278" r:id="rId16"/>
    <p:sldId id="286" r:id="rId17"/>
    <p:sldId id="284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  <a:srgbClr val="0033CC"/>
    <a:srgbClr val="FFFF00"/>
    <a:srgbClr val="FF99FF"/>
    <a:srgbClr val="CC3300"/>
    <a:srgbClr val="FF9900"/>
    <a:srgbClr val="CCCCFF"/>
    <a:srgbClr val="66FFFF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86" autoAdjust="0"/>
    <p:restoredTop sz="89983" autoAdjust="0"/>
  </p:normalViewPr>
  <p:slideViewPr>
    <p:cSldViewPr>
      <p:cViewPr varScale="1">
        <p:scale>
          <a:sx n="65" d="100"/>
          <a:sy n="65" d="100"/>
        </p:scale>
        <p:origin x="-15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17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F398C-2014-4A3A-B688-7D1A5251A7C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C0262-8572-4DA0-953A-AF9A84AFD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82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C0262-8572-4DA0-953A-AF9A84AFD6D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954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C0262-8572-4DA0-953A-AF9A84AFD6D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973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C0262-8572-4DA0-953A-AF9A84AFD6D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70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DBB3-614A-4ACA-A6B9-E34988603227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F574-0C8E-447E-B9A1-F1D7CB602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DBB3-614A-4ACA-A6B9-E34988603227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F574-0C8E-447E-B9A1-F1D7CB602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DBB3-614A-4ACA-A6B9-E34988603227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F574-0C8E-447E-B9A1-F1D7CB602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DBB3-614A-4ACA-A6B9-E34988603227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F574-0C8E-447E-B9A1-F1D7CB602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DBB3-614A-4ACA-A6B9-E34988603227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F574-0C8E-447E-B9A1-F1D7CB602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DBB3-614A-4ACA-A6B9-E34988603227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F574-0C8E-447E-B9A1-F1D7CB602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DBB3-614A-4ACA-A6B9-E34988603227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F574-0C8E-447E-B9A1-F1D7CB602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DBB3-614A-4ACA-A6B9-E34988603227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F574-0C8E-447E-B9A1-F1D7CB602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DBB3-614A-4ACA-A6B9-E34988603227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F574-0C8E-447E-B9A1-F1D7CB602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DBB3-614A-4ACA-A6B9-E34988603227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F574-0C8E-447E-B9A1-F1D7CB602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DBB3-614A-4ACA-A6B9-E34988603227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F574-0C8E-447E-B9A1-F1D7CB602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2DBB3-614A-4ACA-A6B9-E34988603227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DF574-0C8E-447E-B9A1-F1D7CB602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gif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gif"/><Relationship Id="rId4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gif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gi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.gi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.gi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7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gi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8288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sr-Latn-CS" sz="4000" b="1" i="1" u="sng" dirty="0">
                <a:solidFill>
                  <a:srgbClr val="FF3399"/>
                </a:solidFill>
                <a:latin typeface="Century Schoolbook" pitchFamily="18" charset="0"/>
              </a:rPr>
              <a:t>SREDNJA I TRENUTNA BRZINA</a:t>
            </a:r>
            <a:r>
              <a:rPr lang="en-US" sz="2700" dirty="0">
                <a:latin typeface="Century Schoolbook" pitchFamily="18" charset="0"/>
              </a:rPr>
              <a:t/>
            </a:r>
            <a:br>
              <a:rPr lang="en-US" sz="2700" dirty="0">
                <a:latin typeface="Century Schoolbook" pitchFamily="18" charset="0"/>
              </a:rPr>
            </a:br>
            <a:r>
              <a:rPr lang="sr-Latn-CS" sz="2700" b="1" i="1" dirty="0">
                <a:latin typeface="Century Schoolbook" pitchFamily="18" charset="0"/>
              </a:rPr>
              <a:t> </a:t>
            </a:r>
            <a:r>
              <a:rPr lang="en-US" sz="2700" dirty="0">
                <a:latin typeface="Century Schoolbook" pitchFamily="18" charset="0"/>
              </a:rPr>
              <a:t/>
            </a:r>
            <a:br>
              <a:rPr lang="en-US" sz="2700" dirty="0">
                <a:latin typeface="Century Schoolbook" pitchFamily="18" charset="0"/>
              </a:rPr>
            </a:br>
            <a:r>
              <a:rPr lang="sr-Latn-CS" sz="2700" b="1" i="1" dirty="0">
                <a:latin typeface="Century Schoolbook" pitchFamily="18" charset="0"/>
              </a:rPr>
              <a:t> </a:t>
            </a:r>
            <a:r>
              <a:rPr lang="sr-Latn-CS" sz="3100" b="1" i="1" dirty="0">
                <a:solidFill>
                  <a:srgbClr val="C00000"/>
                </a:solidFill>
                <a:latin typeface="Century Schoolbook" pitchFamily="18" charset="0"/>
              </a:rPr>
              <a:t>Promjene položaja tijela </a:t>
            </a:r>
            <a:r>
              <a:rPr lang="sr-Latn-CS" sz="3100" b="1" i="1" dirty="0">
                <a:solidFill>
                  <a:srgbClr val="00B050"/>
                </a:solidFill>
                <a:latin typeface="Century Schoolbook" pitchFamily="18" charset="0"/>
              </a:rPr>
              <a:t>u toku kretanja mogu se opisati pomoću </a:t>
            </a:r>
            <a:r>
              <a:rPr lang="sr-Latn-CS" sz="3100" b="1" i="1" dirty="0">
                <a:solidFill>
                  <a:srgbClr val="CC3300"/>
                </a:solidFill>
                <a:latin typeface="Century Schoolbook" pitchFamily="18" charset="0"/>
              </a:rPr>
              <a:t>pređenog puta </a:t>
            </a:r>
            <a:r>
              <a:rPr lang="sr-Latn-CS" sz="3100" b="1" i="1" dirty="0">
                <a:solidFill>
                  <a:srgbClr val="00B050"/>
                </a:solidFill>
                <a:latin typeface="Century Schoolbook" pitchFamily="18" charset="0"/>
              </a:rPr>
              <a:t>(</a:t>
            </a:r>
            <a:r>
              <a:rPr lang="sr-Latn-CS" sz="3100" b="1" i="1" dirty="0">
                <a:solidFill>
                  <a:srgbClr val="0070C0"/>
                </a:solidFill>
                <a:latin typeface="Century Schoolbook" pitchFamily="18" charset="0"/>
              </a:rPr>
              <a:t>skalarna fizička veličina</a:t>
            </a:r>
            <a:r>
              <a:rPr lang="sr-Latn-CS" sz="3100" b="1" i="1" dirty="0">
                <a:solidFill>
                  <a:srgbClr val="00B050"/>
                </a:solidFill>
                <a:latin typeface="Century Schoolbook" pitchFamily="18" charset="0"/>
              </a:rPr>
              <a:t>) ili pomoću </a:t>
            </a:r>
            <a:r>
              <a:rPr lang="sr-Latn-CS" sz="3100" b="1" i="1" dirty="0">
                <a:solidFill>
                  <a:srgbClr val="C00000"/>
                </a:solidFill>
                <a:latin typeface="Century Schoolbook" pitchFamily="18" charset="0"/>
              </a:rPr>
              <a:t>vektora pomjeraja </a:t>
            </a:r>
            <a:r>
              <a:rPr lang="sr-Latn-CS" sz="3100" b="1" i="1" dirty="0">
                <a:solidFill>
                  <a:srgbClr val="00B050"/>
                </a:solidFill>
                <a:latin typeface="Century Schoolbook" pitchFamily="18" charset="0"/>
              </a:rPr>
              <a:t>(</a:t>
            </a:r>
            <a:r>
              <a:rPr lang="sr-Latn-CS" sz="3100" b="1" i="1" dirty="0">
                <a:solidFill>
                  <a:srgbClr val="0070C0"/>
                </a:solidFill>
                <a:latin typeface="Century Schoolbook" pitchFamily="18" charset="0"/>
              </a:rPr>
              <a:t>vektorska fizička veličina</a:t>
            </a:r>
            <a:r>
              <a:rPr lang="sr-Latn-CS" sz="3100" b="1" i="1" dirty="0">
                <a:solidFill>
                  <a:srgbClr val="00B050"/>
                </a:solidFill>
                <a:latin typeface="Century Schoolbook" pitchFamily="18" charset="0"/>
              </a:rPr>
              <a:t>).</a:t>
            </a:r>
            <a:r>
              <a:rPr lang="en-US" b="1" i="1" dirty="0"/>
              <a:t/>
            </a:r>
            <a:br>
              <a:rPr lang="en-US" b="1" i="1" dirty="0"/>
            </a:br>
            <a:endParaRPr lang="en-US" b="1" i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2971800"/>
            <a:ext cx="5943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6629400" y="2971800"/>
            <a:ext cx="1828800" cy="990600"/>
          </a:xfrm>
          <a:prstGeom prst="wedgeRoundRectCallout">
            <a:avLst>
              <a:gd name="adj1" fmla="val -92361"/>
              <a:gd name="adj2" fmla="val 947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dirty="0">
                <a:solidFill>
                  <a:srgbClr val="FF0000"/>
                </a:solidFill>
                <a:latin typeface="Century Schoolbook" pitchFamily="18" charset="0"/>
              </a:rPr>
              <a:t>pređeni put</a:t>
            </a:r>
            <a:endParaRPr lang="en-US" sz="2800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705600" y="4572000"/>
            <a:ext cx="2438400" cy="914400"/>
          </a:xfrm>
          <a:prstGeom prst="wedgeRoundRectCallout">
            <a:avLst>
              <a:gd name="adj1" fmla="val -107784"/>
              <a:gd name="adj2" fmla="val -6730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dirty="0">
                <a:solidFill>
                  <a:srgbClr val="FF0000"/>
                </a:solidFill>
                <a:latin typeface="Century Schoolbook" pitchFamily="18" charset="0"/>
              </a:rPr>
              <a:t>vektor pomjeraja</a:t>
            </a:r>
            <a:endParaRPr lang="en-US" sz="2800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7" name="Picture 6" descr="C:\Documents and Settings\0lja\Desktop\kretanje\giphy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1"/>
            <a:ext cx="731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27432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Vektor srednje brzine ima pravac i smjer pomjeraja tijela</a:t>
            </a:r>
            <a:r>
              <a:rPr kumimoji="0" lang="sr-Latn-C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sr-Latn-CS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57200" y="3657600"/>
          <a:ext cx="1676400" cy="1219200"/>
        </p:xfrm>
        <a:graphic>
          <a:graphicData uri="http://schemas.openxmlformats.org/presentationml/2006/ole">
            <p:oleObj spid="_x0000_s34838" name="Equation" r:id="rId4" imgW="13411200" imgH="944880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7200" y="5181600"/>
          <a:ext cx="1676400" cy="1257300"/>
        </p:xfrm>
        <a:graphic>
          <a:graphicData uri="http://schemas.openxmlformats.org/presentationml/2006/ole">
            <p:oleObj spid="_x0000_s34839" name="Equation" r:id="rId5" imgW="14935200" imgH="10363200" progId="Equation.3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4648200" y="4648200"/>
          <a:ext cx="647700" cy="800100"/>
        </p:xfrm>
        <a:graphic>
          <a:graphicData uri="http://schemas.openxmlformats.org/presentationml/2006/ole">
            <p:oleObj spid="_x0000_s34840" name="Equation" r:id="rId6" imgW="5486400" imgH="548640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5334000" y="480060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800" b="1" dirty="0"/>
              <a:t>&gt;</a:t>
            </a:r>
            <a:endParaRPr lang="en-US" sz="2800" dirty="0"/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5715000" y="4648200"/>
          <a:ext cx="609600" cy="838200"/>
        </p:xfrm>
        <a:graphic>
          <a:graphicData uri="http://schemas.openxmlformats.org/presentationml/2006/ole">
            <p:oleObj spid="_x0000_s34841" name="Equation" r:id="rId7" imgW="4572000" imgH="5486400" progId="Equation.3">
              <p:embed/>
            </p:oleObj>
          </a:graphicData>
        </a:graphic>
      </p:graphicFrame>
      <p:sp>
        <p:nvSpPr>
          <p:cNvPr id="10" name="Right Arrow 9"/>
          <p:cNvSpPr/>
          <p:nvPr/>
        </p:nvSpPr>
        <p:spPr>
          <a:xfrm>
            <a:off x="2667000" y="4876800"/>
            <a:ext cx="1371600" cy="3810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 descr="C:\Documents and Settings\0lja\Desktop\kretanje\giphy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5486400"/>
            <a:ext cx="1752600" cy="137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11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53000"/>
          </a:xfrm>
        </p:spPr>
        <p:txBody>
          <a:bodyPr>
            <a:normAutofit fontScale="90000"/>
          </a:bodyPr>
          <a:lstStyle/>
          <a:p>
            <a:pPr algn="l"/>
            <a:r>
              <a:rPr lang="sr-Latn-CS" sz="2800" b="1" dirty="0">
                <a:solidFill>
                  <a:srgbClr val="C00000"/>
                </a:solidFill>
                <a:latin typeface="Century Schoolbook" pitchFamily="18" charset="0"/>
              </a:rPr>
              <a:t>Prema intenzitetu trenutne brzine kretanja se dijele na:</a:t>
            </a:r>
            <a:r>
              <a:rPr lang="en-US" sz="2800" dirty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en-US" sz="2800" dirty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sr-Latn-CS" sz="2800" b="1" dirty="0">
                <a:solidFill>
                  <a:srgbClr val="C00000"/>
                </a:solidFill>
                <a:latin typeface="Century Schoolbook" pitchFamily="18" charset="0"/>
              </a:rPr>
              <a:t> </a:t>
            </a:r>
            <a:r>
              <a:rPr lang="en-US" sz="2800" dirty="0">
                <a:latin typeface="Century Schoolbook" pitchFamily="18" charset="0"/>
              </a:rPr>
              <a:t/>
            </a:r>
            <a:br>
              <a:rPr lang="en-US" sz="2800" dirty="0">
                <a:latin typeface="Century Schoolbook" pitchFamily="18" charset="0"/>
              </a:rPr>
            </a:br>
            <a:r>
              <a:rPr lang="en-US" sz="2800" b="1" i="1" dirty="0">
                <a:solidFill>
                  <a:srgbClr val="0070C0"/>
                </a:solidFill>
                <a:latin typeface="Century Schoolbook" pitchFamily="18" charset="0"/>
              </a:rPr>
              <a:t>a</a:t>
            </a:r>
            <a:r>
              <a:rPr lang="sr-Latn-CS" sz="2800" b="1" i="1" dirty="0">
                <a:solidFill>
                  <a:srgbClr val="0070C0"/>
                </a:solidFill>
                <a:latin typeface="Century Schoolbook" pitchFamily="18" charset="0"/>
              </a:rPr>
              <a:t>)</a:t>
            </a:r>
            <a:r>
              <a:rPr lang="sr-Latn-CS" sz="2800" b="1" i="1" dirty="0">
                <a:solidFill>
                  <a:srgbClr val="00B050"/>
                </a:solidFill>
                <a:latin typeface="Century Schoolbook" pitchFamily="18" charset="0"/>
              </a:rPr>
              <a:t> </a:t>
            </a:r>
            <a:r>
              <a:rPr lang="sr-Latn-CS" sz="2800" b="1" i="1" dirty="0">
                <a:solidFill>
                  <a:srgbClr val="FF0000"/>
                </a:solidFill>
                <a:latin typeface="Century Schoolbook" pitchFamily="18" charset="0"/>
              </a:rPr>
              <a:t>ravnomjerna</a:t>
            </a:r>
            <a:r>
              <a:rPr lang="sr-Latn-CS" sz="2800" b="1" i="1" dirty="0">
                <a:solidFill>
                  <a:srgbClr val="00B050"/>
                </a:solidFill>
                <a:latin typeface="Century Schoolbook" pitchFamily="18" charset="0"/>
              </a:rPr>
              <a:t> ( intenzitet brzine se ne mijenja u toku vremena )</a:t>
            </a:r>
            <a:r>
              <a:rPr lang="en-US" sz="2800" dirty="0">
                <a:solidFill>
                  <a:srgbClr val="00B050"/>
                </a:solidFill>
                <a:latin typeface="Century Schoolbook" pitchFamily="18" charset="0"/>
              </a:rPr>
              <a:t/>
            </a:r>
            <a:br>
              <a:rPr lang="en-US" sz="2800" dirty="0">
                <a:solidFill>
                  <a:srgbClr val="00B050"/>
                </a:solidFill>
                <a:latin typeface="Century Schoolbook" pitchFamily="18" charset="0"/>
              </a:rPr>
            </a:br>
            <a:r>
              <a:rPr lang="sr-Latn-CS" sz="2800" b="1" dirty="0">
                <a:solidFill>
                  <a:srgbClr val="00B050"/>
                </a:solidFill>
                <a:latin typeface="Century Schoolbook" pitchFamily="18" charset="0"/>
              </a:rPr>
              <a:t> </a:t>
            </a:r>
            <a:r>
              <a:rPr lang="en-US" sz="2800" dirty="0">
                <a:solidFill>
                  <a:srgbClr val="00B050"/>
                </a:solidFill>
                <a:latin typeface="Century Schoolbook" pitchFamily="18" charset="0"/>
              </a:rPr>
              <a:t/>
            </a:r>
            <a:br>
              <a:rPr lang="en-US" sz="2800" dirty="0">
                <a:solidFill>
                  <a:srgbClr val="00B050"/>
                </a:solidFill>
                <a:latin typeface="Century Schoolbook" pitchFamily="18" charset="0"/>
              </a:rPr>
            </a:br>
            <a:r>
              <a:rPr lang="sr-Latn-CS" sz="2800" b="1" i="1" dirty="0">
                <a:solidFill>
                  <a:srgbClr val="0070C0"/>
                </a:solidFill>
                <a:latin typeface="Century Schoolbook" pitchFamily="18" charset="0"/>
              </a:rPr>
              <a:t>b)</a:t>
            </a:r>
            <a:r>
              <a:rPr lang="sr-Latn-CS" sz="2800" b="1" i="1" dirty="0">
                <a:solidFill>
                  <a:srgbClr val="00B050"/>
                </a:solidFill>
                <a:latin typeface="Century Schoolbook" pitchFamily="18" charset="0"/>
              </a:rPr>
              <a:t> </a:t>
            </a:r>
            <a:r>
              <a:rPr lang="sr-Latn-CS" sz="2800" b="1" i="1" dirty="0">
                <a:solidFill>
                  <a:srgbClr val="FF0000"/>
                </a:solidFill>
                <a:latin typeface="Century Schoolbook" pitchFamily="18" charset="0"/>
              </a:rPr>
              <a:t>neravnomjerna</a:t>
            </a:r>
            <a:r>
              <a:rPr lang="sr-Latn-CS" sz="2800" b="1" i="1" dirty="0">
                <a:solidFill>
                  <a:srgbClr val="00B050"/>
                </a:solidFill>
                <a:latin typeface="Century Schoolbook" pitchFamily="18" charset="0"/>
              </a:rPr>
              <a:t> ( intenzitet brzine se mijenja u toku vremena )</a:t>
            </a:r>
            <a:r>
              <a:rPr lang="en-US" sz="2700" dirty="0">
                <a:latin typeface="Century Schoolbook" pitchFamily="18" charset="0"/>
              </a:rPr>
              <a:t/>
            </a:r>
            <a:br>
              <a:rPr lang="en-US" sz="2700" dirty="0">
                <a:latin typeface="Century Schoolbook" pitchFamily="18" charset="0"/>
              </a:rPr>
            </a:br>
            <a:r>
              <a:rPr lang="sr-Latn-CS" sz="2700" b="1" dirty="0">
                <a:latin typeface="Century Schoolbook" pitchFamily="18" charset="0"/>
              </a:rPr>
              <a:t> </a:t>
            </a:r>
            <a:r>
              <a:rPr lang="en-US" sz="2700" dirty="0">
                <a:latin typeface="Century Schoolbook" pitchFamily="18" charset="0"/>
              </a:rPr>
              <a:t/>
            </a:r>
            <a:br>
              <a:rPr lang="en-US" sz="2700" dirty="0">
                <a:latin typeface="Century Schoolbook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1905000" y="4953000"/>
          <a:ext cx="4419600" cy="1600200"/>
        </p:xfrm>
        <a:graphic>
          <a:graphicData uri="http://schemas.openxmlformats.org/presentationml/2006/ole">
            <p:oleObj spid="_x0000_s37894" name="Equation" r:id="rId3" imgW="32918400" imgH="10668000" progId="Equation.3">
              <p:embed/>
            </p:oleObj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52400" y="3352800"/>
            <a:ext cx="8763000" cy="1447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i="1" dirty="0">
                <a:solidFill>
                  <a:srgbClr val="0033CC"/>
                </a:solidFill>
                <a:latin typeface="Century Schoolbook" pitchFamily="18" charset="0"/>
              </a:rPr>
              <a:t>Ravnomjerno pravolinijsko kretanje je kretanje tijela po pravoj liniji brzinom čiji se intenzitet ne mijenja u toku kretanja</a:t>
            </a:r>
            <a:r>
              <a:rPr lang="sr-Latn-CS" sz="2800" b="1" i="1" dirty="0">
                <a:solidFill>
                  <a:srgbClr val="0033CC"/>
                </a:solidFill>
              </a:rPr>
              <a:t>.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7" name="Picture 6" descr="C:\Documents and Settings\0lja\Desktop\kretanje\giphy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486400"/>
            <a:ext cx="1752600" cy="137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609600" y="304800"/>
          <a:ext cx="2533650" cy="1295400"/>
        </p:xfrm>
        <a:graphic>
          <a:graphicData uri="http://schemas.openxmlformats.org/presentationml/2006/ole">
            <p:oleObj spid="_x0000_s38938" name="Equation" r:id="rId3" imgW="20726400" imgH="11582400" progId="Equation.3">
              <p:embed/>
            </p:oleObj>
          </a:graphicData>
        </a:graphic>
      </p:graphicFrame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4648200" y="457200"/>
          <a:ext cx="1676400" cy="1047750"/>
        </p:xfrm>
        <a:graphic>
          <a:graphicData uri="http://schemas.openxmlformats.org/presentationml/2006/ole">
            <p:oleObj spid="_x0000_s38939" name="Equation" r:id="rId4" imgW="14020800" imgH="9448800" progId="Equation.3">
              <p:embed/>
            </p:oleObj>
          </a:graphicData>
        </a:graphic>
      </p:graphicFrame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3048000" y="1905000"/>
          <a:ext cx="2058987" cy="2209800"/>
        </p:xfrm>
        <a:graphic>
          <a:graphicData uri="http://schemas.openxmlformats.org/presentationml/2006/ole">
            <p:oleObj spid="_x0000_s38940" name="Equation" r:id="rId5" imgW="8534400" imgH="9448800" progId="Equation.3">
              <p:embed/>
            </p:oleObj>
          </a:graphicData>
        </a:graphic>
      </p:graphicFrame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4648200" y="4648200"/>
          <a:ext cx="838200" cy="1219200"/>
        </p:xfrm>
        <a:graphic>
          <a:graphicData uri="http://schemas.openxmlformats.org/presentationml/2006/ole">
            <p:oleObj spid="_x0000_s38941" name="Equation" r:id="rId6" imgW="7620000" imgH="10363200" progId="Equation.3">
              <p:embed/>
            </p:oleObj>
          </a:graphicData>
        </a:graphic>
      </p:graphicFrame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600" b="1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1054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800" b="1" i="1" dirty="0">
                <a:solidFill>
                  <a:srgbClr val="C00000"/>
                </a:solidFill>
                <a:latin typeface="Century Schoolbook" pitchFamily="18" charset="0"/>
              </a:rPr>
              <a:t>Jedinica  za brzinu je</a:t>
            </a:r>
            <a:r>
              <a:rPr lang="sr-Latn-CS" sz="2800" b="1" i="1" dirty="0">
                <a:latin typeface="Century Schoolbook" pitchFamily="18" charset="0"/>
              </a:rPr>
              <a:t>           .               </a:t>
            </a:r>
            <a:endParaRPr lang="en-US" sz="2800" dirty="0">
              <a:latin typeface="Century Schoolbook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81000" y="2362200"/>
            <a:ext cx="1600200" cy="762000"/>
          </a:xfrm>
          <a:prstGeom prst="wedgeRoundRectCallout">
            <a:avLst>
              <a:gd name="adj1" fmla="val 122650"/>
              <a:gd name="adj2" fmla="val 396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800" b="1" dirty="0">
                <a:latin typeface="Century Schoolbook" pitchFamily="18" charset="0"/>
              </a:rPr>
              <a:t>brzina</a:t>
            </a:r>
            <a:endParaRPr lang="en-US" sz="2800" b="1" dirty="0">
              <a:latin typeface="Century Schoolbook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019800" y="2133600"/>
            <a:ext cx="2895600" cy="838200"/>
          </a:xfrm>
          <a:prstGeom prst="wedgeRoundRectCallout">
            <a:avLst>
              <a:gd name="adj1" fmla="val -87269"/>
              <a:gd name="adj2" fmla="val 458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800" b="1" dirty="0">
                <a:latin typeface="Century Schoolbook" pitchFamily="18" charset="0"/>
              </a:rPr>
              <a:t>pređeni put</a:t>
            </a:r>
            <a:endParaRPr lang="en-US" sz="2800" b="1" dirty="0">
              <a:latin typeface="Century Schoolbook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943600" y="3733800"/>
            <a:ext cx="2057400" cy="762000"/>
          </a:xfrm>
          <a:prstGeom prst="wedgeRoundRectCallout">
            <a:avLst>
              <a:gd name="adj1" fmla="val -107565"/>
              <a:gd name="adj2" fmla="val -55011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800" b="1" dirty="0">
                <a:latin typeface="Century Schoolbook" pitchFamily="18" charset="0"/>
              </a:rPr>
              <a:t>vrijeme</a:t>
            </a:r>
            <a:endParaRPr lang="en-US" sz="2800" b="1" dirty="0">
              <a:latin typeface="Century Schoolbook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429000" y="838200"/>
            <a:ext cx="9144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 descr="C:\Documents and Settings\0lja\Desktop\kretanje\giphy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5486400"/>
            <a:ext cx="1752600" cy="137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0lja\Desktop\UBRZANJE\ravnomerno_pravolinijsko_kretanje_brz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C:\Documents and Settings\0lja\Desktop\kretanje\giphy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52600" cy="137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0lja\Desktop\UBRZANJE\racunica_boja_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C:\Documents and Settings\0lja\Desktop\kretanje\giphy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52600" cy="137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0lja\Desktop\UBRZANJE\slika_graf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19725" cy="6858000"/>
          </a:xfrm>
          <a:prstGeom prst="rect">
            <a:avLst/>
          </a:prstGeom>
          <a:noFill/>
        </p:spPr>
      </p:pic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5715000" y="2819400"/>
          <a:ext cx="2514600" cy="1066800"/>
        </p:xfrm>
        <a:graphic>
          <a:graphicData uri="http://schemas.openxmlformats.org/presentationml/2006/ole">
            <p:oleObj spid="_x0000_s52232" name="Equation" r:id="rId4" imgW="10972800" imgH="3657600" progId="Equation.3">
              <p:embed/>
            </p:oleObj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3886200" y="4343400"/>
            <a:ext cx="2819400" cy="838200"/>
          </a:xfrm>
          <a:prstGeom prst="wedgeRoundRectCallout">
            <a:avLst>
              <a:gd name="adj1" fmla="val 24427"/>
              <a:gd name="adj2" fmla="val -12573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800" b="1" dirty="0">
                <a:latin typeface="Century Schoolbook" pitchFamily="18" charset="0"/>
              </a:rPr>
              <a:t>pređeni put</a:t>
            </a:r>
            <a:endParaRPr lang="en-US" sz="2800" b="1" dirty="0">
              <a:latin typeface="Century Schoolbook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181600" y="1447800"/>
            <a:ext cx="1600200" cy="762000"/>
          </a:xfrm>
          <a:prstGeom prst="wedgeRoundRectCallout">
            <a:avLst>
              <a:gd name="adj1" fmla="val 73444"/>
              <a:gd name="adj2" fmla="val 153030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800" b="1" dirty="0">
                <a:latin typeface="Century Schoolbook" pitchFamily="18" charset="0"/>
              </a:rPr>
              <a:t>brzina</a:t>
            </a:r>
            <a:endParaRPr lang="en-US" sz="2800" b="1" dirty="0">
              <a:latin typeface="Century Schoolbook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315200" y="4419600"/>
            <a:ext cx="1676400" cy="838200"/>
          </a:xfrm>
          <a:prstGeom prst="wedgeRoundRectCallout">
            <a:avLst>
              <a:gd name="adj1" fmla="val -14383"/>
              <a:gd name="adj2" fmla="val -137878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800" b="1" dirty="0">
                <a:latin typeface="Century Schoolbook" pitchFamily="18" charset="0"/>
              </a:rPr>
              <a:t>vrijeme</a:t>
            </a:r>
            <a:endParaRPr lang="en-US" sz="2800" b="1" dirty="0">
              <a:latin typeface="Century Schoolbook" pitchFamily="18" charset="0"/>
            </a:endParaRPr>
          </a:p>
        </p:txBody>
      </p:sp>
      <p:pic>
        <p:nvPicPr>
          <p:cNvPr id="8" name="Picture 6" descr="C:\Documents and Settings\0lja\Desktop\kretanje\giphy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486400"/>
            <a:ext cx="1752600" cy="137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457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Callout 4"/>
          <p:cNvSpPr/>
          <p:nvPr/>
        </p:nvSpPr>
        <p:spPr>
          <a:xfrm>
            <a:off x="4343400" y="381000"/>
            <a:ext cx="3810000" cy="2590800"/>
          </a:xfrm>
          <a:prstGeom prst="cloudCallout">
            <a:avLst>
              <a:gd name="adj1" fmla="val -84654"/>
              <a:gd name="adj2" fmla="val 2552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dirty="0">
                <a:solidFill>
                  <a:srgbClr val="0033CC"/>
                </a:solidFill>
                <a:latin typeface="Century Schoolbook" pitchFamily="18" charset="0"/>
              </a:rPr>
              <a:t>Koje tijelo ima veću brzinu?</a:t>
            </a:r>
            <a:endParaRPr lang="en-US" sz="2800" b="1" dirty="0">
              <a:solidFill>
                <a:srgbClr val="0033CC"/>
              </a:solidFill>
              <a:latin typeface="Century Schoolbook" pitchFamily="18" charset="0"/>
            </a:endParaRPr>
          </a:p>
        </p:txBody>
      </p:sp>
      <p:pic>
        <p:nvPicPr>
          <p:cNvPr id="6" name="Picture 6" descr="C:\Documents and Settings\0lja\Desktop\kretanje\giphy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486400"/>
            <a:ext cx="1752600" cy="137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57200"/>
            <a:ext cx="533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Callout 2"/>
          <p:cNvSpPr/>
          <p:nvPr/>
        </p:nvSpPr>
        <p:spPr>
          <a:xfrm>
            <a:off x="2057400" y="152400"/>
            <a:ext cx="1295400" cy="1828800"/>
          </a:xfrm>
          <a:prstGeom prst="wedgeEllipseCallout">
            <a:avLst>
              <a:gd name="adj1" fmla="val -92402"/>
              <a:gd name="adj2" fmla="val -22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Schoolbook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6629400" y="4572000"/>
            <a:ext cx="914400" cy="685800"/>
          </a:xfrm>
          <a:prstGeom prst="wedgeEllipseCallout">
            <a:avLst>
              <a:gd name="adj1" fmla="val -104861"/>
              <a:gd name="adj2" fmla="val -1666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286000" y="457200"/>
          <a:ext cx="838200" cy="1219200"/>
        </p:xfrm>
        <a:graphic>
          <a:graphicData uri="http://schemas.openxmlformats.org/presentationml/2006/ole">
            <p:oleObj spid="_x0000_s55310" name="Equation" r:id="rId4" imgW="7620000" imgH="10363200" progId="Equation.3">
              <p:embed/>
            </p:oleObj>
          </a:graphicData>
        </a:graphic>
      </p:graphicFrame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6858000" y="4648200"/>
          <a:ext cx="381000" cy="533400"/>
        </p:xfrm>
        <a:graphic>
          <a:graphicData uri="http://schemas.openxmlformats.org/presentationml/2006/ole">
            <p:oleObj spid="_x0000_s55311" name="Equation" r:id="rId5" imgW="4572000" imgH="5181600" progId="Equation.3">
              <p:embed/>
            </p:oleObj>
          </a:graphicData>
        </a:graphic>
      </p:graphicFrame>
      <p:pic>
        <p:nvPicPr>
          <p:cNvPr id="10" name="Picture 6" descr="C:\Documents and Settings\0lja\Desktop\kretanje\giphy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5486400"/>
            <a:ext cx="1752600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C:\Documents and Settings\0lja\Desktop\kretanje\giphy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486400"/>
            <a:ext cx="1752600" cy="13716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DCBB3A-4709-4508-897C-AA250645FC84}"/>
              </a:ext>
            </a:extLst>
          </p:cNvPr>
          <p:cNvSpPr/>
          <p:nvPr/>
        </p:nvSpPr>
        <p:spPr>
          <a:xfrm>
            <a:off x="533400" y="76200"/>
            <a:ext cx="1981200" cy="533400"/>
          </a:xfrm>
          <a:prstGeom prst="rect">
            <a:avLst/>
          </a:prstGeom>
          <a:solidFill>
            <a:srgbClr val="FF5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PRIMJER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400" dirty="0">
                <a:latin typeface="Century Schoolbook" pitchFamily="18" charset="0"/>
              </a:rPr>
              <a:t/>
            </a:r>
            <a:br>
              <a:rPr lang="en-US" sz="2400" dirty="0">
                <a:latin typeface="Century Schoolbook" pitchFamily="18" charset="0"/>
              </a:rPr>
            </a:br>
            <a:r>
              <a:rPr lang="en-US" sz="2400" dirty="0">
                <a:latin typeface="Century Schoolbook" pitchFamily="18" charset="0"/>
              </a:rPr>
              <a:t/>
            </a:r>
            <a:br>
              <a:rPr lang="en-US" sz="2400" dirty="0">
                <a:latin typeface="Century Schoolbook" pitchFamily="18" charset="0"/>
              </a:rPr>
            </a:br>
            <a:r>
              <a:rPr lang="sr-Latn-CS" sz="2400" b="1" dirty="0">
                <a:latin typeface="Century Schoolbook" pitchFamily="18" charset="0"/>
              </a:rPr>
              <a:t> </a:t>
            </a:r>
            <a:r>
              <a:rPr lang="en-US" sz="2400" b="1" dirty="0">
                <a:latin typeface="Century Schoolbook" pitchFamily="18" charset="0"/>
              </a:rPr>
              <a:t/>
            </a:r>
            <a:br>
              <a:rPr lang="en-US" sz="2400" b="1" dirty="0">
                <a:latin typeface="Century Schoolbook" pitchFamily="18" charset="0"/>
              </a:rPr>
            </a:br>
            <a:r>
              <a:rPr lang="en-US" sz="2400" b="1" dirty="0">
                <a:latin typeface="Century Schoolbook" pitchFamily="18" charset="0"/>
              </a:rPr>
              <a:t/>
            </a:r>
            <a:br>
              <a:rPr lang="en-US" sz="2400" b="1" dirty="0">
                <a:latin typeface="Century Schoolbook" pitchFamily="18" charset="0"/>
              </a:rPr>
            </a:br>
            <a:r>
              <a:rPr lang="en-US" sz="2400" dirty="0">
                <a:latin typeface="Century Schoolbook" pitchFamily="18" charset="0"/>
              </a:rPr>
              <a:t/>
            </a:r>
            <a:br>
              <a:rPr lang="en-US" sz="2400" dirty="0">
                <a:latin typeface="Century Schoolbook" pitchFamily="18" charset="0"/>
              </a:rPr>
            </a:br>
            <a:r>
              <a:rPr lang="en-US" sz="2400" b="1" i="1" dirty="0">
                <a:latin typeface="Century Schoolbook" pitchFamily="18" charset="0"/>
              </a:rPr>
              <a:t/>
            </a:r>
            <a:br>
              <a:rPr lang="en-US" sz="2400" b="1" i="1" dirty="0">
                <a:latin typeface="Century Schoolbook" pitchFamily="18" charset="0"/>
              </a:rPr>
            </a:br>
            <a:r>
              <a:rPr lang="en-US" sz="2400" b="1" i="1" dirty="0">
                <a:latin typeface="Century Schoolbook" pitchFamily="18" charset="0"/>
              </a:rPr>
              <a:t/>
            </a:r>
            <a:br>
              <a:rPr lang="en-US" sz="2400" b="1" i="1" dirty="0">
                <a:latin typeface="Century Schoolbook" pitchFamily="18" charset="0"/>
              </a:rPr>
            </a:br>
            <a:r>
              <a:rPr lang="en-US" sz="2400" dirty="0">
                <a:latin typeface="Century Schoolbook" pitchFamily="18" charset="0"/>
              </a:rPr>
              <a:t/>
            </a:r>
            <a:br>
              <a:rPr lang="en-US" sz="2400" dirty="0">
                <a:latin typeface="Century Schoolbook" pitchFamily="18" charset="0"/>
              </a:rPr>
            </a:br>
            <a:r>
              <a:rPr lang="sr-Latn-CS" sz="2400" b="1" dirty="0">
                <a:latin typeface="Century Schoolbook" pitchFamily="18" charset="0"/>
              </a:rPr>
              <a:t> </a:t>
            </a:r>
            <a:r>
              <a:rPr lang="en-US" sz="2400" dirty="0">
                <a:latin typeface="Century Schoolbook" pitchFamily="18" charset="0"/>
              </a:rPr>
              <a:t/>
            </a:r>
            <a:br>
              <a:rPr lang="en-US" sz="2400" dirty="0">
                <a:latin typeface="Century Schoolbook" pitchFamily="18" charset="0"/>
              </a:rPr>
            </a:br>
            <a:r>
              <a:rPr lang="sr-Latn-CS" sz="2400" b="1" dirty="0">
                <a:latin typeface="Century Schoolbook" pitchFamily="18" charset="0"/>
              </a:rPr>
              <a:t>  </a:t>
            </a:r>
            <a:r>
              <a:rPr lang="en-US" sz="2400" b="1" dirty="0">
                <a:latin typeface="Century Schoolbook" pitchFamily="18" charset="0"/>
              </a:rPr>
              <a:t>       </a:t>
            </a:r>
            <a:r>
              <a:rPr lang="sr-Latn-CS" sz="2400" b="1" dirty="0">
                <a:latin typeface="Century Schoolbook" pitchFamily="18" charset="0"/>
              </a:rPr>
              <a:t>                                                       </a:t>
            </a:r>
            <a:br>
              <a:rPr lang="sr-Latn-CS" sz="2400" b="1" dirty="0">
                <a:latin typeface="Century Schoolbook" pitchFamily="18" charset="0"/>
              </a:rPr>
            </a:br>
            <a:r>
              <a:rPr lang="sr-Latn-CS" sz="2400" b="1" dirty="0">
                <a:latin typeface="Century Schoolbook" pitchFamily="18" charset="0"/>
              </a:rPr>
              <a:t/>
            </a:r>
            <a:br>
              <a:rPr lang="sr-Latn-CS" sz="2400" b="1" dirty="0">
                <a:latin typeface="Century Schoolbook" pitchFamily="18" charset="0"/>
              </a:rPr>
            </a:br>
            <a:r>
              <a:rPr lang="sr-Latn-CS" sz="2400" b="1" dirty="0">
                <a:latin typeface="Century Schoolbook" pitchFamily="18" charset="0"/>
              </a:rPr>
              <a:t/>
            </a:r>
            <a:br>
              <a:rPr lang="sr-Latn-CS" sz="2400" b="1" dirty="0">
                <a:latin typeface="Century Schoolbook" pitchFamily="18" charset="0"/>
              </a:rPr>
            </a:br>
            <a:r>
              <a:rPr lang="sr-Latn-CS" sz="2400" b="1" dirty="0">
                <a:latin typeface="Century Schoolbook" pitchFamily="18" charset="0"/>
              </a:rPr>
              <a:t>                                                  </a:t>
            </a:r>
            <a:r>
              <a:rPr lang="en-US" sz="2400" b="1" dirty="0">
                <a:latin typeface="Century Schoolbook" pitchFamily="18" charset="0"/>
              </a:rPr>
              <a:t> </a:t>
            </a:r>
            <a:r>
              <a:rPr lang="sr-Latn-CS" sz="2400" b="1" dirty="0">
                <a:latin typeface="Century Schoolbook" pitchFamily="18" charset="0"/>
              </a:rPr>
              <a:t>                                               </a:t>
            </a:r>
            <a:br>
              <a:rPr lang="sr-Latn-CS" sz="2400" b="1" dirty="0">
                <a:latin typeface="Century Schoolbook" pitchFamily="18" charset="0"/>
              </a:rPr>
            </a:br>
            <a:r>
              <a:rPr lang="sr-Latn-CS" sz="2800" b="1" dirty="0">
                <a:latin typeface="Century Schoolbook" pitchFamily="18" charset="0"/>
              </a:rPr>
              <a:t>           </a:t>
            </a:r>
            <a:r>
              <a:rPr lang="sr-Latn-CS" sz="2800" b="1" dirty="0">
                <a:solidFill>
                  <a:srgbClr val="C00000"/>
                </a:solidFill>
                <a:latin typeface="Century Schoolbook" pitchFamily="18" charset="0"/>
              </a:rPr>
              <a:t>pređeni put materijalne tačke od položaja</a:t>
            </a:r>
            <a:br>
              <a:rPr lang="sr-Latn-CS" sz="2800" b="1" dirty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sr-Latn-CS" sz="2800" b="1" dirty="0">
                <a:solidFill>
                  <a:srgbClr val="C00000"/>
                </a:solidFill>
                <a:latin typeface="Century Schoolbook" pitchFamily="18" charset="0"/>
              </a:rPr>
              <a:t>           P do položaja A;  </a:t>
            </a:r>
            <a:r>
              <a:rPr lang="en-US" sz="2400" dirty="0">
                <a:latin typeface="Century Schoolbook" pitchFamily="18" charset="0"/>
              </a:rPr>
              <a:t/>
            </a:r>
            <a:br>
              <a:rPr lang="en-US" sz="2400" dirty="0">
                <a:latin typeface="Century Schoolbook" pitchFamily="18" charset="0"/>
              </a:rPr>
            </a:br>
            <a:r>
              <a:rPr lang="sr-Latn-CS" sz="2400" b="1" dirty="0">
                <a:latin typeface="Century Schoolbook" pitchFamily="18" charset="0"/>
              </a:rPr>
              <a:t>  </a:t>
            </a:r>
            <a:r>
              <a:rPr lang="en-US" sz="2400" b="1" dirty="0">
                <a:latin typeface="Century Schoolbook" pitchFamily="18" charset="0"/>
              </a:rPr>
              <a:t>        </a:t>
            </a:r>
            <a:r>
              <a:rPr lang="sr-Latn-CS" sz="2400" b="1" dirty="0">
                <a:latin typeface="Century Schoolbook" pitchFamily="18" charset="0"/>
              </a:rPr>
              <a:t/>
            </a:r>
            <a:br>
              <a:rPr lang="sr-Latn-CS" sz="2400" b="1" dirty="0">
                <a:latin typeface="Century Schoolbook" pitchFamily="18" charset="0"/>
              </a:rPr>
            </a:br>
            <a:r>
              <a:rPr lang="sr-Latn-CS" sz="2800" b="1" dirty="0">
                <a:latin typeface="Century Schoolbook" pitchFamily="18" charset="0"/>
              </a:rPr>
              <a:t>           </a:t>
            </a:r>
            <a:r>
              <a:rPr lang="sr-Latn-CS" sz="2800" b="1" dirty="0">
                <a:solidFill>
                  <a:srgbClr val="C00000"/>
                </a:solidFill>
                <a:latin typeface="Century Schoolbook" pitchFamily="18" charset="0"/>
              </a:rPr>
              <a:t>pređeni put materijalne tačke od </a:t>
            </a:r>
            <a:br>
              <a:rPr lang="sr-Latn-CS" sz="2800" b="1" dirty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sr-Latn-CS" sz="2800" b="1" dirty="0">
                <a:solidFill>
                  <a:srgbClr val="C00000"/>
                </a:solidFill>
                <a:latin typeface="Century Schoolbook" pitchFamily="18" charset="0"/>
              </a:rPr>
              <a:t>           položaja P do položaja B.</a:t>
            </a:r>
            <a:r>
              <a:rPr lang="en-US" sz="2400" dirty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en-US" sz="2400" dirty="0">
                <a:solidFill>
                  <a:srgbClr val="C00000"/>
                </a:solidFill>
                <a:latin typeface="Century Schoolbook" pitchFamily="18" charset="0"/>
              </a:rPr>
            </a:br>
            <a:endParaRPr lang="en-US" sz="240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3200400" y="1295400"/>
          <a:ext cx="2286000" cy="762000"/>
        </p:xfrm>
        <a:graphic>
          <a:graphicData uri="http://schemas.openxmlformats.org/presentationml/2006/ole">
            <p:oleObj spid="_x0000_s15384" name="Equation" r:id="rId3" imgW="16764000" imgH="5181600" progId="Equation.3">
              <p:embed/>
            </p:oleObj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3200400" y="3657600"/>
          <a:ext cx="2362200" cy="762000"/>
        </p:xfrm>
        <a:graphic>
          <a:graphicData uri="http://schemas.openxmlformats.org/presentationml/2006/ole">
            <p:oleObj spid="_x0000_s15385" name="Equation" r:id="rId4" imgW="17983200" imgH="5181600" progId="Equation.3">
              <p:embed/>
            </p:oleObj>
          </a:graphicData>
        </a:graphic>
      </p:graphicFrame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381000" y="4572000"/>
          <a:ext cx="685800" cy="514350"/>
        </p:xfrm>
        <a:graphic>
          <a:graphicData uri="http://schemas.openxmlformats.org/presentationml/2006/ole">
            <p:oleObj spid="_x0000_s15386" name="Equation" r:id="rId5" imgW="6705600" imgH="5181600" progId="Equation.3">
              <p:embed/>
            </p:oleObj>
          </a:graphicData>
        </a:graphic>
      </p:graphicFrame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01854771"/>
              </p:ext>
            </p:extLst>
          </p:nvPr>
        </p:nvGraphicFramePr>
        <p:xfrm>
          <a:off x="381000" y="5791200"/>
          <a:ext cx="685800" cy="495300"/>
        </p:xfrm>
        <a:graphic>
          <a:graphicData uri="http://schemas.openxmlformats.org/presentationml/2006/ole">
            <p:oleObj spid="_x0000_s15387" name="Equation" r:id="rId6" imgW="7010400" imgH="5181600" progId="Equation.3">
              <p:embed/>
            </p:oleObj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228600" y="228600"/>
            <a:ext cx="8763000" cy="9906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i="1" dirty="0">
                <a:solidFill>
                  <a:srgbClr val="0033CC"/>
                </a:solidFill>
                <a:latin typeface="Century Schoolbook" pitchFamily="18" charset="0"/>
              </a:rPr>
              <a:t>Vektor pomjeraja jednak je razlici vektora položaja u krajnjem i početnom trenutku:</a:t>
            </a:r>
            <a:r>
              <a:rPr lang="sr-Latn-CS" sz="2800" b="1" dirty="0">
                <a:solidFill>
                  <a:srgbClr val="0033CC"/>
                </a:solidFill>
                <a:latin typeface="Century Schoolbook" pitchFamily="18" charset="0"/>
              </a:rPr>
              <a:t> 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2133600"/>
            <a:ext cx="8763000" cy="1371600"/>
          </a:xfrm>
          <a:prstGeom prst="roundRect">
            <a:avLst>
              <a:gd name="adj" fmla="val 6411"/>
            </a:avLst>
          </a:prstGeom>
          <a:blipFill>
            <a:blip r:embed="rId7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i="1" dirty="0">
                <a:solidFill>
                  <a:srgbClr val="0033CC"/>
                </a:solidFill>
                <a:latin typeface="Century Schoolbook" pitchFamily="18" charset="0"/>
              </a:rPr>
              <a:t>Put je dužina dijela putanje koju materijalna tačka pređe u toku posmatranog vremenskog intervala.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5" name="Picture 6" descr="C:\Documents and Settings\0lja\Desktop\kretanje\giphy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5486400"/>
            <a:ext cx="1752600" cy="137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0lja\Desktop\srednja i trenutna brzina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00600" cy="4572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0"/>
            <a:ext cx="434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4876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CS" sz="2800" b="1" dirty="0">
                <a:solidFill>
                  <a:srgbClr val="C00000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Kada je putanja materijalne tačke kriva linija tada je </a:t>
            </a:r>
            <a:endParaRPr lang="sr-Latn-CS" sz="280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352800" y="5791200"/>
          <a:ext cx="2057400" cy="762000"/>
        </p:xfrm>
        <a:graphic>
          <a:graphicData uri="http://schemas.openxmlformats.org/presentationml/2006/ole">
            <p:oleObj spid="_x0000_s41991" name="Equation" r:id="rId6" imgW="14020800" imgH="6096000" progId="Equation.3">
              <p:embed/>
            </p:oleObj>
          </a:graphicData>
        </a:graphic>
      </p:graphicFrame>
      <p:pic>
        <p:nvPicPr>
          <p:cNvPr id="41987" name="Picture 3" descr="C:\Documents and Settings\0lja\Desktop\kretanje\vl4ffb6cee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5410200"/>
            <a:ext cx="1600200" cy="1447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orizontal Scroll 4"/>
          <p:cNvSpPr/>
          <p:nvPr/>
        </p:nvSpPr>
        <p:spPr>
          <a:xfrm>
            <a:off x="4953000" y="381000"/>
            <a:ext cx="3962400" cy="54102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dirty="0">
                <a:solidFill>
                  <a:srgbClr val="C00000"/>
                </a:solidFill>
                <a:latin typeface="Century Schoolbook" pitchFamily="18" charset="0"/>
              </a:rPr>
              <a:t>Kod pravolinijskog kretanja tijela koje se </a:t>
            </a:r>
            <a:r>
              <a:rPr lang="en-US" sz="2800" b="1" dirty="0">
                <a:solidFill>
                  <a:srgbClr val="C00000"/>
                </a:solidFill>
                <a:latin typeface="Century Schoolbook" pitchFamily="18" charset="0"/>
              </a:rPr>
              <a:t>ne </a:t>
            </a:r>
            <a:r>
              <a:rPr lang="sr-Latn-CS" sz="2800" b="1" dirty="0">
                <a:solidFill>
                  <a:srgbClr val="C00000"/>
                </a:solidFill>
                <a:latin typeface="Century Schoolbook" pitchFamily="18" charset="0"/>
              </a:rPr>
              <a:t>vrši u istom</a:t>
            </a:r>
            <a:r>
              <a:rPr lang="en-US" sz="2800" b="1" dirty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r>
              <a:rPr lang="sr-Latn-CS" sz="2800" b="1" dirty="0">
                <a:solidFill>
                  <a:srgbClr val="C00000"/>
                </a:solidFill>
                <a:latin typeface="Century Schoolbook" pitchFamily="18" charset="0"/>
              </a:rPr>
              <a:t>smjeru važi da je  </a:t>
            </a:r>
          </a:p>
          <a:p>
            <a:r>
              <a:rPr lang="sr-Latn-CS" sz="2800" b="1" dirty="0">
                <a:solidFill>
                  <a:srgbClr val="C00000"/>
                </a:solidFill>
                <a:latin typeface="Century Schoolbook" pitchFamily="18" charset="0"/>
              </a:rPr>
              <a:t>                </a:t>
            </a:r>
            <a:r>
              <a:rPr lang="sr-Latn-CS" sz="2800" b="1" dirty="0" smtClean="0">
                <a:solidFill>
                  <a:srgbClr val="C00000"/>
                </a:solidFill>
                <a:latin typeface="Century Schoolbook" pitchFamily="18" charset="0"/>
              </a:rPr>
              <a:t>    </a:t>
            </a:r>
            <a:r>
              <a:rPr lang="sr-Latn-CS" sz="2800" b="1" dirty="0">
                <a:solidFill>
                  <a:srgbClr val="C00000"/>
                </a:solidFill>
                <a:latin typeface="Century Schoolbook" pitchFamily="18" charset="0"/>
              </a:rPr>
              <a:t>.                                           </a:t>
            </a: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39818995"/>
              </p:ext>
            </p:extLst>
          </p:nvPr>
        </p:nvGraphicFramePr>
        <p:xfrm>
          <a:off x="5562600" y="3733800"/>
          <a:ext cx="1600200" cy="685800"/>
        </p:xfrm>
        <a:graphic>
          <a:graphicData uri="http://schemas.openxmlformats.org/presentationml/2006/ole">
            <p:oleObj spid="_x0000_s43018" name="Equation" r:id="rId5" imgW="583947" imgH="253890" progId="Equation.3">
              <p:embed/>
            </p:oleObj>
          </a:graphicData>
        </a:graphic>
      </p:graphicFrame>
      <p:pic>
        <p:nvPicPr>
          <p:cNvPr id="6" name="Picture 6" descr="C:\Documents and Settings\0lja\Desktop\kretanje\giphy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5486400"/>
            <a:ext cx="1752600" cy="137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sr-Latn-CS" sz="3100" b="1" dirty="0">
                <a:solidFill>
                  <a:srgbClr val="C00000"/>
                </a:solidFill>
                <a:latin typeface="Century Schoolbook" pitchFamily="18" charset="0"/>
              </a:rPr>
              <a:t>Ako je interval vremena  </a:t>
            </a:r>
            <a:r>
              <a:rPr lang="en-US" sz="3100" b="1" dirty="0">
                <a:solidFill>
                  <a:srgbClr val="C00000"/>
                </a:solidFill>
                <a:latin typeface="Century Schoolbook" pitchFamily="18" charset="0"/>
              </a:rPr>
              <a:t>        </a:t>
            </a:r>
            <a:r>
              <a:rPr lang="sr-Latn-CS" sz="3100" b="1" dirty="0">
                <a:solidFill>
                  <a:srgbClr val="C00000"/>
                </a:solidFill>
                <a:latin typeface="Century Schoolbook" pitchFamily="18" charset="0"/>
              </a:rPr>
              <a:t>u toku kojeg materijalna tačka pređe iz položaja </a:t>
            </a:r>
            <a:r>
              <a:rPr lang="en-US" sz="3100" b="1" dirty="0">
                <a:solidFill>
                  <a:srgbClr val="C00000"/>
                </a:solidFill>
                <a:latin typeface="Century Schoolbook" pitchFamily="18" charset="0"/>
              </a:rPr>
              <a:t>     </a:t>
            </a:r>
            <a:r>
              <a:rPr lang="sr-Latn-CS" sz="3100" b="1" dirty="0">
                <a:solidFill>
                  <a:srgbClr val="C00000"/>
                </a:solidFill>
                <a:latin typeface="Century Schoolbook" pitchFamily="18" charset="0"/>
              </a:rPr>
              <a:t>, u položaj </a:t>
            </a:r>
            <a:r>
              <a:rPr lang="en-US" sz="3100" b="1" dirty="0">
                <a:solidFill>
                  <a:srgbClr val="C00000"/>
                </a:solidFill>
                <a:latin typeface="Century Schoolbook" pitchFamily="18" charset="0"/>
              </a:rPr>
              <a:t>      </a:t>
            </a:r>
            <a:r>
              <a:rPr lang="sr-Latn-CS" sz="3100" b="1" dirty="0">
                <a:solidFill>
                  <a:srgbClr val="C00000"/>
                </a:solidFill>
                <a:latin typeface="Century Schoolbook" pitchFamily="18" charset="0"/>
              </a:rPr>
              <a:t>mali,</a:t>
            </a:r>
            <a:r>
              <a:rPr lang="en-US" sz="3100" b="1" dirty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r>
              <a:rPr lang="sr-Latn-CS" sz="3100" b="1" dirty="0">
                <a:solidFill>
                  <a:srgbClr val="C00000"/>
                </a:solidFill>
                <a:latin typeface="Century Schoolbook" pitchFamily="18" charset="0"/>
              </a:rPr>
              <a:t>onda je                                            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sr-Latn-CS" b="1" dirty="0">
                <a:solidFill>
                  <a:srgbClr val="C00000"/>
                </a:solidFill>
              </a:rPr>
              <a:t> 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sr-Latn-CS" b="1" dirty="0"/>
              <a:t>                                             </a:t>
            </a:r>
            <a:endParaRPr lang="en-US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9855954"/>
              </p:ext>
            </p:extLst>
          </p:nvPr>
        </p:nvGraphicFramePr>
        <p:xfrm>
          <a:off x="3924300" y="200025"/>
          <a:ext cx="533400" cy="428625"/>
        </p:xfrm>
        <a:graphic>
          <a:graphicData uri="http://schemas.openxmlformats.org/presentationml/2006/ole">
            <p:oleObj spid="_x0000_s16418" name="Equation" r:id="rId4" imgW="4572000" imgH="4267200" progId="Equation.3">
              <p:embed/>
            </p:oleObj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7814111"/>
              </p:ext>
            </p:extLst>
          </p:nvPr>
        </p:nvGraphicFramePr>
        <p:xfrm>
          <a:off x="3638550" y="642938"/>
          <a:ext cx="381000" cy="485775"/>
        </p:xfrm>
        <a:graphic>
          <a:graphicData uri="http://schemas.openxmlformats.org/presentationml/2006/ole">
            <p:oleObj spid="_x0000_s16419" name="Equation" r:id="rId5" imgW="4267200" imgH="5181600" progId="Equation.3">
              <p:embed/>
            </p:oleObj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33783302"/>
              </p:ext>
            </p:extLst>
          </p:nvPr>
        </p:nvGraphicFramePr>
        <p:xfrm>
          <a:off x="5772150" y="685800"/>
          <a:ext cx="381000" cy="457200"/>
        </p:xfrm>
        <a:graphic>
          <a:graphicData uri="http://schemas.openxmlformats.org/presentationml/2006/ole">
            <p:oleObj spid="_x0000_s16420" name="Equation" r:id="rId6" imgW="4572000" imgH="5181600" progId="Equation.3">
              <p:embed/>
            </p:oleObj>
          </a:graphicData>
        </a:graphic>
      </p:graphicFrame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3657600" y="1447800"/>
          <a:ext cx="1600200" cy="695325"/>
        </p:xfrm>
        <a:graphic>
          <a:graphicData uri="http://schemas.openxmlformats.org/presentationml/2006/ole">
            <p:oleObj spid="_x0000_s16421" name="Equation" r:id="rId7" imgW="14020800" imgH="6096000" progId="Equation.3">
              <p:embed/>
            </p:oleObj>
          </a:graphicData>
        </a:graphic>
      </p:graphicFrame>
      <p:pic>
        <p:nvPicPr>
          <p:cNvPr id="13" name="Picture 12"/>
          <p:cNvPicPr/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2209800"/>
            <a:ext cx="7010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1143000" y="3657600"/>
          <a:ext cx="1357312" cy="609600"/>
        </p:xfrm>
        <a:graphic>
          <a:graphicData uri="http://schemas.openxmlformats.org/presentationml/2006/ole">
            <p:oleObj spid="_x0000_s16422" name="Equation" r:id="rId9" imgW="11582400" imgH="4267200" progId="Equation.3">
              <p:embed/>
            </p:oleObj>
          </a:graphicData>
        </a:graphic>
      </p:graphicFrame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953000" y="3352800"/>
            <a:ext cx="3048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5029200" y="3429000"/>
            <a:ext cx="3048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5676900" y="3695700"/>
            <a:ext cx="2286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562600" y="3657600"/>
            <a:ext cx="3048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 descr="C:\Documents and Settings\0lja\Desktop\kretanje\giphy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91400" y="5486400"/>
            <a:ext cx="1752600" cy="137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l"/>
            <a:r>
              <a:rPr lang="sr-Latn-CS" sz="2800" b="1" dirty="0">
                <a:solidFill>
                  <a:srgbClr val="C00000"/>
                </a:solidFill>
                <a:latin typeface="Century Schoolbook" pitchFamily="18" charset="0"/>
              </a:rPr>
              <a:t>Kod pravolinijskog kretanja tijela koje se vrši stalno u istom smjeru važi da je </a:t>
            </a:r>
            <a:r>
              <a:rPr lang="en-US" sz="2800" b="1" dirty="0">
                <a:solidFill>
                  <a:srgbClr val="C00000"/>
                </a:solidFill>
                <a:latin typeface="Century Schoolbook" pitchFamily="18" charset="0"/>
              </a:rPr>
              <a:t>                  </a:t>
            </a:r>
            <a:r>
              <a:rPr lang="sr-Latn-CS" sz="2800" b="1" dirty="0">
                <a:solidFill>
                  <a:srgbClr val="C00000"/>
                </a:solidFill>
                <a:latin typeface="Century Schoolbook" pitchFamily="18" charset="0"/>
              </a:rPr>
              <a:t> 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905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Century Schoolbook" pitchFamily="18" charset="0"/>
              </a:rPr>
              <a:t>         </a:t>
            </a:r>
            <a:r>
              <a:rPr lang="sr-Latn-CS" sz="2800" b="1" dirty="0">
                <a:solidFill>
                  <a:srgbClr val="C00000"/>
                </a:solidFill>
                <a:latin typeface="Century Schoolbook" pitchFamily="18" charset="0"/>
              </a:rPr>
              <a:t>vremenske koordinate određuju trenutak u kome se nešto desilo;</a:t>
            </a:r>
            <a:endParaRPr lang="en-US" sz="2800" dirty="0">
              <a:solidFill>
                <a:srgbClr val="C00000"/>
              </a:solidFill>
              <a:latin typeface="Century Schoolbook" pitchFamily="18" charset="0"/>
            </a:endParaRPr>
          </a:p>
          <a:p>
            <a:pPr algn="l"/>
            <a:r>
              <a:rPr lang="sr-Latn-CS" sz="2800" b="1" dirty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entury Schoolbook" pitchFamily="18" charset="0"/>
              </a:rPr>
              <a:t>        </a:t>
            </a:r>
            <a:r>
              <a:rPr lang="sr-Latn-CS" sz="2800" b="1" dirty="0">
                <a:solidFill>
                  <a:srgbClr val="C00000"/>
                </a:solidFill>
                <a:latin typeface="Century Schoolbook" pitchFamily="18" charset="0"/>
              </a:rPr>
              <a:t>vremenski interval iskazuje koliko             </a:t>
            </a:r>
          </a:p>
          <a:p>
            <a:pPr algn="l"/>
            <a:r>
              <a:rPr lang="sr-Latn-CS" sz="2800" b="1" dirty="0">
                <a:solidFill>
                  <a:srgbClr val="C00000"/>
                </a:solidFill>
                <a:latin typeface="Century Schoolbook" pitchFamily="18" charset="0"/>
              </a:rPr>
              <a:t> je nešto trajalo.</a:t>
            </a:r>
            <a:endParaRPr lang="en-US" sz="2800" dirty="0">
              <a:solidFill>
                <a:srgbClr val="C00000"/>
              </a:solidFill>
              <a:latin typeface="Century Schoolbook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914400" y="2667000"/>
          <a:ext cx="1143000" cy="600075"/>
        </p:xfrm>
        <a:graphic>
          <a:graphicData uri="http://schemas.openxmlformats.org/presentationml/2006/ole">
            <p:oleObj spid="_x0000_s17453" name="Equation" r:id="rId3" imgW="10972800" imgH="5181600" progId="Equation.3">
              <p:embed/>
            </p:oleObj>
          </a:graphicData>
        </a:graphic>
      </p:graphicFrame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990600" y="3657600"/>
          <a:ext cx="1143000" cy="581025"/>
        </p:xfrm>
        <a:graphic>
          <a:graphicData uri="http://schemas.openxmlformats.org/presentationml/2006/ole">
            <p:oleObj spid="_x0000_s17454" name="Equation" r:id="rId4" imgW="11277600" imgH="5181600" progId="Equation.3">
              <p:embed/>
            </p:oleObj>
          </a:graphicData>
        </a:graphic>
      </p:graphicFrame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3962400" y="2971800"/>
          <a:ext cx="2819400" cy="914400"/>
        </p:xfrm>
        <a:graphic>
          <a:graphicData uri="http://schemas.openxmlformats.org/presentationml/2006/ole">
            <p:oleObj spid="_x0000_s17455" name="Equation" r:id="rId5" imgW="16459200" imgH="5181600" progId="Equation.3">
              <p:embed/>
            </p:oleObj>
          </a:graphicData>
        </a:graphic>
      </p:graphicFrame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4038600" y="4038600"/>
          <a:ext cx="1295400" cy="533400"/>
        </p:xfrm>
        <a:graphic>
          <a:graphicData uri="http://schemas.openxmlformats.org/presentationml/2006/ole">
            <p:oleObj spid="_x0000_s17456" name="Equation" r:id="rId6" imgW="12192000" imgH="4267200" progId="Equation.3">
              <p:embed/>
            </p:oleObj>
          </a:graphicData>
        </a:graphic>
      </p:graphicFrame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59475478"/>
              </p:ext>
            </p:extLst>
          </p:nvPr>
        </p:nvGraphicFramePr>
        <p:xfrm>
          <a:off x="47625" y="4648200"/>
          <a:ext cx="838200" cy="495300"/>
        </p:xfrm>
        <a:graphic>
          <a:graphicData uri="http://schemas.openxmlformats.org/presentationml/2006/ole">
            <p:oleObj spid="_x0000_s17457" name="Equation" r:id="rId7" imgW="9753600" imgH="5181600" progId="Equation.3">
              <p:embed/>
            </p:oleObj>
          </a:graphicData>
        </a:graphic>
      </p:graphicFrame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66235934"/>
              </p:ext>
            </p:extLst>
          </p:nvPr>
        </p:nvGraphicFramePr>
        <p:xfrm>
          <a:off x="47625" y="5486400"/>
          <a:ext cx="762000" cy="438150"/>
        </p:xfrm>
        <a:graphic>
          <a:graphicData uri="http://schemas.openxmlformats.org/presentationml/2006/ole">
            <p:oleObj spid="_x0000_s17458" name="Equation" r:id="rId8" imgW="7315200" imgH="4267200" progId="Equation.3">
              <p:embed/>
            </p:oleObj>
          </a:graphicData>
        </a:graphic>
      </p:graphicFrame>
      <p:graphicFrame>
        <p:nvGraphicFramePr>
          <p:cNvPr id="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09123633"/>
              </p:ext>
            </p:extLst>
          </p:nvPr>
        </p:nvGraphicFramePr>
        <p:xfrm>
          <a:off x="3733800" y="609600"/>
          <a:ext cx="1600200" cy="695325"/>
        </p:xfrm>
        <a:graphic>
          <a:graphicData uri="http://schemas.openxmlformats.org/presentationml/2006/ole">
            <p:oleObj spid="_x0000_s17459" name="Equation" r:id="rId9" imgW="14020800" imgH="6096000" progId="Equation.3">
              <p:embed/>
            </p:oleObj>
          </a:graphicData>
        </a:graphic>
      </p:graphicFrame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12954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Promjena položaja tijela ne može da se odigra trenutno,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već je za to potrebno da protekne određeno vrijeme.</a:t>
            </a:r>
            <a:endParaRPr kumimoji="0" lang="sr-Latn-CS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590800" y="3352800"/>
            <a:ext cx="914400" cy="3048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6" descr="C:\Documents and Settings\0lja\Desktop\kretanje\giphy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91400" y="5486400"/>
            <a:ext cx="1752600" cy="137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51054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Century Schoolbook" pitchFamily="18" charset="0"/>
              </a:rPr>
              <a:t/>
            </a:r>
            <a:br>
              <a:rPr lang="en-US" sz="2400" dirty="0">
                <a:latin typeface="Century Schoolbook" pitchFamily="18" charset="0"/>
              </a:rPr>
            </a:br>
            <a:r>
              <a:rPr lang="sr-Latn-CS" sz="2400" b="1" i="1" dirty="0">
                <a:latin typeface="Century Schoolbook" pitchFamily="18" charset="0"/>
              </a:rPr>
              <a:t> </a:t>
            </a:r>
            <a:r>
              <a:rPr lang="en-US" sz="2400" dirty="0">
                <a:latin typeface="Century Schoolbook" pitchFamily="18" charset="0"/>
              </a:rPr>
              <a:t/>
            </a:r>
            <a:br>
              <a:rPr lang="en-US" sz="2400" dirty="0">
                <a:latin typeface="Century Schoolbook" pitchFamily="18" charset="0"/>
              </a:rPr>
            </a:br>
            <a:r>
              <a:rPr lang="en-US" sz="2400" dirty="0">
                <a:latin typeface="Century Schoolbook" pitchFamily="18" charset="0"/>
              </a:rPr>
              <a:t/>
            </a:r>
            <a:br>
              <a:rPr lang="en-US" sz="2400" dirty="0">
                <a:latin typeface="Century Schoolbook" pitchFamily="18" charset="0"/>
              </a:rPr>
            </a:br>
            <a:r>
              <a:rPr lang="en-US" sz="2400" dirty="0">
                <a:latin typeface="Century Schoolbook" pitchFamily="18" charset="0"/>
              </a:rPr>
              <a:t/>
            </a:r>
            <a:br>
              <a:rPr lang="en-US" sz="2400" dirty="0">
                <a:latin typeface="Century Schoolbook" pitchFamily="18" charset="0"/>
              </a:rPr>
            </a:br>
            <a:r>
              <a:rPr lang="en-US" sz="2400" dirty="0">
                <a:latin typeface="Century Schoolbook" pitchFamily="18" charset="0"/>
              </a:rPr>
              <a:t/>
            </a:r>
            <a:br>
              <a:rPr lang="en-US" sz="2400" dirty="0">
                <a:latin typeface="Century Schoolbook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sr-Latn-CS" b="1" i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sr-Latn-CS" b="1" i="1" dirty="0"/>
              <a:t> </a:t>
            </a:r>
            <a:endParaRPr lang="en-US" dirty="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3048000" y="1600200"/>
          <a:ext cx="2590800" cy="1524000"/>
        </p:xfrm>
        <a:graphic>
          <a:graphicData uri="http://schemas.openxmlformats.org/presentationml/2006/ole">
            <p:oleObj spid="_x0000_s31765" name="Equation" r:id="rId3" imgW="21336000" imgH="10668000" progId="Equation.3">
              <p:embed/>
            </p:oleObj>
          </a:graphicData>
        </a:graphic>
      </p:graphicFrame>
      <p:pic>
        <p:nvPicPr>
          <p:cNvPr id="10" name="Picture 2" descr="C:\Documents and Settings\0lja\Desktop\UBRZANJE\gotova_promenljiv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9144000" cy="38100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 rot="10800000" flipV="1">
            <a:off x="152400" y="0"/>
            <a:ext cx="8763000" cy="15240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i="1" dirty="0">
                <a:solidFill>
                  <a:srgbClr val="0033CC"/>
                </a:solidFill>
                <a:latin typeface="Century Schoolbook" pitchFamily="18" charset="0"/>
              </a:rPr>
              <a:t>Srednja brzina   </a:t>
            </a:r>
            <a:r>
              <a:rPr lang="en-US" sz="2800" b="1" i="1" dirty="0">
                <a:solidFill>
                  <a:srgbClr val="0033CC"/>
                </a:solidFill>
                <a:latin typeface="Century Schoolbook" pitchFamily="18" charset="0"/>
              </a:rPr>
              <a:t>   </a:t>
            </a:r>
            <a:r>
              <a:rPr lang="sr-Latn-CS" sz="2800" b="1" i="1" dirty="0">
                <a:solidFill>
                  <a:srgbClr val="0033CC"/>
                </a:solidFill>
                <a:latin typeface="Century Schoolbook" pitchFamily="18" charset="0"/>
              </a:rPr>
              <a:t>tijela je jednaka odnosu pređenog puta </a:t>
            </a:r>
            <a:r>
              <a:rPr lang="en-US" sz="2800" b="1" i="1" dirty="0">
                <a:solidFill>
                  <a:srgbClr val="0033CC"/>
                </a:solidFill>
                <a:latin typeface="Century Schoolbook" pitchFamily="18" charset="0"/>
              </a:rPr>
              <a:t>      </a:t>
            </a:r>
            <a:r>
              <a:rPr lang="sr-Latn-CS" sz="2800" b="1" i="1" dirty="0">
                <a:solidFill>
                  <a:srgbClr val="0033CC"/>
                </a:solidFill>
                <a:latin typeface="Century Schoolbook" pitchFamily="18" charset="0"/>
              </a:rPr>
              <a:t>i intervala vremena u toku kojeg je taj put pređen.</a:t>
            </a:r>
            <a:endParaRPr lang="en-US" sz="2800" dirty="0">
              <a:solidFill>
                <a:srgbClr val="0033CC"/>
              </a:solidFill>
            </a:endParaRPr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9483672"/>
              </p:ext>
            </p:extLst>
          </p:nvPr>
        </p:nvGraphicFramePr>
        <p:xfrm>
          <a:off x="2514600" y="114301"/>
          <a:ext cx="457200" cy="590550"/>
        </p:xfrm>
        <a:graphic>
          <a:graphicData uri="http://schemas.openxmlformats.org/presentationml/2006/ole">
            <p:oleObj spid="_x0000_s31766" name="Equation" r:id="rId6" imgW="4876800" imgH="5486400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C:\Documents and Settings\0lja\Desktop\kretanje\giphy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486400"/>
            <a:ext cx="1752600" cy="137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3429000" y="3962400"/>
          <a:ext cx="2133600" cy="1371600"/>
        </p:xfrm>
        <a:graphic>
          <a:graphicData uri="http://schemas.openxmlformats.org/presentationml/2006/ole">
            <p:oleObj spid="_x0000_s59405" name="Equation" r:id="rId3" imgW="13716000" imgH="9448800" progId="Equation.3">
              <p:embed/>
            </p:oleObj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28600" y="1905000"/>
            <a:ext cx="8763000" cy="13716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i="1" dirty="0">
                <a:solidFill>
                  <a:srgbClr val="0033CC"/>
                </a:solidFill>
                <a:latin typeface="Century Schoolbook" pitchFamily="18" charset="0"/>
              </a:rPr>
              <a:t>Vektor srednje brzine je jednak količniku vektora pomjeraja tijela i vremenskog intervala u toku koga se taj pomjeraj desio.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28600" y="609600"/>
            <a:ext cx="8686800" cy="533400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i="1" dirty="0">
                <a:solidFill>
                  <a:srgbClr val="0033CC"/>
                </a:solidFill>
                <a:latin typeface="Century Schoolbook" pitchFamily="18" charset="0"/>
              </a:rPr>
              <a:t>Brzina je vektorska fizička veličina.</a:t>
            </a:r>
            <a:endParaRPr lang="en-US" sz="2800" dirty="0">
              <a:solidFill>
                <a:srgbClr val="0033CC"/>
              </a:solidFill>
              <a:latin typeface="Century Schoolbook" pitchFamily="18" charset="0"/>
            </a:endParaRPr>
          </a:p>
        </p:txBody>
      </p:sp>
      <p:pic>
        <p:nvPicPr>
          <p:cNvPr id="11" name="Picture 6" descr="C:\Documents and Settings\0lja\Desktop\kretanje\giphy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486400"/>
            <a:ext cx="1752600" cy="137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2178</TotalTime>
  <Words>244</Words>
  <Application>Microsoft Office PowerPoint</Application>
  <PresentationFormat>On-screen Show (4:3)</PresentationFormat>
  <Paragraphs>36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SREDNJA I TRENUTNA BRZINA    Promjene položaja tijela u toku kretanja mogu se opisati pomoću pređenog puta (skalarna fizička veličina) ili pomoću vektora pomjeraja (vektorska fizička veličina). </vt:lpstr>
      <vt:lpstr>                                                                                                                                                                                            pređeni put materijalne tačke od položaja            P do položaja A;                         pređeni put materijalne tačke od             položaja P do položaja B. </vt:lpstr>
      <vt:lpstr>Slide 3</vt:lpstr>
      <vt:lpstr>Slide 4</vt:lpstr>
      <vt:lpstr>Ako je interval vremena          u toku kojeg materijalna tačka pređe iz položaja      , u položaj       mali, onda je                                                                                            </vt:lpstr>
      <vt:lpstr>Kod pravolinijskog kretanja tijela koje se vrši stalno u istom smjeru važi da je                    .</vt:lpstr>
      <vt:lpstr>          </vt:lpstr>
      <vt:lpstr>Slide 8</vt:lpstr>
      <vt:lpstr>Slide 9</vt:lpstr>
      <vt:lpstr>Slide 10</vt:lpstr>
      <vt:lpstr>Prema intenzitetu trenutne brzine kretanja se dijele na:   a) ravnomjerna ( intenzitet brzine se ne mijenja u toku vremena )   b) neravnomjerna ( intenzitet brzine se mijenja u toku vremena )   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SREDNJA I TRENUTNA BRZINA     Promjene položaja tijela u toku kretanja mogu se opisati pomoću pređenog puta (skalarna fizička veličina) ili pomoću vektora pomjeraja (vektorska fizička veličina).</dc:title>
  <dc:creator>CHANGE_ME</dc:creator>
  <cp:lastModifiedBy>Windows User</cp:lastModifiedBy>
  <cp:revision>113</cp:revision>
  <dcterms:created xsi:type="dcterms:W3CDTF">2016-09-29T11:28:26Z</dcterms:created>
  <dcterms:modified xsi:type="dcterms:W3CDTF">2020-11-05T20:54:50Z</dcterms:modified>
</cp:coreProperties>
</file>