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71" r:id="rId11"/>
    <p:sldId id="270" r:id="rId12"/>
    <p:sldId id="269" r:id="rId13"/>
    <p:sldId id="273" r:id="rId14"/>
    <p:sldId id="272" r:id="rId15"/>
    <p:sldId id="275" r:id="rId16"/>
    <p:sldId id="276" r:id="rId17"/>
    <p:sldId id="278" r:id="rId18"/>
    <p:sldId id="277" r:id="rId19"/>
    <p:sldId id="279" r:id="rId20"/>
    <p:sldId id="283" r:id="rId21"/>
    <p:sldId id="282" r:id="rId22"/>
    <p:sldId id="284" r:id="rId23"/>
    <p:sldId id="287" r:id="rId24"/>
    <p:sldId id="288" r:id="rId25"/>
    <p:sldId id="289" r:id="rId26"/>
  </p:sldIdLst>
  <p:sldSz cx="9144000" cy="5143500" type="screen16x9"/>
  <p:notesSz cx="6815138" cy="9945688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2AC"/>
    <a:srgbClr val="D3E1A7"/>
    <a:srgbClr val="D0DFA1"/>
    <a:srgbClr val="137F1D"/>
    <a:srgbClr val="6D812B"/>
    <a:srgbClr val="FF6600"/>
    <a:srgbClr val="28AAE4"/>
    <a:srgbClr val="00CCFF"/>
    <a:srgbClr val="00FFFF"/>
    <a:srgbClr val="65C4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536" autoAdjust="0"/>
    <p:restoredTop sz="94660" autoAdjust="0"/>
  </p:normalViewPr>
  <p:slideViewPr>
    <p:cSldViewPr>
      <p:cViewPr varScale="1">
        <p:scale>
          <a:sx n="83" d="100"/>
          <a:sy n="83" d="100"/>
        </p:scale>
        <p:origin x="-276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962400" y="4171950"/>
            <a:ext cx="1308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PH" sz="28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600200" y="2171700"/>
            <a:ext cx="5943600" cy="1314450"/>
          </a:xfrm>
        </p:spPr>
        <p:txBody>
          <a:bodyPr/>
          <a:lstStyle>
            <a:lvl1pPr algn="ctr">
              <a:defRPr sz="40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00200" y="3543300"/>
            <a:ext cx="5943600" cy="2857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P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mplate-2-to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PH" dirty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PH" dirty="0"/>
              <a:t>www.designfreebies.org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PH" dirty="0"/>
              <a:t>Company Logo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2DC88BB-91EB-4DD4-9ECE-E46C77DE969A}" type="slidenum">
              <a:rPr lang="en-PH"/>
              <a:pPr>
                <a:defRPr/>
              </a:pPr>
              <a:t>‹#›</a:t>
            </a:fld>
            <a:endParaRPr lang="en-P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07244"/>
            <a:ext cx="8229600" cy="393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14301"/>
            <a:ext cx="822960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4857750"/>
            <a:ext cx="2133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PH" dirty="0"/>
              <a:t>www.designfreebies.org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867400" y="4832747"/>
            <a:ext cx="2895600" cy="217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PH" dirty="0"/>
              <a:t>Company Logo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429000" y="4835128"/>
            <a:ext cx="2133600" cy="194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B381FDD-BEBD-477C-9BD0-01B1592A5E26}" type="slidenum">
              <a:rPr lang="en-PH"/>
              <a:pPr>
                <a:defRPr/>
              </a:pPr>
              <a:t>‹#›</a:t>
            </a:fld>
            <a:endParaRPr lang="en-P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1643042" y="3143254"/>
            <a:ext cx="7143800" cy="1057276"/>
          </a:xfrm>
        </p:spPr>
        <p:txBody>
          <a:bodyPr/>
          <a:lstStyle/>
          <a:p>
            <a:pPr>
              <a:defRPr/>
            </a:pPr>
            <a:r>
              <a:rPr lang="sr-Latn-ME" sz="5600" dirty="0" smtClean="0">
                <a:solidFill>
                  <a:srgbClr val="6D8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Operativni   sistemi</a:t>
            </a:r>
            <a:endParaRPr lang="en-PH" sz="5600" dirty="0" smtClean="0">
              <a:solidFill>
                <a:srgbClr val="6D812B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000496" y="4214824"/>
            <a:ext cx="1428760" cy="428628"/>
          </a:xfrm>
          <a:prstGeom prst="rect">
            <a:avLst/>
          </a:prstGeom>
          <a:solidFill>
            <a:srgbClr val="D5E2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046" t="2147" r="15364" b="8590"/>
          <a:stretch>
            <a:fillRect/>
          </a:stretch>
        </p:blipFill>
        <p:spPr bwMode="auto">
          <a:xfrm>
            <a:off x="8286776" y="109035"/>
            <a:ext cx="721573" cy="74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black">
          <a:xfrm>
            <a:off x="0" y="0"/>
            <a:ext cx="642910" cy="57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ME" sz="5600" b="1" i="0" u="none" strike="noStrike" kern="0" cap="none" spc="0" normalizeH="0" baseline="0" noProof="0" dirty="0" smtClean="0">
                <a:ln>
                  <a:noFill/>
                </a:ln>
                <a:solidFill>
                  <a:srgbClr val="6D8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1</a:t>
            </a:r>
            <a:endParaRPr kumimoji="0" lang="en-PH" sz="5600" b="1" i="0" u="none" strike="noStrike" kern="0" cap="none" spc="0" normalizeH="0" baseline="0" noProof="0" dirty="0" smtClean="0">
              <a:ln>
                <a:noFill/>
              </a:ln>
              <a:solidFill>
                <a:srgbClr val="6D812B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10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računari  druge  generacije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844" y="642924"/>
            <a:ext cx="8715436" cy="427809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imali su tranzistore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imaju manje dimenzije, pouzdaniji su i jeftiniji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počinju da ih koriste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velike korporacije i  univerziteti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računari su bili smješteni odvojeno u posebnim prostorijama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(ulazna soba, centralni računar i izlazna soba)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programeri su pisali programe na  programskom jeziku FORTRAN, koje su prenosili na bušene kartice (input room)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operater je ubacivao bušene kartice u računar prvo sa prevodiocem FORTRAN-a, a onda sa programom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rezultat se takođe dobijao na bušenim karticama (output room)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operativni sistem kao zaseban program  </a:t>
            </a:r>
            <a:r>
              <a:rPr lang="en-US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još uvijek nije </a:t>
            </a:r>
            <a:r>
              <a:rPr lang="sr-Latn-ME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postojao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11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računari  druge  generacije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844" y="642924"/>
            <a:ext cx="8715436" cy="443198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kasnije se pojavljuje magnetna traka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sa bušenih kartica se programi prenose na magnetnu traku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(koriste se jeftiniji računari)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magnetna traka se prenosi u sobu sa gla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nim računarom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 glavni računar se učitava poseban program koji sa trake redom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učitava  i  izvršava programe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taj program se može smatrati  pretkom operativnih sistema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nakon izvršavanja programa rezultati se snimaju na drugu magnetnu traku i na trećem računaru se prebacuju na bušene kartice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brži rad cen.procesora, veći kapacitet cen.memorije i eksternih memorija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12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računari  treće  generacije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844" y="642924"/>
            <a:ext cx="8715436" cy="458587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0"/>
              </a:spcBef>
              <a:spcAft>
                <a:spcPts val="500"/>
              </a:spcAft>
              <a:buBlip>
                <a:blip r:embed="rId2"/>
              </a:buBlip>
            </a:pPr>
            <a:r>
              <a:rPr lang="sr-Latn-ME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imali su integrisano kolo</a:t>
            </a:r>
          </a:p>
          <a:p>
            <a:pPr marL="0" lvl="1" algn="just">
              <a:spcBef>
                <a:spcPts val="0"/>
              </a:spcBef>
              <a:spcAft>
                <a:spcPts val="500"/>
              </a:spcAft>
              <a:buBlip>
                <a:blip r:embed="rId2"/>
              </a:buBlip>
            </a:pP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poč</a:t>
            </a:r>
            <a:r>
              <a:rPr lang="sr-Latn-ME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etkom</a:t>
            </a: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sr-Latn-ME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-tih</a:t>
            </a: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godina prave se dvije vrste računara </a:t>
            </a:r>
          </a:p>
          <a:p>
            <a:pPr marL="0" lvl="1" algn="just">
              <a:spcBef>
                <a:spcPts val="0"/>
              </a:spcBef>
              <a:spcAft>
                <a:spcPts val="500"/>
              </a:spcAft>
              <a:buBlip>
                <a:blip r:embed="rId2"/>
              </a:buBlip>
            </a:pP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brža verzija IBM </a:t>
            </a: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7094</a:t>
            </a: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i slabija  verzija IBM </a:t>
            </a: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1401</a:t>
            </a: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(skup poduhvat)</a:t>
            </a:r>
          </a:p>
          <a:p>
            <a:pPr marL="0" lvl="1" algn="just">
              <a:spcBef>
                <a:spcPts val="0"/>
              </a:spcBef>
              <a:spcAft>
                <a:spcPts val="500"/>
              </a:spcAft>
              <a:buBlip>
                <a:blip r:embed="rId2"/>
              </a:buBlip>
            </a:pP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IBM uvodi računare  System/</a:t>
            </a: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360</a:t>
            </a: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koji su pod operativnim sistemom  OS/</a:t>
            </a: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360</a:t>
            </a:r>
          </a:p>
          <a:p>
            <a:pPr marL="0" lvl="1" algn="just">
              <a:spcBef>
                <a:spcPts val="0"/>
              </a:spcBef>
              <a:spcAft>
                <a:spcPts val="500"/>
              </a:spcAft>
              <a:buBlip>
                <a:blip r:embed="rId2"/>
              </a:buBlip>
            </a:pP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OS/</a:t>
            </a: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360</a:t>
            </a: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je glomazan i pun grešaka</a:t>
            </a:r>
          </a:p>
          <a:p>
            <a:pPr marL="0" lvl="1" algn="just">
              <a:spcBef>
                <a:spcPts val="0"/>
              </a:spcBef>
              <a:spcAft>
                <a:spcPts val="500"/>
              </a:spcAft>
              <a:buBlip>
                <a:blip r:embed="rId2"/>
              </a:buBlip>
            </a:pP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razvijaju se nove discipline multiprogramiranje, višestruke U/I operacije, podjela računarskog vremena...</a:t>
            </a:r>
          </a:p>
          <a:p>
            <a:pPr marL="0" lvl="1" algn="just">
              <a:spcBef>
                <a:spcPts val="0"/>
              </a:spcBef>
              <a:spcAft>
                <a:spcPts val="500"/>
              </a:spcAft>
              <a:buBlip>
                <a:blip r:embed="rId2"/>
              </a:buBlip>
            </a:pP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magnetna traka se zamjenjuje magnetnim diskom</a:t>
            </a:r>
          </a:p>
          <a:p>
            <a:pPr marL="0" lvl="1" algn="just">
              <a:spcBef>
                <a:spcPts val="0"/>
              </a:spcBef>
              <a:spcAft>
                <a:spcPts val="500"/>
              </a:spcAft>
              <a:buBlip>
                <a:blip r:embed="rId2"/>
              </a:buBlip>
            </a:pP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uveden je prvi mini računar PDP-</a:t>
            </a: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firme DEC (Digital   Equipment Corporation), do tada najmanji i najjeftiniji računar</a:t>
            </a:r>
          </a:p>
          <a:p>
            <a:pPr marL="0" lvl="1" algn="just">
              <a:spcBef>
                <a:spcPts val="0"/>
              </a:spcBef>
              <a:spcAft>
                <a:spcPts val="500"/>
              </a:spcAft>
              <a:buBlip>
                <a:blip r:embed="rId2"/>
              </a:buBlip>
            </a:pPr>
            <a:r>
              <a:rPr lang="en-US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OS (sve više kontrolno-upravljačkih funkcija se prebacuje na računar)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13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računari treće generacije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844" y="828152"/>
            <a:ext cx="8715436" cy="401648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pojavljuju se dva OS: MULTICS I UNIX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US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MULTICS (Multiplexed Information and Computing Service)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 -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neuspjela ideja kompanija  MIT, Bell Labs i General Electric da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napravi moćan računar i operativni sistem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-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naučnik Ken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Thompson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(Bell Labs)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 razvio verziju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MULTICS sistema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UNIX (UNI = jedan, X = CS = Computing Service)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UNIX – uprošćena varijanta MULTICS sistema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UNIX je doživio praktičnu realizaciju i ekspanziju do današnjih dana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3571882"/>
            <a:ext cx="719138" cy="73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14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računari četvrte generacije</a:t>
            </a:r>
          </a:p>
        </p:txBody>
      </p:sp>
      <p:sp>
        <p:nvSpPr>
          <p:cNvPr id="8" name="Rectangle 7"/>
          <p:cNvSpPr/>
          <p:nvPr/>
        </p:nvSpPr>
        <p:spPr>
          <a:xfrm>
            <a:off x="357158" y="1285866"/>
            <a:ext cx="8501122" cy="250837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 prvi put se pojavljuju personalni računari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pojavljuju se čipovi visokog stepena integracije (LSI)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računari postaju jeftiniji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generacija Spectrum, Commodore, Atari, IBM, Apple Macintosh...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endParaRPr lang="en-US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prvi operativni sistemi MS-DOS i UNIX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15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Karakteristike </a:t>
            </a:r>
            <a:r>
              <a:rPr lang="sv-S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OS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282" y="731677"/>
            <a:ext cx="8643998" cy="416267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Karakteristikama nekog OS možemo nazvati njegove osobine koje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ispoljava pri upotrebi. Iz niza osobina koje mogu pos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edovati OS izdvojićemo: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Konkurentnost - i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stovremenost - paralelizam (</a:t>
            </a:r>
            <a:r>
              <a:rPr lang="en-US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Concurrency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Zajedničko korišćenje, odnosno d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ij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eljenje resursa (</a:t>
            </a:r>
            <a:r>
              <a:rPr lang="en-US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Sharing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ostojanje dugotrajne memorije (</a:t>
            </a:r>
            <a:r>
              <a:rPr lang="sr-Latn-ME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Long-term storage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Nedeterminizam (</a:t>
            </a:r>
            <a:r>
              <a:rPr lang="sr-Latn-ME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Nondeterminancy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Pouzdanost (</a:t>
            </a:r>
            <a:r>
              <a:rPr lang="en-US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Reliability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Sigurnost (</a:t>
            </a:r>
            <a:r>
              <a:rPr lang="en-US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Security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Upotrebljivost (</a:t>
            </a:r>
            <a:r>
              <a:rPr lang="en-US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Usability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eljivost - modularnost (</a:t>
            </a:r>
            <a:r>
              <a:rPr lang="en-US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Modularity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16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Karakteristike </a:t>
            </a:r>
            <a:r>
              <a:rPr lang="sv-S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OS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282" y="949004"/>
            <a:ext cx="8643998" cy="352404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Konkurentnost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(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engl. </a:t>
            </a:r>
            <a:r>
              <a:rPr lang="sr-Latn-ME" sz="20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concurrency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 je postojanje više simultanih, paralelnih aktivnosti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u računarskom sistemu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Primjeri su preklapanje U/I operacija i operacija izračunavanja ili koegzistencija više programa u memoriji.</a:t>
            </a:r>
          </a:p>
          <a:p>
            <a:pPr marL="0" lvl="1" algn="just">
              <a:spcBef>
                <a:spcPts val="120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Zajedničko korišćenje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 odnosno d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ij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eljenje resursa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ili informacija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posledica je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konkurentnosti (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paralelizma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koji postoji u računarskom sistemu, bilo da se radi o prividno ili stvarno paralelnoj obradi.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Naravno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 mogu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se d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ij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eliti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samo resursi kojima to njihova konstrukcija dopušta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(npr. operativna memorija, ali ne i disk)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17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Karakteristike </a:t>
            </a:r>
            <a:r>
              <a:rPr lang="sv-S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OS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282" y="714362"/>
            <a:ext cx="8643998" cy="42011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Postojanje dugotrajne memorije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potreba za dijeljenjem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programa i podataka implicira potrebu za trajnim skladištenjem podataka sa mogućnošću brzog pristupa. To omogućavaju uređaji velikog kapaciteta , tj. sekundarne memorije, koji su uglavnom magnetni.</a:t>
            </a:r>
            <a:endParaRPr lang="vi-VN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1" algn="just">
              <a:spcBef>
                <a:spcPts val="1200"/>
              </a:spcBef>
              <a:spcAft>
                <a:spcPts val="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Nedeterminizam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Operativni sistem mora biti deterministički orjentisan – znači, kad izvršava isti program sa istim podacima, mora da daje isti rezultat, bez obzira kad to radi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 drugoj strani, OS mora karakterisati nedeterminističko ponašanje, što znači da mora da odgovori na masu zahtjeva i događaja koji se mogu desiti na nepredvidiv način.</a:t>
            </a:r>
            <a:endParaRPr lang="vi-VN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18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Karakteristike </a:t>
            </a:r>
            <a:r>
              <a:rPr lang="sv-S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OS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282" y="949004"/>
            <a:ext cx="8643998" cy="401648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Pouzdanost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je karakteristika OS koja govori o učestalosti grešaka ili zastoja.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Jasno je da pouzdanost sistema zavisi ne samo od operativnog sistema, već i od spoljašnjih događaja i zaht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eva poput režima korišćenja, konfiguracije sistema, zaht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eva korisnika i slično. </a:t>
            </a:r>
          </a:p>
          <a:p>
            <a:pPr marL="0" lvl="1" algn="just">
              <a:spcBef>
                <a:spcPts val="120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Sigurnost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sistema je osobina koja omogućava OS da zaštiti od neovlašćenog pristupa one d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elove u računarskom sistemu koje korisnik želi da zaštiti.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Najčešće se radi o zaštiti podataka i programa. Operativni sistem mora da zaštiti i samog sebe od ostalih programa u sistemu.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19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Karakteristike </a:t>
            </a:r>
            <a:r>
              <a:rPr lang="sv-S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OS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282" y="714362"/>
            <a:ext cx="8643998" cy="430887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Upotrebljivost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 karakteristika po kojoj se funkcije operativnog sistema moraju što jednostavnije koristiti.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marL="0" lvl="1" algn="just">
              <a:spcBef>
                <a:spcPts val="0"/>
              </a:spcBef>
              <a:spcAft>
                <a:spcPts val="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To se pr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 svega odnosi na komunikaciju između OS i korisnika, odnosno na kontrolno upravljački jezik.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Međutim, pod upotrebljivošću OS podrazum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evamo i druge aspekte korišćenja kao što su: podržavanje raznih režima rada, mogućnost izvršenja više programa, različite mogućnosti pristupa i slično.</a:t>
            </a:r>
          </a:p>
          <a:p>
            <a:pPr marL="0" lvl="1" algn="just"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Modularnost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je karakteristika koja ukazuje na modularan pristup izgradnji samog operativnog sistema.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Ova karakteristika omogućava proizvođaču da ga modifikuje u d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elovima koje treba ili želi da prom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eni, a da se pri tom ne m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enja čitav sistem, a takođe i samom korisniku da ga nadograđuje.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2</a:t>
            </a:fld>
            <a:endParaRPr lang="en-PH" sz="1050" dirty="0"/>
          </a:p>
        </p:txBody>
      </p:sp>
      <p:sp>
        <p:nvSpPr>
          <p:cNvPr id="19" name="Rectangle 18"/>
          <p:cNvSpPr/>
          <p:nvPr/>
        </p:nvSpPr>
        <p:spPr>
          <a:xfrm>
            <a:off x="71406" y="785800"/>
            <a:ext cx="9072594" cy="40729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DE006F"/>
              </a:buClr>
              <a:buFont typeface="Wingdings" pitchFamily="2" charset="2"/>
              <a:buChar char="ü"/>
            </a:pPr>
            <a:r>
              <a:rPr lang="sr-Latn-ME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HARDVER: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sr-Latn-ME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“</a:t>
            </a:r>
            <a:r>
              <a:rPr lang="vi-VN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sirova snaga računara’’</a:t>
            </a:r>
          </a:p>
          <a:p>
            <a:pPr lvl="2" algn="just">
              <a:spcBef>
                <a:spcPts val="0"/>
              </a:spcBef>
              <a:spcAft>
                <a:spcPts val="1000"/>
              </a:spcAft>
              <a:buSzPct val="80000"/>
              <a:buBlip>
                <a:blip r:embed="rId2"/>
              </a:buBlip>
            </a:pPr>
            <a:r>
              <a:rPr lang="sr-Latn-ME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vi-VN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bez operativnog  sistema - neupotrebljiv</a:t>
            </a:r>
          </a:p>
          <a:p>
            <a:pPr algn="just">
              <a:spcBef>
                <a:spcPts val="600"/>
              </a:spcBef>
              <a:spcAft>
                <a:spcPts val="1000"/>
              </a:spcAft>
              <a:buClr>
                <a:srgbClr val="DE006F"/>
              </a:buClr>
              <a:buFont typeface="Wingdings" pitchFamily="2" charset="2"/>
              <a:buChar char="ü"/>
            </a:pPr>
            <a:r>
              <a:rPr lang="sr-Latn-ME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OPERATIVNI SISTEM: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sr-Latn-ME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vi-VN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oslanja se na hardver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SzPct val="80000"/>
              <a:buBlip>
                <a:blip r:embed="rId2"/>
              </a:buBlip>
            </a:pPr>
            <a:r>
              <a:rPr lang="sr-Latn-ME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vi-VN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hardver čini dostupnim</a:t>
            </a:r>
          </a:p>
          <a:p>
            <a:pPr algn="just">
              <a:spcBef>
                <a:spcPts val="600"/>
              </a:spcBef>
              <a:spcAft>
                <a:spcPts val="1000"/>
              </a:spcAft>
              <a:buClr>
                <a:srgbClr val="DE006F"/>
              </a:buClr>
              <a:buFont typeface="Wingdings" pitchFamily="2" charset="2"/>
              <a:buChar char="ü"/>
            </a:pPr>
            <a:r>
              <a:rPr lang="vi-VN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APLIKATIVNI SOFTVER: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sr-Latn-ME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treba</a:t>
            </a:r>
            <a:r>
              <a:rPr lang="sr-Latn-ME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ga na što efikasniji način iskoristiti pomoću operativnog sistema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SzPct val="80000"/>
              <a:buBlip>
                <a:blip r:embed="rId2"/>
              </a:buBlip>
            </a:pPr>
            <a:r>
              <a:rPr lang="sr-Latn-ME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daje </a:t>
            </a:r>
            <a:r>
              <a:rPr lang="sr-Latn-ME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“</a:t>
            </a:r>
            <a:r>
              <a:rPr lang="vi-VN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snagu</a:t>
            </a:r>
            <a:r>
              <a:rPr lang="sr-Latn-ME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”</a:t>
            </a:r>
            <a:r>
              <a:rPr lang="vi-VN" sz="2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računaru</a:t>
            </a:r>
          </a:p>
        </p:txBody>
      </p:sp>
      <p:pic>
        <p:nvPicPr>
          <p:cNvPr id="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798022" y="890978"/>
            <a:ext cx="1988820" cy="303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071934" y="114301"/>
            <a:ext cx="4643470" cy="422672"/>
          </a:xfrm>
        </p:spPr>
        <p:txBody>
          <a:bodyPr/>
          <a:lstStyle/>
          <a:p>
            <a:pPr algn="ctr"/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Računarski  sistem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20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Defini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cij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operativn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863306"/>
            <a:ext cx="8643998" cy="370870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Operativni sistem objedinjuje različite d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elove računara u povezanu c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elinu i sakriva od korisnika detalje funkcionisanja ovih d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elova koji nisu bitni za korišćenje. Povezuje hardver, podatke i programe u funkcionalnu c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elinu.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Operativni sistem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radi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sledeće: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upravlja programima, podacima i d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elovima od kojih se </a:t>
            </a:r>
            <a:b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</a:b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računar sastoji (procesor, kontroleri, radna memorija), </a:t>
            </a:r>
            <a:b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</a:b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sa ciljem da oni budu što c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elishodnije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iskorišć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eni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obezb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eđuje pristupačno radno okruženje za krajnjeg </a:t>
            </a:r>
            <a:b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</a:b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korisnika računara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</a:t>
            </a:r>
            <a:endParaRPr lang="en-US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21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Defini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cij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operativn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045855"/>
            <a:ext cx="8643998" cy="295465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perativni sistem se može definisati kao skup programa koji upravljaju resursima računarskog sistema i obezb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eđuju interfejs ka korisniku. 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Prva funkcija operativnog sistema je upravljanje resursima računara (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engl. </a:t>
            </a:r>
            <a:r>
              <a:rPr lang="vi-VN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resource management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). Pod pojmom </a:t>
            </a:r>
            <a:r>
              <a:rPr lang="vi-VN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resurs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podrazum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evamo sve što je programu potrebno za rad.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Resursi mogu biti </a:t>
            </a:r>
            <a:r>
              <a:rPr lang="vi-VN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hardverski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(procesor, memorija, I/U uređaji) i </a:t>
            </a:r>
            <a:r>
              <a:rPr lang="vi-VN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softverski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(programi, podaci, tj. datoteke svih vrsta). 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22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Defini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cij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operativn</a:t>
            </a: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963405"/>
            <a:ext cx="8643998" cy="31085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Zadatak operativnog sistema je da vodi računa o resursima računara, tj. da zadovolji potrebe programa, da prati koji program koristi koje resurse itd.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Operativni s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stem je skup sistemskih programa koji posred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ju između korisnika  računara i računarskog hardvera sa ciljem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da: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izvršava korisničke programe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korišćenje računarskog sistema učini što podesnijim za korisnika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omogući što efikasnije iskorišćenje računarskog hardvera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23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Funkcije operativnih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656616"/>
            <a:ext cx="8643998" cy="45243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Funkcije koje treba da obavlja operativni sistem su: 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Automatsko funkcionisanje računarskog sistema</a:t>
            </a:r>
            <a:endParaRPr lang="sr-Latn-ME" sz="2200" noProof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lvl="2" algn="just">
              <a:spcBef>
                <a:spcPts val="0"/>
              </a:spcBef>
              <a:spcAft>
                <a:spcPts val="600"/>
              </a:spcAft>
            </a:pP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Operativni sistem mora da obezb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ij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edi funkcionisanje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računarskog sistema bez intervencije operatera, zato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što su ljudske intervencije mnogo sporije od računara</a:t>
            </a:r>
            <a:endParaRPr lang="sr-Latn-ME" sz="20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Mogućnost planiranja i raspoređivanja poslova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 i </a:t>
            </a:r>
            <a:r>
              <a:rPr lang="vi-VN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postojanje jezika za upravljanje poslovima</a:t>
            </a:r>
            <a:endParaRPr lang="sr-Latn-ME" sz="2200" noProof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lvl="2" algn="just">
              <a:spcBef>
                <a:spcPts val="0"/>
              </a:spcBef>
              <a:spcAft>
                <a:spcPts val="600"/>
              </a:spcAft>
            </a:pPr>
            <a:r>
              <a:rPr lang="vi-VN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Pod planiranjem i raspoređivanjem poslova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</a:t>
            </a:r>
            <a:r>
              <a:rPr lang="vi-VN" sz="20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scheduling</a:t>
            </a:r>
            <a:r>
              <a:rPr lang="vi-VN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 podrazum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ij</a:t>
            </a:r>
            <a:r>
              <a:rPr lang="vi-VN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eva se određivanje koji će se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posao koji je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spreman za rad izvršavati, tj. kome će se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dod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ij</a:t>
            </a:r>
            <a:r>
              <a:rPr lang="vi-VN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eliti glavni procesor. Operativni sistem uvodi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kontrolne naredbe koje služe za upravljanje radom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ij</a:t>
            </a:r>
            <a:r>
              <a:rPr lang="vi-VN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elog računarskog sistema; uvodi se jezik za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upravljanje poslovima (</a:t>
            </a:r>
            <a:r>
              <a:rPr lang="vi-VN" sz="20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job control language</a:t>
            </a:r>
            <a:r>
              <a:rPr lang="vi-VN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), koji se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interpretira preko operativnog sistema.</a:t>
            </a:r>
            <a:endParaRPr lang="en-US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24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Funkcije operativnih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000114"/>
            <a:ext cx="8643998" cy="34624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Multiprogramiranje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</a:pPr>
            <a:r>
              <a:rPr lang="vi-VN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Multiprogramiranje je tehnika za pokretanje više programa na istom računaru istovremeno, tako što svaki dobije dio memorije, a procesor se dobija prema funkciji za raspoređivanje poslova.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Eliminisanje zavisnosti U/I operacija</a:t>
            </a:r>
            <a:endParaRPr lang="sr-Latn-ME" sz="2200" noProof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lvl="2" algn="just">
              <a:spcBef>
                <a:spcPts val="0"/>
              </a:spcBef>
              <a:spcAft>
                <a:spcPts val="600"/>
              </a:spcAft>
            </a:pPr>
            <a:r>
              <a:rPr lang="vi-VN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Kako su U/I operacije mnogo sporije od procesora, operativni sistem mora da izoluje U/I operacije od procesora. To se postiže upotrebom brzog memorijskog medijuma za privremeno čuvanje svih U/I podataka. U cilju efikasnosti, U/I operacije treba što više preklapati ili kombinovati sa drugim procesorskim poslovima.</a:t>
            </a:r>
            <a:endParaRPr lang="en-US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25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Funkcije operativnih sistema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656616"/>
            <a:ext cx="8643998" cy="443198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Z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aključuje  se da operativni sistem mora obavljati sledeće funkcije: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upravljanje poslovima (sekvenciranje i raspoređivanje poslova) i interpretacija komandnog jezika;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rukovanje ulazno-izlaznim operacijama;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rukovanje greškama i prekidima;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upravljanje resursima;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omogućavanje  višestrukog pristupa;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zaštita resursa od zlonamjernih napada, slučajnih grešaka korisnika i grešaka u korisničkim programima i samom operativnom sistemu;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obezbjeđivanje dobrog interfejsa za operatera i korisnika;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obračun korišćenja računarskih resursa.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3</a:t>
            </a:fld>
            <a:endParaRPr lang="en-PH" sz="1050" dirty="0"/>
          </a:p>
        </p:txBody>
      </p:sp>
      <p:sp>
        <p:nvSpPr>
          <p:cNvPr id="19" name="Rectangle 18"/>
          <p:cNvSpPr/>
          <p:nvPr/>
        </p:nvSpPr>
        <p:spPr>
          <a:xfrm>
            <a:off x="357158" y="785800"/>
            <a:ext cx="8501122" cy="36009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najvažniji program svakog računara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upravlja i nadzire rad svih djelova  računara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obezbjeđuje komunikaciju svih perifernih uređaja i računara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obezbjeđuje komunikaciju korisnika sa računarom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softver koji upravlja resursima računara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 raspoređuje njegovo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korišćenje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upravnik okruženja u kome drugi programi rade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grupa programa spremnih da obave određene poslove svaki put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kada se to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od njih traži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071934" y="114301"/>
            <a:ext cx="4643470" cy="422672"/>
          </a:xfrm>
        </p:spPr>
        <p:txBody>
          <a:bodyPr/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Operativni  sistem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3123" y="3981467"/>
            <a:ext cx="21050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4</a:t>
            </a:fld>
            <a:endParaRPr lang="en-PH" sz="1050" dirty="0"/>
          </a:p>
        </p:txBody>
      </p:sp>
      <p:sp>
        <p:nvSpPr>
          <p:cNvPr id="19" name="Rectangle 18"/>
          <p:cNvSpPr/>
          <p:nvPr/>
        </p:nvSpPr>
        <p:spPr>
          <a:xfrm>
            <a:off x="357158" y="2092295"/>
            <a:ext cx="8501122" cy="19082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prema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broju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programa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prema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broju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korisnika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prema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načinu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zadavanja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komandi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prema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prenosivosti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različite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arhitekture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računara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1071552"/>
            <a:ext cx="5286412" cy="422672"/>
          </a:xfrm>
        </p:spPr>
        <p:txBody>
          <a:bodyPr/>
          <a:lstStyle/>
          <a:p>
            <a:r>
              <a:rPr lang="sr-Latn-ME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sv-SE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lasifikacija OS sa različitih stanovišta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5</a:t>
            </a:fld>
            <a:endParaRPr lang="en-PH" sz="1050" dirty="0"/>
          </a:p>
        </p:txBody>
      </p:sp>
      <p:sp>
        <p:nvSpPr>
          <p:cNvPr id="19" name="Rectangle 18"/>
          <p:cNvSpPr/>
          <p:nvPr/>
        </p:nvSpPr>
        <p:spPr>
          <a:xfrm>
            <a:off x="357158" y="785800"/>
            <a:ext cx="8501122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ME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</a:t>
            </a:r>
            <a:r>
              <a:rPr lang="en-US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lasifikacija OS prema broju programa koji mogu istovremeno da budu u RAM memoriji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sv-S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lasifikacija OS sa različitih stanovišta</a:t>
            </a:r>
          </a:p>
        </p:txBody>
      </p:sp>
      <p:sp>
        <p:nvSpPr>
          <p:cNvPr id="8" name="Rectangle 7"/>
          <p:cNvSpPr/>
          <p:nvPr/>
        </p:nvSpPr>
        <p:spPr>
          <a:xfrm>
            <a:off x="357158" y="1975679"/>
            <a:ext cx="6715172" cy="232371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0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MONOPROGRAMSKI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(samo jedan program u memoriji i izvršava se jedan)</a:t>
            </a:r>
          </a:p>
          <a:p>
            <a:pPr algn="just">
              <a:spcBef>
                <a:spcPts val="1200"/>
              </a:spcBef>
              <a:spcAft>
                <a:spcPts val="10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MULTIPROGRAMSKI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(u memoriji više programa, ali u svakom trenutku je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	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aktivan samo jedan program)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143122"/>
            <a:ext cx="982352" cy="96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79" y="4038617"/>
            <a:ext cx="11239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4038618"/>
            <a:ext cx="857256" cy="93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6</a:t>
            </a:fld>
            <a:endParaRPr lang="en-PH" sz="1050" dirty="0"/>
          </a:p>
        </p:txBody>
      </p:sp>
      <p:sp>
        <p:nvSpPr>
          <p:cNvPr id="19" name="Rectangle 18"/>
          <p:cNvSpPr/>
          <p:nvPr/>
        </p:nvSpPr>
        <p:spPr>
          <a:xfrm>
            <a:off x="357158" y="1212169"/>
            <a:ext cx="8501122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ME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</a:t>
            </a:r>
            <a:r>
              <a:rPr lang="en-US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lasifikacija OS prema broju </a:t>
            </a:r>
            <a:r>
              <a:rPr lang="sr-Latn-ME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korisnika</a:t>
            </a:r>
            <a:endParaRPr lang="en-US" sz="2200" noProof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sv-S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lasifikacija OS sa različitih stanovišta</a:t>
            </a:r>
          </a:p>
        </p:txBody>
      </p:sp>
      <p:sp>
        <p:nvSpPr>
          <p:cNvPr id="8" name="Rectangle 7"/>
          <p:cNvSpPr/>
          <p:nvPr/>
        </p:nvSpPr>
        <p:spPr>
          <a:xfrm>
            <a:off x="357158" y="1975679"/>
            <a:ext cx="8429684" cy="17030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0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JEDNOKORISNIČKI (single user) – samo jedan korisnik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  <a:buBlip>
                <a:blip r:embed="rId2"/>
              </a:buBlip>
            </a:pPr>
            <a:endParaRPr lang="en-US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10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VIŠEKORISNIČKI (multi user) – na računar može biti priključeno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				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 više korisnika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7</a:t>
            </a:fld>
            <a:endParaRPr lang="en-PH" sz="1050" dirty="0"/>
          </a:p>
        </p:txBody>
      </p:sp>
      <p:sp>
        <p:nvSpPr>
          <p:cNvPr id="19" name="Rectangle 18"/>
          <p:cNvSpPr/>
          <p:nvPr/>
        </p:nvSpPr>
        <p:spPr>
          <a:xfrm>
            <a:off x="357158" y="785800"/>
            <a:ext cx="8501122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ME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</a:t>
            </a:r>
            <a:r>
              <a:rPr lang="en-US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lasifikacija OS prema načinu zadavanja komandi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K</a:t>
            </a:r>
            <a:r>
              <a:rPr lang="sv-S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lasifikacija OS sa različitih stanovišta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844" y="1731350"/>
            <a:ext cx="8715436" cy="23801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0"/>
              </a:spcBef>
              <a:spcAft>
                <a:spcPts val="10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KOMANDNOG TIPA (po uključenju računara javlja se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odzivni znak prompt, MS-DOS-ov odzivni znak je </a:t>
            </a:r>
            <a:r>
              <a:rPr lang="en-US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C:\ &gt;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1000"/>
              </a:spcAft>
              <a:buBlip>
                <a:blip r:embed="rId2"/>
              </a:buBlip>
            </a:pPr>
            <a:endParaRPr lang="en-US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1000"/>
              </a:spcAft>
              <a:buBlip>
                <a:blip r:embed="rId2"/>
              </a:buBlip>
            </a:pP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 GRAFIČKI OPERATIVNI SISTEM (kod operativnog sistema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grafičkog tipa najčešći način zadavanja komandi, jeste pokazivanje na nju – </a:t>
            </a:r>
            <a:r>
              <a:rPr lang="en-US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Windows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 </a:t>
            </a:r>
            <a:r>
              <a:rPr lang="en-US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Linux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)</a:t>
            </a:r>
          </a:p>
        </p:txBody>
      </p:sp>
      <p:pic>
        <p:nvPicPr>
          <p:cNvPr id="10" name="Picture 9" descr=" Windows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2192" y="4184804"/>
            <a:ext cx="523726" cy="478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2191413"/>
            <a:ext cx="6477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191416"/>
            <a:ext cx="6477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90623" y="4184804"/>
            <a:ext cx="466865" cy="53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8</a:t>
            </a:fld>
            <a:endParaRPr lang="en-PH" sz="1050" dirty="0"/>
          </a:p>
        </p:txBody>
      </p:sp>
      <p:sp>
        <p:nvSpPr>
          <p:cNvPr id="19" name="Rectangle 18"/>
          <p:cNvSpPr/>
          <p:nvPr/>
        </p:nvSpPr>
        <p:spPr>
          <a:xfrm>
            <a:off x="357158" y="1283607"/>
            <a:ext cx="8501122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r-Latn-ME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</a:t>
            </a:r>
            <a:r>
              <a:rPr lang="en-US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lasifikacija OS prema prenosivosti na različite arhitekture računara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844" y="2282844"/>
            <a:ext cx="8715436" cy="172867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0"/>
              </a:spcBef>
              <a:spcAft>
                <a:spcPts val="10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PRENOSIVI (portable) - koriste se na različitim arhitekturama računara</a:t>
            </a:r>
          </a:p>
          <a:p>
            <a:pPr marL="0" lvl="1" algn="just">
              <a:spcBef>
                <a:spcPts val="1200"/>
              </a:spcBef>
              <a:spcAft>
                <a:spcPts val="1000"/>
              </a:spcAft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NEPRENOSIVI (proprietary) - operativni sistemi projektovani tako da mogu da rade na samo  određenom modelu računara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9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114301"/>
            <a:ext cx="5286412" cy="422672"/>
          </a:xfrm>
        </p:spPr>
        <p:txBody>
          <a:bodyPr/>
          <a:lstStyle/>
          <a:p>
            <a:pPr algn="ctr"/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računari  prve  generacije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844" y="1000114"/>
            <a:ext cx="8715436" cy="369844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0"/>
              </a:spcBef>
              <a:spcAft>
                <a:spcPts val="10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imali su vakumske cijevi (do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20000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po računaru)</a:t>
            </a:r>
          </a:p>
          <a:p>
            <a:pPr marL="0" lvl="1" algn="just">
              <a:spcBef>
                <a:spcPts val="0"/>
              </a:spcBef>
              <a:spcAft>
                <a:spcPts val="1000"/>
              </a:spcAft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ogromne dimenzije, jako spori i veoma skupi</a:t>
            </a:r>
          </a:p>
          <a:p>
            <a:pPr marL="0" lvl="1" algn="just">
              <a:spcBef>
                <a:spcPts val="0"/>
              </a:spcBef>
              <a:spcAft>
                <a:spcPts val="1000"/>
              </a:spcAft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nisu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imali operativni sistem</a:t>
            </a:r>
          </a:p>
          <a:p>
            <a:pPr marL="0" lvl="1" algn="just">
              <a:spcBef>
                <a:spcPts val="0"/>
              </a:spcBef>
              <a:spcAft>
                <a:spcPts val="1000"/>
              </a:spcAft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programiralo se na mašinskom jeziku</a:t>
            </a:r>
          </a:p>
          <a:p>
            <a:pPr marL="0" lvl="1" algn="just">
              <a:spcBef>
                <a:spcPts val="0"/>
              </a:spcBef>
              <a:spcAft>
                <a:spcPts val="10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koristila ih je uglavnom vojska</a:t>
            </a:r>
          </a:p>
          <a:p>
            <a:pPr marL="0" lvl="1" algn="just">
              <a:spcBef>
                <a:spcPts val="0"/>
              </a:spcBef>
              <a:spcAft>
                <a:spcPts val="1000"/>
              </a:spcAft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operateri su radili sve poslove od programiranja  do održavanja</a:t>
            </a:r>
          </a:p>
          <a:p>
            <a:pPr marL="0" lvl="1" algn="just">
              <a:spcBef>
                <a:spcPts val="0"/>
              </a:spcBef>
              <a:spcAft>
                <a:spcPts val="100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računar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 izvršavao samo jedan program, odnosno obavljao je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samo jedan zadatak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3_PowerPoint-Template-5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P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P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</TotalTime>
  <Words>1453</Words>
  <Application>Microsoft PowerPoint</Application>
  <PresentationFormat>On-screen Show (16:9)</PresentationFormat>
  <Paragraphs>186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PowerPoint Template 2</vt:lpstr>
      <vt:lpstr>Operativni   sistemi</vt:lpstr>
      <vt:lpstr>Računarski  sistem</vt:lpstr>
      <vt:lpstr>Operativni  sistem</vt:lpstr>
      <vt:lpstr>Klasifikacija OS sa različitih stanovišta</vt:lpstr>
      <vt:lpstr>Klasifikacija OS sa različitih stanovišta</vt:lpstr>
      <vt:lpstr>Klasifikacija OS sa različitih stanovišta</vt:lpstr>
      <vt:lpstr>Klasifikacija OS sa različitih stanovišta</vt:lpstr>
      <vt:lpstr>Slide 8</vt:lpstr>
      <vt:lpstr>računari  prve  generacije</vt:lpstr>
      <vt:lpstr>računari  druge  generacije</vt:lpstr>
      <vt:lpstr>računari  druge  generacije</vt:lpstr>
      <vt:lpstr>računari  treće  generacije</vt:lpstr>
      <vt:lpstr>računari treće generacije</vt:lpstr>
      <vt:lpstr>računari četvrte generacije</vt:lpstr>
      <vt:lpstr>Karakteristike  OS</vt:lpstr>
      <vt:lpstr>Karakteristike  OS</vt:lpstr>
      <vt:lpstr>Karakteristike  OS</vt:lpstr>
      <vt:lpstr>Karakteristike  OS</vt:lpstr>
      <vt:lpstr>Karakteristike  OS</vt:lpstr>
      <vt:lpstr>Definicija operativnog sistema</vt:lpstr>
      <vt:lpstr>Definicija operativnog sistema</vt:lpstr>
      <vt:lpstr>Definicija operativnog sistema</vt:lpstr>
      <vt:lpstr>Funkcije operativnih sistema</vt:lpstr>
      <vt:lpstr>Funkcije operativnih sistema</vt:lpstr>
      <vt:lpstr>Funkcije operativnih sistema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Operativni sistemi</dc:title>
  <dc:creator>violeta</dc:creator>
  <cp:lastModifiedBy>Win 7</cp:lastModifiedBy>
  <cp:revision>97</cp:revision>
  <dcterms:created xsi:type="dcterms:W3CDTF">2018-09-05T06:31:17Z</dcterms:created>
  <dcterms:modified xsi:type="dcterms:W3CDTF">2018-10-03T08:55:34Z</dcterms:modified>
</cp:coreProperties>
</file>