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1975" y="251159"/>
            <a:ext cx="6768465" cy="337913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29845" rIns="0" bIns="0" rtlCol="0">
            <a:spAutoFit/>
          </a:bodyPr>
          <a:lstStyle/>
          <a:p>
            <a:pPr>
              <a:spcBef>
                <a:spcPts val="235"/>
              </a:spcBef>
            </a:pPr>
            <a:r>
              <a:rPr sz="2000" b="1" spc="-90" smtClean="0">
                <a:solidFill>
                  <a:srgbClr val="000000"/>
                </a:solidFill>
                <a:latin typeface="Calibri"/>
                <a:cs typeface="Calibri"/>
              </a:rPr>
              <a:t>K</a:t>
            </a:r>
            <a:r>
              <a:rPr sz="2000" b="1" spc="-50" smtClean="0">
                <a:solidFill>
                  <a:srgbClr val="000000"/>
                </a:solidFill>
                <a:latin typeface="Calibri"/>
                <a:cs typeface="Calibri"/>
              </a:rPr>
              <a:t>O</a:t>
            </a:r>
            <a:r>
              <a:rPr sz="2000" b="1" smtClean="0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sz="2000" b="1" spc="5" smtClean="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sz="2000" b="1" smtClean="0">
                <a:solidFill>
                  <a:srgbClr val="000000"/>
                </a:solidFill>
                <a:latin typeface="Calibri"/>
                <a:cs typeface="Calibri"/>
              </a:rPr>
              <a:t>R</a:t>
            </a:r>
            <a:r>
              <a:rPr sz="2000" b="1" spc="-5" smtClean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2000" b="1" smtClean="0">
                <a:solidFill>
                  <a:srgbClr val="000000"/>
                </a:solidFill>
                <a:latin typeface="Calibri"/>
                <a:cs typeface="Calibri"/>
              </a:rPr>
              <a:t>N</a:t>
            </a:r>
            <a:r>
              <a:rPr sz="2000" b="1" spc="-5" smtClean="0">
                <a:solidFill>
                  <a:srgbClr val="000000"/>
                </a:solidFill>
                <a:latin typeface="Calibri"/>
                <a:cs typeface="Calibri"/>
              </a:rPr>
              <a:t>J</a:t>
            </a:r>
            <a:r>
              <a:rPr sz="2000" b="1" smtClean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endParaRPr sz="2000" b="1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1" y="852967"/>
            <a:ext cx="8511242" cy="33990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21920" indent="-342900" algn="just">
              <a:lnSpc>
                <a:spcPct val="100000"/>
              </a:lnSpc>
              <a:spcBef>
                <a:spcPts val="105"/>
              </a:spcBef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Kotiranje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predstavlja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unošenje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brojnih </a:t>
            </a:r>
            <a:r>
              <a:rPr sz="2000" spc="-5" dirty="0">
                <a:latin typeface="Calibri"/>
                <a:cs typeface="Calibri"/>
              </a:rPr>
              <a:t>vrijednosti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veličina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(dimenzija)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predmeta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10" dirty="0">
                <a:latin typeface="Calibri"/>
                <a:cs typeface="Calibri"/>
              </a:rPr>
              <a:t> crtež.</a:t>
            </a:r>
            <a:endParaRPr sz="2000">
              <a:latin typeface="Calibri"/>
              <a:cs typeface="Calibri"/>
            </a:endParaRPr>
          </a:p>
          <a:p>
            <a:pPr marL="355600" marR="89535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Dobro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izvršeno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uvrednjavanje</a:t>
            </a:r>
            <a:r>
              <a:rPr sz="2000" spc="-15" dirty="0">
                <a:latin typeface="Calibri"/>
                <a:cs typeface="Calibri"/>
              </a:rPr>
              <a:t> olakšava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izradu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elementa,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njegovu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laku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montažu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 </a:t>
            </a:r>
            <a:r>
              <a:rPr sz="2000" spc="-5" dirty="0">
                <a:latin typeface="Calibri"/>
                <a:cs typeface="Calibri"/>
              </a:rPr>
              <a:t>sigurno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ostvarenje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funkcije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koja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tom</a:t>
            </a:r>
            <a:r>
              <a:rPr sz="2000" spc="-5" dirty="0">
                <a:latin typeface="Calibri"/>
                <a:cs typeface="Calibri"/>
              </a:rPr>
              <a:t> elementu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predviđena.</a:t>
            </a:r>
            <a:endParaRPr sz="2000">
              <a:latin typeface="Calibri"/>
              <a:cs typeface="Calibri"/>
            </a:endParaRPr>
          </a:p>
          <a:p>
            <a:pPr marL="355600" marR="5080" indent="-343535" algn="just">
              <a:lnSpc>
                <a:spcPct val="100000"/>
              </a:lnSpc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Calibri"/>
                <a:cs typeface="Calibri"/>
              </a:rPr>
              <a:t>Nezavisno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razmjere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crteža,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unešenje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brojnih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vrijednosti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(dimenzije)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predstavljaju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krajnje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ili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konačne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vrijednosti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proizvedenog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elementa.</a:t>
            </a:r>
            <a:endParaRPr sz="20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b="1" spc="-20" dirty="0">
                <a:latin typeface="Calibri"/>
                <a:cs typeface="Calibri"/>
              </a:rPr>
              <a:t>Svaka</a:t>
            </a:r>
            <a:r>
              <a:rPr sz="2000" b="1" spc="-5" dirty="0">
                <a:latin typeface="Calibri"/>
                <a:cs typeface="Calibri"/>
              </a:rPr>
              <a:t> potrebna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mjera</a:t>
            </a:r>
            <a:r>
              <a:rPr sz="2000" b="1" dirty="0">
                <a:latin typeface="Calibri"/>
                <a:cs typeface="Calibri"/>
              </a:rPr>
              <a:t> se</a:t>
            </a:r>
            <a:r>
              <a:rPr sz="2000" b="1" spc="-5" dirty="0">
                <a:latin typeface="Calibri"/>
                <a:cs typeface="Calibri"/>
              </a:rPr>
              <a:t> samo </a:t>
            </a:r>
            <a:r>
              <a:rPr sz="2000" b="1" dirty="0">
                <a:latin typeface="Calibri"/>
                <a:cs typeface="Calibri"/>
              </a:rPr>
              <a:t>jednom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prikazuje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na </a:t>
            </a:r>
            <a:r>
              <a:rPr sz="2000" b="1" spc="-10" dirty="0">
                <a:latin typeface="Calibri"/>
                <a:cs typeface="Calibri"/>
              </a:rPr>
              <a:t>crtežu.</a:t>
            </a:r>
            <a:endParaRPr sz="2000">
              <a:latin typeface="Calibri"/>
              <a:cs typeface="Calibri"/>
            </a:endParaRPr>
          </a:p>
          <a:p>
            <a:pPr marL="355600" marR="251460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Calibri"/>
                <a:cs typeface="Calibri"/>
              </a:rPr>
              <a:t>Položaj </a:t>
            </a:r>
            <a:r>
              <a:rPr sz="2000" spc="-10" dirty="0">
                <a:latin typeface="Calibri"/>
                <a:cs typeface="Calibri"/>
              </a:rPr>
              <a:t>mjere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(kote)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10" dirty="0">
                <a:latin typeface="Calibri"/>
                <a:cs typeface="Calibri"/>
              </a:rPr>
              <a:t> projekciji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određuje</a:t>
            </a:r>
            <a:r>
              <a:rPr sz="2000" spc="-25" dirty="0">
                <a:latin typeface="Calibri"/>
                <a:cs typeface="Calibri"/>
              </a:rPr>
              <a:t> tako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da bude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potpuno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jasna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 </a:t>
            </a:r>
            <a:r>
              <a:rPr sz="2000" spc="-5" dirty="0">
                <a:latin typeface="Calibri"/>
                <a:cs typeface="Calibri"/>
              </a:rPr>
              <a:t>pregledna.</a:t>
            </a:r>
            <a:endParaRPr sz="2000">
              <a:latin typeface="Calibri"/>
              <a:cs typeface="Calibri"/>
            </a:endParaRPr>
          </a:p>
          <a:p>
            <a:pPr marL="355600" marR="410209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Calibri"/>
                <a:cs typeface="Calibri"/>
              </a:rPr>
              <a:t>Kote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raspoređuju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projekcijama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bez</a:t>
            </a:r>
            <a:r>
              <a:rPr sz="2000" spc="-5" dirty="0">
                <a:latin typeface="Calibri"/>
                <a:cs typeface="Calibri"/>
              </a:rPr>
              <a:t> potrebnog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"opterećenja"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samo </a:t>
            </a:r>
            <a:r>
              <a:rPr sz="2000" dirty="0">
                <a:latin typeface="Calibri"/>
                <a:cs typeface="Calibri"/>
              </a:rPr>
              <a:t>jedne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ili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dvije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projekcije.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72143" y="513472"/>
            <a:ext cx="7042784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U</a:t>
            </a:r>
            <a:r>
              <a:rPr sz="20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cilju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pojednostavljenja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tumačenja</a:t>
            </a:r>
            <a:r>
              <a:rPr sz="20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tehničkog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crteža,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pri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uvrednjavanju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specifičnih geometrijskih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oblika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se </a:t>
            </a:r>
            <a:r>
              <a:rPr sz="2000" spc="-20" dirty="0">
                <a:solidFill>
                  <a:srgbClr val="000000"/>
                </a:solidFill>
                <a:latin typeface="Calibri"/>
                <a:cs typeface="Calibri"/>
              </a:rPr>
              <a:t>koriste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simboli </a:t>
            </a:r>
            <a:r>
              <a:rPr sz="2000" spc="-25" dirty="0">
                <a:solidFill>
                  <a:srgbClr val="000000"/>
                </a:solidFill>
                <a:latin typeface="Calibri"/>
                <a:cs typeface="Calibri"/>
              </a:rPr>
              <a:t>koji </a:t>
            </a:r>
            <a:r>
              <a:rPr sz="2000" spc="-4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se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upisuju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ispred</a:t>
            </a:r>
            <a:r>
              <a:rPr sz="20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kotnog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broja: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8384" y="1428174"/>
            <a:ext cx="3133725" cy="1671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Ø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prečnik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370"/>
              </a:lnSpc>
            </a:pPr>
            <a:r>
              <a:rPr sz="2000" dirty="0">
                <a:latin typeface="Calibri"/>
                <a:cs typeface="Calibri"/>
              </a:rPr>
              <a:t>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poluprečnik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3329"/>
              </a:lnSpc>
            </a:pPr>
            <a:r>
              <a:rPr sz="2800" spc="-5" dirty="0">
                <a:latin typeface="Calibri"/>
                <a:cs typeface="Calibri"/>
              </a:rPr>
              <a:t>□</a:t>
            </a:r>
            <a:r>
              <a:rPr sz="2800" spc="-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 k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ad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2000" dirty="0">
                <a:latin typeface="Calibri"/>
                <a:cs typeface="Calibri"/>
              </a:rPr>
              <a:t>SØ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prečnik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kugle</a:t>
            </a:r>
            <a:r>
              <a:rPr sz="2000" spc="-20" dirty="0">
                <a:latin typeface="Calibri"/>
                <a:cs typeface="Calibri"/>
              </a:rPr>
              <a:t> (sfere)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poluprečnik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kugle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(sfere).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58540" y="3683508"/>
            <a:ext cx="2872381" cy="160791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66363" y="1325384"/>
            <a:ext cx="4865370" cy="3227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334645" indent="-287020" algn="just">
              <a:lnSpc>
                <a:spcPct val="100000"/>
              </a:lnSpc>
              <a:spcBef>
                <a:spcPts val="105"/>
              </a:spcBef>
              <a:buFont typeface="Arial" pitchFamily="34" charset="0"/>
              <a:buChar char="•"/>
              <a:tabLst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Cilindri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cilindrični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otvori</a:t>
            </a:r>
            <a:r>
              <a:rPr sz="2000" dirty="0">
                <a:latin typeface="Calibri"/>
                <a:cs typeface="Calibri"/>
              </a:rPr>
              <a:t> u </a:t>
            </a:r>
            <a:r>
              <a:rPr sz="2000" spc="-5" dirty="0">
                <a:latin typeface="Calibri"/>
                <a:cs typeface="Calibri"/>
              </a:rPr>
              <a:t>izgledima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kod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kojih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krug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vidi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nedeformisan,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uvrednjavalje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vrši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nošenjem samo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vrijednosti.</a:t>
            </a:r>
            <a:endParaRPr sz="2000">
              <a:latin typeface="Calibri"/>
              <a:cs typeface="Calibri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 izgledima </a:t>
            </a:r>
            <a:r>
              <a:rPr sz="2000" spc="-20" dirty="0">
                <a:latin typeface="Calibri"/>
                <a:cs typeface="Calibri"/>
              </a:rPr>
              <a:t>koji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upravni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izgled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kod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kog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 </a:t>
            </a:r>
            <a:r>
              <a:rPr sz="2000" dirty="0">
                <a:latin typeface="Calibri"/>
                <a:cs typeface="Calibri"/>
              </a:rPr>
              <a:t>krug </a:t>
            </a:r>
            <a:r>
              <a:rPr sz="2000" spc="-5" dirty="0">
                <a:latin typeface="Calibri"/>
                <a:cs typeface="Calibri"/>
              </a:rPr>
              <a:t>vidi nedeformisan, </a:t>
            </a:r>
            <a:r>
              <a:rPr sz="2000" spc="-10" dirty="0">
                <a:latin typeface="Calibri"/>
                <a:cs typeface="Calibri"/>
              </a:rPr>
              <a:t>ispred </a:t>
            </a:r>
            <a:r>
              <a:rPr sz="2000" spc="-5" dirty="0">
                <a:latin typeface="Calibri"/>
                <a:cs typeface="Calibri"/>
              </a:rPr>
              <a:t>vrijednsti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 upisuje </a:t>
            </a:r>
            <a:r>
              <a:rPr sz="2000" dirty="0">
                <a:latin typeface="Calibri"/>
                <a:cs typeface="Calibri"/>
              </a:rPr>
              <a:t>znak Ø. </a:t>
            </a:r>
            <a:r>
              <a:rPr sz="2000" spc="-5" dirty="0">
                <a:latin typeface="Calibri"/>
                <a:cs typeface="Calibri"/>
              </a:rPr>
              <a:t>Ovaj </a:t>
            </a:r>
            <a:r>
              <a:rPr sz="2000" dirty="0">
                <a:latin typeface="Calibri"/>
                <a:cs typeface="Calibri"/>
              </a:rPr>
              <a:t>znak nam </a:t>
            </a:r>
            <a:r>
              <a:rPr sz="2000" spc="-10" dirty="0">
                <a:latin typeface="Calibri"/>
                <a:cs typeface="Calibri"/>
              </a:rPr>
              <a:t>govori </a:t>
            </a:r>
            <a:r>
              <a:rPr sz="2000" dirty="0">
                <a:latin typeface="Calibri"/>
                <a:cs typeface="Calibri"/>
              </a:rPr>
              <a:t>da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 </a:t>
            </a:r>
            <a:r>
              <a:rPr sz="2000" spc="-10" dirty="0">
                <a:latin typeface="Calibri"/>
                <a:cs typeface="Calibri"/>
              </a:rPr>
              <a:t>radi</a:t>
            </a:r>
            <a:r>
              <a:rPr sz="2000" dirty="0">
                <a:latin typeface="Calibri"/>
                <a:cs typeface="Calibri"/>
              </a:rPr>
              <a:t> 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kružnom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presjeku.</a:t>
            </a:r>
            <a:endParaRPr sz="2000">
              <a:latin typeface="Calibri"/>
              <a:cs typeface="Calibri"/>
            </a:endParaRPr>
          </a:p>
          <a:p>
            <a:pPr marL="299085" marR="565785" indent="-287020" algn="just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Znak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Ø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za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mm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manji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vrijednosti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broja.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12052" y="970788"/>
            <a:ext cx="2138171" cy="375086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8048" y="4194047"/>
            <a:ext cx="2598750" cy="181879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97271" y="858559"/>
            <a:ext cx="7040880" cy="3268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30985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Kod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kvadratnog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presjeka,</a:t>
            </a:r>
            <a:r>
              <a:rPr sz="1800" dirty="0">
                <a:latin typeface="Calibri"/>
                <a:cs typeface="Calibri"/>
              </a:rPr>
              <a:t> u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izgledu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gdje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5" dirty="0">
                <a:latin typeface="Calibri"/>
                <a:cs typeface="Calibri"/>
              </a:rPr>
              <a:t> vidi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kvadrat,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obje ivice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uvrednjavaju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sa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vrijednostima </a:t>
            </a:r>
            <a:r>
              <a:rPr sz="1800" spc="-20" dirty="0">
                <a:latin typeface="Calibri"/>
                <a:cs typeface="Calibri"/>
              </a:rPr>
              <a:t>koje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odgovaraju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dužinama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stranica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kvadrata.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Calibri"/>
              <a:cs typeface="Calibri"/>
            </a:endParaRPr>
          </a:p>
          <a:p>
            <a:pPr marL="12700" marR="153543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izgledima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koji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su </a:t>
            </a:r>
            <a:r>
              <a:rPr sz="1800" spc="-10" dirty="0">
                <a:latin typeface="Calibri"/>
                <a:cs typeface="Calibri"/>
              </a:rPr>
              <a:t>upravni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 </a:t>
            </a:r>
            <a:r>
              <a:rPr sz="1800" spc="-10" dirty="0">
                <a:latin typeface="Calibri"/>
                <a:cs typeface="Calibri"/>
              </a:rPr>
              <a:t>izgled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kod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kog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kvadrat </a:t>
            </a:r>
            <a:r>
              <a:rPr sz="1800" spc="-5" dirty="0">
                <a:latin typeface="Calibri"/>
                <a:cs typeface="Calibri"/>
              </a:rPr>
              <a:t>vidi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nedeformisan,</a:t>
            </a:r>
            <a:r>
              <a:rPr sz="1800" spc="-10" dirty="0">
                <a:latin typeface="Calibri"/>
                <a:cs typeface="Calibri"/>
              </a:rPr>
              <a:t> ispred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vrijednosti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upisuje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znak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Wingdings 2"/>
                <a:cs typeface="Wingdings 2"/>
              </a:rPr>
              <a:t></a:t>
            </a:r>
            <a:r>
              <a:rPr sz="1800" dirty="0">
                <a:latin typeface="Calibri"/>
                <a:cs typeface="Calibri"/>
              </a:rPr>
              <a:t>.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Ovaj </a:t>
            </a:r>
            <a:r>
              <a:rPr sz="1800" spc="-5" dirty="0">
                <a:latin typeface="Calibri"/>
                <a:cs typeface="Calibri"/>
              </a:rPr>
              <a:t> znak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nam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govori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10" dirty="0">
                <a:latin typeface="Calibri"/>
                <a:cs typeface="Calibri"/>
              </a:rPr>
              <a:t> radi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kvadratnom presjeku.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Calibri"/>
              <a:cs typeface="Calibri"/>
            </a:endParaRPr>
          </a:p>
          <a:p>
            <a:pPr marL="64769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Znak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Wingdings 2"/>
                <a:cs typeface="Wingdings 2"/>
              </a:rPr>
              <a:t>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je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za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mm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manji</a:t>
            </a:r>
            <a:r>
              <a:rPr sz="1800" spc="-5" dirty="0">
                <a:latin typeface="Calibri"/>
                <a:cs typeface="Calibri"/>
              </a:rPr>
              <a:t> od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vrijednosti</a:t>
            </a:r>
            <a:r>
              <a:rPr sz="1800" spc="-10" dirty="0">
                <a:latin typeface="Calibri"/>
                <a:cs typeface="Calibri"/>
              </a:rPr>
              <a:t> broja.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Calibri"/>
              <a:cs typeface="Calibri"/>
            </a:endParaRPr>
          </a:p>
          <a:p>
            <a:pPr marL="22225" marR="508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Prikazivanje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„oborene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ivice“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kotna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linija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je </a:t>
            </a:r>
            <a:r>
              <a:rPr sz="1800" spc="-5" dirty="0">
                <a:latin typeface="Calibri"/>
                <a:cs typeface="Calibri"/>
              </a:rPr>
              <a:t>uvijek </a:t>
            </a:r>
            <a:r>
              <a:rPr sz="1800" spc="-10" dirty="0">
                <a:latin typeface="Calibri"/>
                <a:cs typeface="Calibri"/>
              </a:rPr>
              <a:t>paralelna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sa </a:t>
            </a:r>
            <a:r>
              <a:rPr sz="1800" spc="-5" dirty="0">
                <a:latin typeface="Calibri"/>
                <a:cs typeface="Calibri"/>
              </a:rPr>
              <a:t>osnom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linije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elementa.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80731" y="1031748"/>
            <a:ext cx="1497228" cy="162742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54752" y="4235196"/>
            <a:ext cx="2869691" cy="122224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1975" y="219456"/>
            <a:ext cx="6768465" cy="40132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298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35"/>
              </a:spcBef>
            </a:pPr>
            <a:r>
              <a:rPr sz="2000" b="1" spc="-30" dirty="0">
                <a:solidFill>
                  <a:srgbClr val="000000"/>
                </a:solidFill>
                <a:latin typeface="Calibri"/>
                <a:cs typeface="Calibri"/>
              </a:rPr>
              <a:t>Vrste</a:t>
            </a:r>
            <a:r>
              <a:rPr sz="2000" b="1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000000"/>
                </a:solidFill>
                <a:latin typeface="Calibri"/>
                <a:cs typeface="Calibri"/>
              </a:rPr>
              <a:t>kotiranja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3480" y="1981200"/>
            <a:ext cx="2602991" cy="51358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94356" y="782357"/>
            <a:ext cx="7731125" cy="18224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 algn="just">
              <a:lnSpc>
                <a:spcPct val="10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Polazna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vrjednosna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osnova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je</a:t>
            </a:r>
            <a:r>
              <a:rPr sz="1800" spc="-10" dirty="0">
                <a:latin typeface="Calibri"/>
                <a:cs typeface="Calibri"/>
              </a:rPr>
              <a:t> površina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koje</a:t>
            </a:r>
            <a:r>
              <a:rPr sz="1800" dirty="0">
                <a:latin typeface="Calibri"/>
                <a:cs typeface="Calibri"/>
              </a:rPr>
              <a:t> se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veličine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predmeta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mjere.</a:t>
            </a:r>
            <a:endParaRPr sz="1800">
              <a:latin typeface="Calibri"/>
              <a:cs typeface="Calibri"/>
            </a:endParaRPr>
          </a:p>
          <a:p>
            <a:pPr marL="299085" marR="39370" indent="-287020" algn="just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zavisnosti</a:t>
            </a:r>
            <a:r>
              <a:rPr sz="1800" spc="-5" dirty="0">
                <a:latin typeface="Calibri"/>
                <a:cs typeface="Calibri"/>
              </a:rPr>
              <a:t> od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izabrane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vrjednosne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osnove, </a:t>
            </a:r>
            <a:r>
              <a:rPr sz="1800" spc="-20" dirty="0">
                <a:latin typeface="Calibri"/>
                <a:cs typeface="Calibri"/>
              </a:rPr>
              <a:t>može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koristiti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više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različitih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vrsta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kotiranja.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Calibri"/>
              <a:cs typeface="Calibri"/>
            </a:endParaRPr>
          </a:p>
          <a:p>
            <a:pPr marL="122555" marR="508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SIMETRIČNO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KOTIRANJE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izvodi</a:t>
            </a:r>
            <a:r>
              <a:rPr sz="1800" dirty="0">
                <a:latin typeface="Calibri"/>
                <a:cs typeface="Calibri"/>
              </a:rPr>
              <a:t> se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kod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elemenata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simetričnih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odnosu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 jednu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ili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dvije njegove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ose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simetrije.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5567" y="2980944"/>
            <a:ext cx="4123778" cy="303199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52515" y="3390900"/>
            <a:ext cx="3031134" cy="299786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97038" y="208160"/>
            <a:ext cx="77609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000000"/>
                </a:solidFill>
                <a:latin typeface="Calibri"/>
                <a:cs typeface="Calibri"/>
              </a:rPr>
              <a:t>PARALELNO KOTIRANJE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–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glavne </a:t>
            </a:r>
            <a:r>
              <a:rPr sz="1800" spc="-15" dirty="0">
                <a:solidFill>
                  <a:srgbClr val="000000"/>
                </a:solidFill>
                <a:latin typeface="Calibri"/>
                <a:cs typeface="Calibri"/>
              </a:rPr>
              <a:t>kotne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linije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su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međusobno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paralelne,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a počinju </a:t>
            </a:r>
            <a:r>
              <a:rPr sz="1800" spc="10" dirty="0">
                <a:solidFill>
                  <a:srgbClr val="000000"/>
                </a:solidFill>
                <a:latin typeface="Calibri"/>
                <a:cs typeface="Calibri"/>
              </a:rPr>
              <a:t>od </a:t>
            </a:r>
            <a:r>
              <a:rPr sz="1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određene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obrađene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površine.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 Ovaj vid </a:t>
            </a:r>
            <a:r>
              <a:rPr sz="1800" spc="-15" dirty="0">
                <a:solidFill>
                  <a:srgbClr val="000000"/>
                </a:solidFill>
                <a:latin typeface="Calibri"/>
                <a:cs typeface="Calibri"/>
              </a:rPr>
              <a:t>kotiranja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se </a:t>
            </a:r>
            <a:r>
              <a:rPr sz="1800" spc="-15" dirty="0">
                <a:solidFill>
                  <a:srgbClr val="000000"/>
                </a:solidFill>
                <a:latin typeface="Calibri"/>
                <a:cs typeface="Calibri"/>
              </a:rPr>
              <a:t>koristi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/>
                <a:cs typeface="Calibri"/>
              </a:rPr>
              <a:t>kad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je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neophodno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 i </a:t>
            </a:r>
            <a:r>
              <a:rPr sz="18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potrebno obezbijediti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tačna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udaljenja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ostalih površina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ili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ivica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u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odnosu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na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ovu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površinu,</a:t>
            </a:r>
            <a:r>
              <a:rPr sz="1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ili</a:t>
            </a:r>
            <a:r>
              <a:rPr sz="18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gdje</a:t>
            </a:r>
            <a:r>
              <a:rPr sz="18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zahtijeva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tehnološki</a:t>
            </a:r>
            <a:r>
              <a:rPr sz="18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proces</a:t>
            </a:r>
            <a:r>
              <a:rPr sz="1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izrade</a:t>
            </a:r>
            <a:r>
              <a:rPr sz="1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elementa.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07891" y="1341120"/>
            <a:ext cx="3300962" cy="227249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3752" y="3688079"/>
            <a:ext cx="3166871" cy="513587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194356" y="3736552"/>
            <a:ext cx="77222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LANČANO (REDNO)</a:t>
            </a:r>
            <a:r>
              <a:rPr sz="1800" b="1" spc="3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KOTIRANJE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koristi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kod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elemenata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kod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kojih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zbir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odstupanja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većeg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broja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vrijednosti 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nizu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nema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uticaja</a:t>
            </a:r>
            <a:r>
              <a:rPr sz="1800" dirty="0">
                <a:latin typeface="Calibri"/>
                <a:cs typeface="Calibri"/>
              </a:rPr>
              <a:t> na </a:t>
            </a:r>
            <a:r>
              <a:rPr sz="1800" spc="-10" dirty="0">
                <a:latin typeface="Calibri"/>
                <a:cs typeface="Calibri"/>
              </a:rPr>
              <a:t>funkcionalnost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elementa.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31135" y="4271771"/>
            <a:ext cx="5689727" cy="194106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427" y="85343"/>
            <a:ext cx="2851403" cy="51358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69046" y="134411"/>
            <a:ext cx="5948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000000"/>
                </a:solidFill>
                <a:latin typeface="Calibri"/>
                <a:cs typeface="Calibri"/>
              </a:rPr>
              <a:t>KOMBINOVANO</a:t>
            </a:r>
            <a:r>
              <a:rPr sz="1800" b="1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000000"/>
                </a:solidFill>
                <a:latin typeface="Calibri"/>
                <a:cs typeface="Calibri"/>
              </a:rPr>
              <a:t>KOTIRANJE</a:t>
            </a:r>
            <a:r>
              <a:rPr sz="1800" b="1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18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Calibri"/>
                <a:cs typeface="Calibri"/>
              </a:rPr>
              <a:t>spoj</a:t>
            </a:r>
            <a:r>
              <a:rPr sz="18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paralelnog</a:t>
            </a:r>
            <a:r>
              <a:rPr sz="1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sz="1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rednog</a:t>
            </a:r>
            <a:r>
              <a:rPr sz="1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/>
                <a:cs typeface="Calibri"/>
              </a:rPr>
              <a:t>kotiranja.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05455" y="548640"/>
            <a:ext cx="4252261" cy="347604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0600" y="4334255"/>
            <a:ext cx="4206239" cy="51358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122348" y="4382884"/>
            <a:ext cx="76098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latin typeface="Calibri"/>
                <a:cs typeface="Calibri"/>
              </a:rPr>
              <a:t>KOTIRANJE</a:t>
            </a:r>
            <a:r>
              <a:rPr sz="1800" b="1" spc="-15" dirty="0">
                <a:latin typeface="Calibri"/>
                <a:cs typeface="Calibri"/>
              </a:rPr>
              <a:t> PREKLAPANJEM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KOTNIH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LINIJA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uprošćeno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paralelno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kotiranje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koje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koristi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kada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postoje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prostorna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ograničenja.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39567" y="5157215"/>
            <a:ext cx="2634995" cy="12237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147572" y="321563"/>
            <a:ext cx="7560945" cy="33727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29209" rIns="0" bIns="0" rtlCol="0">
            <a:spAutoFit/>
          </a:bodyPr>
          <a:lstStyle/>
          <a:p>
            <a:pPr marL="90170" algn="ctr">
              <a:lnSpc>
                <a:spcPct val="100000"/>
              </a:lnSpc>
              <a:spcBef>
                <a:spcPts val="229"/>
              </a:spcBef>
            </a:pPr>
            <a:r>
              <a:rPr sz="2000" b="1" spc="-5" dirty="0">
                <a:latin typeface="Calibri"/>
                <a:cs typeface="Calibri"/>
              </a:rPr>
              <a:t>Elementi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kotiranja</a:t>
            </a:r>
            <a:endParaRPr sz="2000" b="1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00" y="838200"/>
            <a:ext cx="8073542" cy="16036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Calibri"/>
                <a:cs typeface="Calibri"/>
              </a:rPr>
              <a:t>Kotiranje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crteža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izvodi </a:t>
            </a:r>
            <a:r>
              <a:rPr sz="2000" spc="-20" dirty="0">
                <a:latin typeface="Calibri"/>
                <a:cs typeface="Calibri"/>
              </a:rPr>
              <a:t>koristeći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elemente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kotiranja.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Kotni </a:t>
            </a:r>
            <a:r>
              <a:rPr sz="2000" spc="-5">
                <a:latin typeface="Calibri"/>
                <a:cs typeface="Calibri"/>
              </a:rPr>
              <a:t>elementi</a:t>
            </a:r>
            <a:r>
              <a:rPr sz="2000" spc="30">
                <a:latin typeface="Calibri"/>
                <a:cs typeface="Calibri"/>
              </a:rPr>
              <a:t> </a:t>
            </a:r>
            <a:r>
              <a:rPr sz="2000" spc="-5" smtClean="0">
                <a:latin typeface="Calibri"/>
                <a:cs typeface="Calibri"/>
              </a:rPr>
              <a:t>su</a:t>
            </a:r>
            <a:r>
              <a:rPr lang="en-US" sz="2000" spc="-5" smtClean="0">
                <a:latin typeface="Calibri"/>
                <a:cs typeface="Calibri"/>
              </a:rPr>
              <a:t>:</a:t>
            </a:r>
          </a:p>
          <a:p>
            <a:pPr marL="12700" marR="5080">
              <a:lnSpc>
                <a:spcPct val="100000"/>
              </a:lnSpc>
              <a:spcBef>
                <a:spcPts val="105"/>
              </a:spcBef>
              <a:buFont typeface="Arial" pitchFamily="34" charset="0"/>
              <a:buChar char="•"/>
            </a:pPr>
            <a:r>
              <a:rPr sz="2000" spc="-5" smtClean="0">
                <a:latin typeface="Calibri"/>
                <a:cs typeface="Calibri"/>
              </a:rPr>
              <a:t> </a:t>
            </a:r>
            <a:r>
              <a:rPr sz="2000" smtClean="0">
                <a:latin typeface="Calibri"/>
                <a:cs typeface="Calibri"/>
              </a:rPr>
              <a:t> </a:t>
            </a:r>
            <a:r>
              <a:rPr sz="2000" spc="-15" smtClean="0">
                <a:latin typeface="Calibri"/>
                <a:cs typeface="Calibri"/>
              </a:rPr>
              <a:t>kotna</a:t>
            </a:r>
            <a:r>
              <a:rPr sz="2000" spc="-10" smtClean="0">
                <a:latin typeface="Calibri"/>
                <a:cs typeface="Calibri"/>
              </a:rPr>
              <a:t> </a:t>
            </a:r>
            <a:r>
              <a:rPr sz="2000" smtClean="0">
                <a:latin typeface="Calibri"/>
                <a:cs typeface="Calibri"/>
              </a:rPr>
              <a:t>i </a:t>
            </a:r>
            <a:endParaRPr lang="en-US" sz="2000" smtClean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  <a:buFont typeface="Arial" pitchFamily="34" charset="0"/>
              <a:buChar char="•"/>
            </a:pPr>
            <a:r>
              <a:rPr lang="en-US" sz="2000" smtClean="0">
                <a:latin typeface="Calibri"/>
                <a:cs typeface="Calibri"/>
              </a:rPr>
              <a:t> </a:t>
            </a:r>
            <a:r>
              <a:rPr sz="2000" smtClean="0">
                <a:latin typeface="Calibri"/>
                <a:cs typeface="Calibri"/>
              </a:rPr>
              <a:t>pomoćne</a:t>
            </a:r>
            <a:r>
              <a:rPr sz="2000" spc="-20" smtClean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linije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(„b</a:t>
            </a:r>
            <a:r>
              <a:rPr sz="2000" spc="-5">
                <a:latin typeface="Calibri"/>
                <a:cs typeface="Calibri"/>
              </a:rPr>
              <a:t>“ </a:t>
            </a:r>
            <a:r>
              <a:rPr sz="2000" spc="-5" smtClean="0">
                <a:latin typeface="Calibri"/>
                <a:cs typeface="Calibri"/>
              </a:rPr>
              <a:t>linija)</a:t>
            </a:r>
            <a:endParaRPr lang="en-US" sz="2000" spc="-5" smtClean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  <a:buFont typeface="Arial" pitchFamily="34" charset="0"/>
              <a:buChar char="•"/>
            </a:pPr>
            <a:r>
              <a:rPr lang="en-US" sz="2000" spc="-10" smtClean="0">
                <a:latin typeface="Calibri"/>
                <a:cs typeface="Calibri"/>
              </a:rPr>
              <a:t> </a:t>
            </a:r>
            <a:r>
              <a:rPr lang="en-US" sz="2000" spc="-10" smtClean="0">
                <a:latin typeface="Calibri"/>
                <a:cs typeface="Calibri"/>
              </a:rPr>
              <a:t>s</a:t>
            </a:r>
            <a:r>
              <a:rPr sz="2000" spc="-10" smtClean="0">
                <a:latin typeface="Calibri"/>
                <a:cs typeface="Calibri"/>
              </a:rPr>
              <a:t>trelice</a:t>
            </a:r>
            <a:endParaRPr lang="en-US" sz="2000" spc="-10" smtClean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  <a:buFont typeface="Arial" pitchFamily="34" charset="0"/>
              <a:buChar char="•"/>
            </a:pPr>
            <a:r>
              <a:rPr sz="2000" spc="30" smtClean="0">
                <a:latin typeface="Calibri"/>
                <a:cs typeface="Calibri"/>
              </a:rPr>
              <a:t> </a:t>
            </a:r>
            <a:r>
              <a:rPr lang="en-US" sz="2000" spc="30" smtClean="0">
                <a:latin typeface="Calibri"/>
                <a:cs typeface="Calibri"/>
              </a:rPr>
              <a:t> </a:t>
            </a:r>
            <a:r>
              <a:rPr sz="2000" spc="-10" smtClean="0">
                <a:latin typeface="Calibri"/>
                <a:cs typeface="Calibri"/>
              </a:rPr>
              <a:t>brojna</a:t>
            </a:r>
            <a:r>
              <a:rPr sz="2000" spc="-5" smtClean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(numerička)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vrijednost</a:t>
            </a:r>
            <a:r>
              <a:rPr sz="2000" spc="-5">
                <a:latin typeface="Calibri"/>
                <a:cs typeface="Calibri"/>
              </a:rPr>
              <a:t>. </a:t>
            </a:r>
            <a:r>
              <a:rPr sz="2000" spc="-434">
                <a:latin typeface="Calibri"/>
                <a:cs typeface="Calibri"/>
              </a:rPr>
              <a:t> 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98520" y="3211067"/>
            <a:ext cx="2635295" cy="1590098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794125" y="2849732"/>
            <a:ext cx="7632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eli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79049" y="2566210"/>
            <a:ext cx="11544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kotna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linija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6845" y="3651178"/>
            <a:ext cx="21786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pomoćna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kotna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linija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94288" y="3651178"/>
            <a:ext cx="21786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pomoćna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kotna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linija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54687" y="2516072"/>
            <a:ext cx="1720214" cy="75057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000" spc="-5" dirty="0">
                <a:latin typeface="Calibri"/>
                <a:cs typeface="Calibri"/>
              </a:rPr>
              <a:t>vrijednost</a:t>
            </a:r>
            <a:endParaRPr sz="2000">
              <a:latin typeface="Calibri"/>
              <a:cs typeface="Calibri"/>
            </a:endParaRPr>
          </a:p>
          <a:p>
            <a:pPr marL="969644">
              <a:lnSpc>
                <a:spcPct val="100000"/>
              </a:lnSpc>
              <a:spcBef>
                <a:spcPts val="455"/>
              </a:spcBef>
            </a:pP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eli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913881" y="2828540"/>
            <a:ext cx="3390265" cy="926465"/>
            <a:chOff x="2913881" y="2828540"/>
            <a:chExt cx="3390265" cy="926465"/>
          </a:xfrm>
        </p:grpSpPr>
        <p:sp>
          <p:nvSpPr>
            <p:cNvPr id="15" name="object 15"/>
            <p:cNvSpPr/>
            <p:nvPr/>
          </p:nvSpPr>
          <p:spPr>
            <a:xfrm>
              <a:off x="2918453" y="3541775"/>
              <a:ext cx="620395" cy="184785"/>
            </a:xfrm>
            <a:custGeom>
              <a:avLst/>
              <a:gdLst/>
              <a:ahLst/>
              <a:cxnLst/>
              <a:rect l="l" t="t" r="r" b="b"/>
              <a:pathLst>
                <a:path w="620395" h="184785">
                  <a:moveTo>
                    <a:pt x="620306" y="0"/>
                  </a:moveTo>
                  <a:lnTo>
                    <a:pt x="0" y="184670"/>
                  </a:lnTo>
                </a:path>
              </a:pathLst>
            </a:custGeom>
            <a:ln w="9144">
              <a:solidFill>
                <a:srgbClr val="C0654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38721" y="3122670"/>
              <a:ext cx="62230" cy="290195"/>
            </a:xfrm>
            <a:custGeom>
              <a:avLst/>
              <a:gdLst/>
              <a:ahLst/>
              <a:cxnLst/>
              <a:rect l="l" t="t" r="r" b="b"/>
              <a:pathLst>
                <a:path w="62229" h="290195">
                  <a:moveTo>
                    <a:pt x="61937" y="289699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C0654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08117" y="2833114"/>
              <a:ext cx="186055" cy="579755"/>
            </a:xfrm>
            <a:custGeom>
              <a:avLst/>
              <a:gdLst/>
              <a:ahLst/>
              <a:cxnLst/>
              <a:rect l="l" t="t" r="r" b="b"/>
              <a:pathLst>
                <a:path w="186054" h="579754">
                  <a:moveTo>
                    <a:pt x="186042" y="579386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C0654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88407" y="2833112"/>
              <a:ext cx="752475" cy="434975"/>
            </a:xfrm>
            <a:custGeom>
              <a:avLst/>
              <a:gdLst/>
              <a:ahLst/>
              <a:cxnLst/>
              <a:rect l="l" t="t" r="r" b="b"/>
              <a:pathLst>
                <a:path w="752475" h="434975">
                  <a:moveTo>
                    <a:pt x="0" y="434543"/>
                  </a:moveTo>
                  <a:lnTo>
                    <a:pt x="752221" y="0"/>
                  </a:lnTo>
                </a:path>
              </a:pathLst>
            </a:custGeom>
            <a:ln w="9144">
              <a:solidFill>
                <a:srgbClr val="C0654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08904" y="3122681"/>
              <a:ext cx="324485" cy="287655"/>
            </a:xfrm>
            <a:custGeom>
              <a:avLst/>
              <a:gdLst/>
              <a:ahLst/>
              <a:cxnLst/>
              <a:rect l="l" t="t" r="r" b="b"/>
              <a:pathLst>
                <a:path w="324485" h="287654">
                  <a:moveTo>
                    <a:pt x="0" y="287362"/>
                  </a:moveTo>
                  <a:lnTo>
                    <a:pt x="324281" y="0"/>
                  </a:lnTo>
                </a:path>
              </a:pathLst>
            </a:custGeom>
            <a:ln w="9144">
              <a:solidFill>
                <a:srgbClr val="C0654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870448" y="3541775"/>
              <a:ext cx="429259" cy="208279"/>
            </a:xfrm>
            <a:custGeom>
              <a:avLst/>
              <a:gdLst/>
              <a:ahLst/>
              <a:cxnLst/>
              <a:rect l="l" t="t" r="r" b="b"/>
              <a:pathLst>
                <a:path w="429260" h="208279">
                  <a:moveTo>
                    <a:pt x="0" y="0"/>
                  </a:moveTo>
                  <a:lnTo>
                    <a:pt x="429044" y="208191"/>
                  </a:lnTo>
                </a:path>
              </a:pathLst>
            </a:custGeom>
            <a:ln w="9144">
              <a:solidFill>
                <a:srgbClr val="C0654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Rectangle 21"/>
          <p:cNvSpPr/>
          <p:nvPr/>
        </p:nvSpPr>
        <p:spPr>
          <a:xfrm>
            <a:off x="1219200" y="5334000"/>
            <a:ext cx="4590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it-IT" spc="-10" smtClean="0">
                <a:cs typeface="Calibri"/>
              </a:rPr>
              <a:t>Vrijednosti</a:t>
            </a:r>
            <a:r>
              <a:rPr lang="it-IT" spc="-5" smtClean="0">
                <a:cs typeface="Calibri"/>
              </a:rPr>
              <a:t> se</a:t>
            </a:r>
            <a:r>
              <a:rPr lang="it-IT" smtClean="0">
                <a:cs typeface="Calibri"/>
              </a:rPr>
              <a:t> </a:t>
            </a:r>
            <a:r>
              <a:rPr lang="it-IT" spc="-5" smtClean="0">
                <a:cs typeface="Calibri"/>
              </a:rPr>
              <a:t>uvijek</a:t>
            </a:r>
            <a:r>
              <a:rPr lang="it-IT" smtClean="0">
                <a:cs typeface="Calibri"/>
              </a:rPr>
              <a:t> daju</a:t>
            </a:r>
            <a:r>
              <a:rPr lang="it-IT" spc="-20" smtClean="0">
                <a:cs typeface="Calibri"/>
              </a:rPr>
              <a:t> </a:t>
            </a:r>
            <a:r>
              <a:rPr lang="it-IT" smtClean="0">
                <a:cs typeface="Calibri"/>
              </a:rPr>
              <a:t>u</a:t>
            </a:r>
            <a:r>
              <a:rPr lang="it-IT" spc="-5" smtClean="0">
                <a:cs typeface="Calibri"/>
              </a:rPr>
              <a:t> milimetrima</a:t>
            </a:r>
            <a:r>
              <a:rPr lang="it-IT" spc="50" smtClean="0">
                <a:cs typeface="Calibri"/>
              </a:rPr>
              <a:t> </a:t>
            </a:r>
            <a:r>
              <a:rPr lang="it-IT" smtClean="0">
                <a:cs typeface="Calibri"/>
              </a:rPr>
              <a:t>(mm).</a:t>
            </a:r>
            <a:endParaRPr lang="it-IT"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03" y="260604"/>
            <a:ext cx="1873516" cy="96655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118616" y="408431"/>
            <a:ext cx="5109210" cy="5760720"/>
            <a:chOff x="1118616" y="408431"/>
            <a:chExt cx="5109210" cy="576072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28744" y="408431"/>
              <a:ext cx="1670226" cy="163183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18616" y="1917192"/>
              <a:ext cx="3814403" cy="239847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26108" y="4221479"/>
              <a:ext cx="3299548" cy="194734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458462" y="3265170"/>
              <a:ext cx="601980" cy="502920"/>
            </a:xfrm>
            <a:custGeom>
              <a:avLst/>
              <a:gdLst/>
              <a:ahLst/>
              <a:cxnLst/>
              <a:rect l="l" t="t" r="r" b="b"/>
              <a:pathLst>
                <a:path w="601979" h="502920">
                  <a:moveTo>
                    <a:pt x="0" y="251460"/>
                  </a:moveTo>
                  <a:lnTo>
                    <a:pt x="4849" y="206260"/>
                  </a:lnTo>
                  <a:lnTo>
                    <a:pt x="18830" y="163718"/>
                  </a:lnTo>
                  <a:lnTo>
                    <a:pt x="41094" y="124544"/>
                  </a:lnTo>
                  <a:lnTo>
                    <a:pt x="70789" y="89448"/>
                  </a:lnTo>
                  <a:lnTo>
                    <a:pt x="107066" y="59141"/>
                  </a:lnTo>
                  <a:lnTo>
                    <a:pt x="149075" y="34332"/>
                  </a:lnTo>
                  <a:lnTo>
                    <a:pt x="195965" y="15732"/>
                  </a:lnTo>
                  <a:lnTo>
                    <a:pt x="246887" y="4051"/>
                  </a:lnTo>
                  <a:lnTo>
                    <a:pt x="300990" y="0"/>
                  </a:lnTo>
                  <a:lnTo>
                    <a:pt x="355092" y="4051"/>
                  </a:lnTo>
                  <a:lnTo>
                    <a:pt x="406014" y="15732"/>
                  </a:lnTo>
                  <a:lnTo>
                    <a:pt x="452904" y="34332"/>
                  </a:lnTo>
                  <a:lnTo>
                    <a:pt x="494913" y="59141"/>
                  </a:lnTo>
                  <a:lnTo>
                    <a:pt x="531190" y="89448"/>
                  </a:lnTo>
                  <a:lnTo>
                    <a:pt x="560885" y="124544"/>
                  </a:lnTo>
                  <a:lnTo>
                    <a:pt x="583149" y="163718"/>
                  </a:lnTo>
                  <a:lnTo>
                    <a:pt x="597130" y="206260"/>
                  </a:lnTo>
                  <a:lnTo>
                    <a:pt x="601980" y="251460"/>
                  </a:lnTo>
                  <a:lnTo>
                    <a:pt x="597130" y="296659"/>
                  </a:lnTo>
                  <a:lnTo>
                    <a:pt x="583149" y="339201"/>
                  </a:lnTo>
                  <a:lnTo>
                    <a:pt x="560885" y="378375"/>
                  </a:lnTo>
                  <a:lnTo>
                    <a:pt x="531190" y="413471"/>
                  </a:lnTo>
                  <a:lnTo>
                    <a:pt x="494913" y="443778"/>
                  </a:lnTo>
                  <a:lnTo>
                    <a:pt x="452904" y="468587"/>
                  </a:lnTo>
                  <a:lnTo>
                    <a:pt x="406014" y="487187"/>
                  </a:lnTo>
                  <a:lnTo>
                    <a:pt x="355092" y="498868"/>
                  </a:lnTo>
                  <a:lnTo>
                    <a:pt x="300990" y="502920"/>
                  </a:lnTo>
                  <a:lnTo>
                    <a:pt x="246887" y="498868"/>
                  </a:lnTo>
                  <a:lnTo>
                    <a:pt x="195965" y="487187"/>
                  </a:lnTo>
                  <a:lnTo>
                    <a:pt x="149075" y="468587"/>
                  </a:lnTo>
                  <a:lnTo>
                    <a:pt x="107066" y="443778"/>
                  </a:lnTo>
                  <a:lnTo>
                    <a:pt x="70789" y="413471"/>
                  </a:lnTo>
                  <a:lnTo>
                    <a:pt x="41094" y="378375"/>
                  </a:lnTo>
                  <a:lnTo>
                    <a:pt x="18830" y="339201"/>
                  </a:lnTo>
                  <a:lnTo>
                    <a:pt x="4849" y="296659"/>
                  </a:lnTo>
                  <a:lnTo>
                    <a:pt x="0" y="251460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71287" y="2827621"/>
              <a:ext cx="1151890" cy="511175"/>
            </a:xfrm>
            <a:custGeom>
              <a:avLst/>
              <a:gdLst/>
              <a:ahLst/>
              <a:cxnLst/>
              <a:rect l="l" t="t" r="r" b="b"/>
              <a:pathLst>
                <a:path w="1151889" h="511175">
                  <a:moveTo>
                    <a:pt x="0" y="510590"/>
                  </a:moveTo>
                  <a:lnTo>
                    <a:pt x="1151686" y="0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95922" y="2781298"/>
              <a:ext cx="132080" cy="86360"/>
            </a:xfrm>
            <a:custGeom>
              <a:avLst/>
              <a:gdLst/>
              <a:ahLst/>
              <a:cxnLst/>
              <a:rect l="l" t="t" r="r" b="b"/>
              <a:pathLst>
                <a:path w="132079" h="86360">
                  <a:moveTo>
                    <a:pt x="131546" y="0"/>
                  </a:moveTo>
                  <a:lnTo>
                    <a:pt x="0" y="16649"/>
                  </a:lnTo>
                  <a:lnTo>
                    <a:pt x="30886" y="86309"/>
                  </a:lnTo>
                  <a:lnTo>
                    <a:pt x="13154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240779" y="1269491"/>
            <a:ext cx="2510155" cy="2403475"/>
            <a:chOff x="6240779" y="1269491"/>
            <a:chExt cx="2510155" cy="2403475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20027" y="1336546"/>
              <a:ext cx="2157667" cy="218103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253733" y="1282445"/>
              <a:ext cx="2484120" cy="2377440"/>
            </a:xfrm>
            <a:custGeom>
              <a:avLst/>
              <a:gdLst/>
              <a:ahLst/>
              <a:cxnLst/>
              <a:rect l="l" t="t" r="r" b="b"/>
              <a:pathLst>
                <a:path w="2484120" h="2377440">
                  <a:moveTo>
                    <a:pt x="0" y="1188719"/>
                  </a:moveTo>
                  <a:lnTo>
                    <a:pt x="939" y="1142043"/>
                  </a:lnTo>
                  <a:lnTo>
                    <a:pt x="3736" y="1095821"/>
                  </a:lnTo>
                  <a:lnTo>
                    <a:pt x="8356" y="1050089"/>
                  </a:lnTo>
                  <a:lnTo>
                    <a:pt x="14763" y="1004879"/>
                  </a:lnTo>
                  <a:lnTo>
                    <a:pt x="22924" y="960224"/>
                  </a:lnTo>
                  <a:lnTo>
                    <a:pt x="32803" y="916156"/>
                  </a:lnTo>
                  <a:lnTo>
                    <a:pt x="44367" y="872710"/>
                  </a:lnTo>
                  <a:lnTo>
                    <a:pt x="57581" y="829918"/>
                  </a:lnTo>
                  <a:lnTo>
                    <a:pt x="72411" y="787812"/>
                  </a:lnTo>
                  <a:lnTo>
                    <a:pt x="88821" y="746427"/>
                  </a:lnTo>
                  <a:lnTo>
                    <a:pt x="106777" y="705795"/>
                  </a:lnTo>
                  <a:lnTo>
                    <a:pt x="126245" y="665950"/>
                  </a:lnTo>
                  <a:lnTo>
                    <a:pt x="147190" y="626923"/>
                  </a:lnTo>
                  <a:lnTo>
                    <a:pt x="169578" y="588749"/>
                  </a:lnTo>
                  <a:lnTo>
                    <a:pt x="193375" y="551460"/>
                  </a:lnTo>
                  <a:lnTo>
                    <a:pt x="218545" y="515089"/>
                  </a:lnTo>
                  <a:lnTo>
                    <a:pt x="245054" y="479670"/>
                  </a:lnTo>
                  <a:lnTo>
                    <a:pt x="272868" y="445235"/>
                  </a:lnTo>
                  <a:lnTo>
                    <a:pt x="301952" y="411817"/>
                  </a:lnTo>
                  <a:lnTo>
                    <a:pt x="332272" y="379450"/>
                  </a:lnTo>
                  <a:lnTo>
                    <a:pt x="363793" y="348167"/>
                  </a:lnTo>
                  <a:lnTo>
                    <a:pt x="396480" y="318000"/>
                  </a:lnTo>
                  <a:lnTo>
                    <a:pt x="430300" y="288982"/>
                  </a:lnTo>
                  <a:lnTo>
                    <a:pt x="465217" y="261147"/>
                  </a:lnTo>
                  <a:lnTo>
                    <a:pt x="501197" y="234528"/>
                  </a:lnTo>
                  <a:lnTo>
                    <a:pt x="538206" y="209157"/>
                  </a:lnTo>
                  <a:lnTo>
                    <a:pt x="576208" y="185068"/>
                  </a:lnTo>
                  <a:lnTo>
                    <a:pt x="615171" y="162294"/>
                  </a:lnTo>
                  <a:lnTo>
                    <a:pt x="655058" y="140868"/>
                  </a:lnTo>
                  <a:lnTo>
                    <a:pt x="695835" y="120822"/>
                  </a:lnTo>
                  <a:lnTo>
                    <a:pt x="737469" y="102190"/>
                  </a:lnTo>
                  <a:lnTo>
                    <a:pt x="779924" y="85005"/>
                  </a:lnTo>
                  <a:lnTo>
                    <a:pt x="823166" y="69300"/>
                  </a:lnTo>
                  <a:lnTo>
                    <a:pt x="867160" y="55108"/>
                  </a:lnTo>
                  <a:lnTo>
                    <a:pt x="911873" y="42462"/>
                  </a:lnTo>
                  <a:lnTo>
                    <a:pt x="957268" y="31394"/>
                  </a:lnTo>
                  <a:lnTo>
                    <a:pt x="1003313" y="21939"/>
                  </a:lnTo>
                  <a:lnTo>
                    <a:pt x="1049972" y="14129"/>
                  </a:lnTo>
                  <a:lnTo>
                    <a:pt x="1097210" y="7997"/>
                  </a:lnTo>
                  <a:lnTo>
                    <a:pt x="1144994" y="3576"/>
                  </a:lnTo>
                  <a:lnTo>
                    <a:pt x="1193289" y="899"/>
                  </a:lnTo>
                  <a:lnTo>
                    <a:pt x="1242060" y="0"/>
                  </a:lnTo>
                  <a:lnTo>
                    <a:pt x="1290830" y="899"/>
                  </a:lnTo>
                  <a:lnTo>
                    <a:pt x="1339125" y="3576"/>
                  </a:lnTo>
                  <a:lnTo>
                    <a:pt x="1386909" y="7997"/>
                  </a:lnTo>
                  <a:lnTo>
                    <a:pt x="1434147" y="14129"/>
                  </a:lnTo>
                  <a:lnTo>
                    <a:pt x="1480806" y="21939"/>
                  </a:lnTo>
                  <a:lnTo>
                    <a:pt x="1526851" y="31394"/>
                  </a:lnTo>
                  <a:lnTo>
                    <a:pt x="1572246" y="42462"/>
                  </a:lnTo>
                  <a:lnTo>
                    <a:pt x="1616959" y="55108"/>
                  </a:lnTo>
                  <a:lnTo>
                    <a:pt x="1660953" y="69300"/>
                  </a:lnTo>
                  <a:lnTo>
                    <a:pt x="1704195" y="85005"/>
                  </a:lnTo>
                  <a:lnTo>
                    <a:pt x="1746650" y="102190"/>
                  </a:lnTo>
                  <a:lnTo>
                    <a:pt x="1788284" y="120822"/>
                  </a:lnTo>
                  <a:lnTo>
                    <a:pt x="1829061" y="140868"/>
                  </a:lnTo>
                  <a:lnTo>
                    <a:pt x="1868948" y="162294"/>
                  </a:lnTo>
                  <a:lnTo>
                    <a:pt x="1907911" y="185068"/>
                  </a:lnTo>
                  <a:lnTo>
                    <a:pt x="1945913" y="209157"/>
                  </a:lnTo>
                  <a:lnTo>
                    <a:pt x="1982922" y="234528"/>
                  </a:lnTo>
                  <a:lnTo>
                    <a:pt x="2018902" y="261147"/>
                  </a:lnTo>
                  <a:lnTo>
                    <a:pt x="2053819" y="288982"/>
                  </a:lnTo>
                  <a:lnTo>
                    <a:pt x="2087639" y="318000"/>
                  </a:lnTo>
                  <a:lnTo>
                    <a:pt x="2120326" y="348167"/>
                  </a:lnTo>
                  <a:lnTo>
                    <a:pt x="2151847" y="379450"/>
                  </a:lnTo>
                  <a:lnTo>
                    <a:pt x="2182167" y="411817"/>
                  </a:lnTo>
                  <a:lnTo>
                    <a:pt x="2211251" y="445235"/>
                  </a:lnTo>
                  <a:lnTo>
                    <a:pt x="2239065" y="479670"/>
                  </a:lnTo>
                  <a:lnTo>
                    <a:pt x="2265574" y="515089"/>
                  </a:lnTo>
                  <a:lnTo>
                    <a:pt x="2290744" y="551460"/>
                  </a:lnTo>
                  <a:lnTo>
                    <a:pt x="2314541" y="588749"/>
                  </a:lnTo>
                  <a:lnTo>
                    <a:pt x="2336929" y="626923"/>
                  </a:lnTo>
                  <a:lnTo>
                    <a:pt x="2357874" y="665950"/>
                  </a:lnTo>
                  <a:lnTo>
                    <a:pt x="2377342" y="705795"/>
                  </a:lnTo>
                  <a:lnTo>
                    <a:pt x="2395298" y="746427"/>
                  </a:lnTo>
                  <a:lnTo>
                    <a:pt x="2411708" y="787812"/>
                  </a:lnTo>
                  <a:lnTo>
                    <a:pt x="2426538" y="829918"/>
                  </a:lnTo>
                  <a:lnTo>
                    <a:pt x="2439752" y="872710"/>
                  </a:lnTo>
                  <a:lnTo>
                    <a:pt x="2451316" y="916156"/>
                  </a:lnTo>
                  <a:lnTo>
                    <a:pt x="2461195" y="960224"/>
                  </a:lnTo>
                  <a:lnTo>
                    <a:pt x="2469356" y="1004879"/>
                  </a:lnTo>
                  <a:lnTo>
                    <a:pt x="2475763" y="1050089"/>
                  </a:lnTo>
                  <a:lnTo>
                    <a:pt x="2480383" y="1095821"/>
                  </a:lnTo>
                  <a:lnTo>
                    <a:pt x="2483180" y="1142043"/>
                  </a:lnTo>
                  <a:lnTo>
                    <a:pt x="2484120" y="1188719"/>
                  </a:lnTo>
                  <a:lnTo>
                    <a:pt x="2483180" y="1235396"/>
                  </a:lnTo>
                  <a:lnTo>
                    <a:pt x="2480383" y="1281618"/>
                  </a:lnTo>
                  <a:lnTo>
                    <a:pt x="2475763" y="1327350"/>
                  </a:lnTo>
                  <a:lnTo>
                    <a:pt x="2469356" y="1372560"/>
                  </a:lnTo>
                  <a:lnTo>
                    <a:pt x="2461195" y="1417215"/>
                  </a:lnTo>
                  <a:lnTo>
                    <a:pt x="2451316" y="1461283"/>
                  </a:lnTo>
                  <a:lnTo>
                    <a:pt x="2439752" y="1504729"/>
                  </a:lnTo>
                  <a:lnTo>
                    <a:pt x="2426538" y="1547521"/>
                  </a:lnTo>
                  <a:lnTo>
                    <a:pt x="2411708" y="1589627"/>
                  </a:lnTo>
                  <a:lnTo>
                    <a:pt x="2395298" y="1631012"/>
                  </a:lnTo>
                  <a:lnTo>
                    <a:pt x="2377342" y="1671644"/>
                  </a:lnTo>
                  <a:lnTo>
                    <a:pt x="2357874" y="1711489"/>
                  </a:lnTo>
                  <a:lnTo>
                    <a:pt x="2336929" y="1750516"/>
                  </a:lnTo>
                  <a:lnTo>
                    <a:pt x="2314541" y="1788690"/>
                  </a:lnTo>
                  <a:lnTo>
                    <a:pt x="2290744" y="1825979"/>
                  </a:lnTo>
                  <a:lnTo>
                    <a:pt x="2265574" y="1862350"/>
                  </a:lnTo>
                  <a:lnTo>
                    <a:pt x="2239065" y="1897769"/>
                  </a:lnTo>
                  <a:lnTo>
                    <a:pt x="2211251" y="1932204"/>
                  </a:lnTo>
                  <a:lnTo>
                    <a:pt x="2182167" y="1965622"/>
                  </a:lnTo>
                  <a:lnTo>
                    <a:pt x="2151847" y="1997989"/>
                  </a:lnTo>
                  <a:lnTo>
                    <a:pt x="2120326" y="2029272"/>
                  </a:lnTo>
                  <a:lnTo>
                    <a:pt x="2087639" y="2059439"/>
                  </a:lnTo>
                  <a:lnTo>
                    <a:pt x="2053819" y="2088457"/>
                  </a:lnTo>
                  <a:lnTo>
                    <a:pt x="2018902" y="2116292"/>
                  </a:lnTo>
                  <a:lnTo>
                    <a:pt x="1982922" y="2142911"/>
                  </a:lnTo>
                  <a:lnTo>
                    <a:pt x="1945913" y="2168282"/>
                  </a:lnTo>
                  <a:lnTo>
                    <a:pt x="1907911" y="2192371"/>
                  </a:lnTo>
                  <a:lnTo>
                    <a:pt x="1868948" y="2215145"/>
                  </a:lnTo>
                  <a:lnTo>
                    <a:pt x="1829061" y="2236571"/>
                  </a:lnTo>
                  <a:lnTo>
                    <a:pt x="1788284" y="2256617"/>
                  </a:lnTo>
                  <a:lnTo>
                    <a:pt x="1746650" y="2275249"/>
                  </a:lnTo>
                  <a:lnTo>
                    <a:pt x="1704195" y="2292434"/>
                  </a:lnTo>
                  <a:lnTo>
                    <a:pt x="1660953" y="2308139"/>
                  </a:lnTo>
                  <a:lnTo>
                    <a:pt x="1616959" y="2322331"/>
                  </a:lnTo>
                  <a:lnTo>
                    <a:pt x="1572246" y="2334977"/>
                  </a:lnTo>
                  <a:lnTo>
                    <a:pt x="1526851" y="2346045"/>
                  </a:lnTo>
                  <a:lnTo>
                    <a:pt x="1480806" y="2355500"/>
                  </a:lnTo>
                  <a:lnTo>
                    <a:pt x="1434147" y="2363310"/>
                  </a:lnTo>
                  <a:lnTo>
                    <a:pt x="1386909" y="2369442"/>
                  </a:lnTo>
                  <a:lnTo>
                    <a:pt x="1339125" y="2373863"/>
                  </a:lnTo>
                  <a:lnTo>
                    <a:pt x="1290830" y="2376540"/>
                  </a:lnTo>
                  <a:lnTo>
                    <a:pt x="1242060" y="2377439"/>
                  </a:lnTo>
                  <a:lnTo>
                    <a:pt x="1193289" y="2376540"/>
                  </a:lnTo>
                  <a:lnTo>
                    <a:pt x="1144994" y="2373863"/>
                  </a:lnTo>
                  <a:lnTo>
                    <a:pt x="1097210" y="2369442"/>
                  </a:lnTo>
                  <a:lnTo>
                    <a:pt x="1049972" y="2363310"/>
                  </a:lnTo>
                  <a:lnTo>
                    <a:pt x="1003313" y="2355500"/>
                  </a:lnTo>
                  <a:lnTo>
                    <a:pt x="957268" y="2346045"/>
                  </a:lnTo>
                  <a:lnTo>
                    <a:pt x="911873" y="2334977"/>
                  </a:lnTo>
                  <a:lnTo>
                    <a:pt x="867160" y="2322331"/>
                  </a:lnTo>
                  <a:lnTo>
                    <a:pt x="823166" y="2308139"/>
                  </a:lnTo>
                  <a:lnTo>
                    <a:pt x="779924" y="2292434"/>
                  </a:lnTo>
                  <a:lnTo>
                    <a:pt x="737469" y="2275249"/>
                  </a:lnTo>
                  <a:lnTo>
                    <a:pt x="695835" y="2256617"/>
                  </a:lnTo>
                  <a:lnTo>
                    <a:pt x="655058" y="2236571"/>
                  </a:lnTo>
                  <a:lnTo>
                    <a:pt x="615171" y="2215145"/>
                  </a:lnTo>
                  <a:lnTo>
                    <a:pt x="576208" y="2192371"/>
                  </a:lnTo>
                  <a:lnTo>
                    <a:pt x="538206" y="2168282"/>
                  </a:lnTo>
                  <a:lnTo>
                    <a:pt x="501197" y="2142911"/>
                  </a:lnTo>
                  <a:lnTo>
                    <a:pt x="465217" y="2116292"/>
                  </a:lnTo>
                  <a:lnTo>
                    <a:pt x="430300" y="2088457"/>
                  </a:lnTo>
                  <a:lnTo>
                    <a:pt x="396480" y="2059439"/>
                  </a:lnTo>
                  <a:lnTo>
                    <a:pt x="363793" y="2029272"/>
                  </a:lnTo>
                  <a:lnTo>
                    <a:pt x="332272" y="1997989"/>
                  </a:lnTo>
                  <a:lnTo>
                    <a:pt x="301952" y="1965622"/>
                  </a:lnTo>
                  <a:lnTo>
                    <a:pt x="272868" y="1932204"/>
                  </a:lnTo>
                  <a:lnTo>
                    <a:pt x="245054" y="1897769"/>
                  </a:lnTo>
                  <a:lnTo>
                    <a:pt x="218545" y="1862350"/>
                  </a:lnTo>
                  <a:lnTo>
                    <a:pt x="193375" y="1825979"/>
                  </a:lnTo>
                  <a:lnTo>
                    <a:pt x="169578" y="1788690"/>
                  </a:lnTo>
                  <a:lnTo>
                    <a:pt x="147190" y="1750516"/>
                  </a:lnTo>
                  <a:lnTo>
                    <a:pt x="126245" y="1711489"/>
                  </a:lnTo>
                  <a:lnTo>
                    <a:pt x="106777" y="1671644"/>
                  </a:lnTo>
                  <a:lnTo>
                    <a:pt x="88821" y="1631012"/>
                  </a:lnTo>
                  <a:lnTo>
                    <a:pt x="72411" y="1589627"/>
                  </a:lnTo>
                  <a:lnTo>
                    <a:pt x="57581" y="1547521"/>
                  </a:lnTo>
                  <a:lnTo>
                    <a:pt x="44367" y="1504729"/>
                  </a:lnTo>
                  <a:lnTo>
                    <a:pt x="32803" y="1461283"/>
                  </a:lnTo>
                  <a:lnTo>
                    <a:pt x="22924" y="1417215"/>
                  </a:lnTo>
                  <a:lnTo>
                    <a:pt x="14763" y="1372560"/>
                  </a:lnTo>
                  <a:lnTo>
                    <a:pt x="8356" y="1327350"/>
                  </a:lnTo>
                  <a:lnTo>
                    <a:pt x="3736" y="1281618"/>
                  </a:lnTo>
                  <a:lnTo>
                    <a:pt x="939" y="1235396"/>
                  </a:lnTo>
                  <a:lnTo>
                    <a:pt x="0" y="1188719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0347" y="188976"/>
            <a:ext cx="2655658" cy="136998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108584" y="435964"/>
            <a:ext cx="4683125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Kotni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brojevi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ispisuju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iznad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horizintalne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kotne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linije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 s</a:t>
            </a:r>
            <a:r>
              <a:rPr sz="2000" spc="-10" dirty="0">
                <a:latin typeface="Calibri"/>
                <a:cs typeface="Calibri"/>
              </a:rPr>
              <a:t> lijeve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strane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ako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vertikalna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kota</a:t>
            </a:r>
            <a:r>
              <a:rPr sz="2000" dirty="0">
                <a:latin typeface="Calibri"/>
                <a:cs typeface="Calibri"/>
              </a:rPr>
              <a:t> – </a:t>
            </a:r>
            <a:r>
              <a:rPr sz="2000" i="1" spc="-10" dirty="0">
                <a:latin typeface="Calibri"/>
                <a:cs typeface="Calibri"/>
              </a:rPr>
              <a:t>čitaju </a:t>
            </a:r>
            <a:r>
              <a:rPr sz="2000" i="1" spc="-5" dirty="0">
                <a:latin typeface="Calibri"/>
                <a:cs typeface="Calibri"/>
              </a:rPr>
              <a:t>se</a:t>
            </a:r>
            <a:r>
              <a:rPr sz="2000" i="1" spc="-25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odozdo</a:t>
            </a:r>
            <a:r>
              <a:rPr sz="2000" i="1" spc="-45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ili</a:t>
            </a:r>
            <a:r>
              <a:rPr sz="2000" i="1" spc="1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sa </a:t>
            </a:r>
            <a:r>
              <a:rPr sz="2000" i="1" spc="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desne</a:t>
            </a:r>
            <a:r>
              <a:rPr sz="2000" i="1" spc="-50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strane</a:t>
            </a:r>
            <a:r>
              <a:rPr sz="2000" i="1" spc="-15" dirty="0">
                <a:latin typeface="Calibri"/>
                <a:cs typeface="Calibri"/>
              </a:rPr>
              <a:t> crteža.</a:t>
            </a:r>
            <a:endParaRPr sz="20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Kotni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broj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</a:t>
            </a:r>
            <a:r>
              <a:rPr sz="2000" spc="-5" dirty="0">
                <a:latin typeface="Calibri"/>
                <a:cs typeface="Calibri"/>
              </a:rPr>
              <a:t> presjecaju</a:t>
            </a:r>
            <a:r>
              <a:rPr sz="2000" spc="-10" dirty="0">
                <a:latin typeface="Calibri"/>
                <a:cs typeface="Calibri"/>
              </a:rPr>
              <a:t> nikakve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linije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endParaRPr sz="200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crtežu.</a:t>
            </a:r>
            <a:endParaRPr sz="20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Calibri"/>
                <a:cs typeface="Calibri"/>
              </a:rPr>
              <a:t>Svi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kotni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brojevi</a:t>
            </a:r>
            <a:r>
              <a:rPr sz="2000" dirty="0">
                <a:latin typeface="Calibri"/>
                <a:cs typeface="Calibri"/>
              </a:rPr>
              <a:t> na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crtežu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moraju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biti </a:t>
            </a:r>
            <a:r>
              <a:rPr sz="2000" spc="-15" dirty="0">
                <a:latin typeface="Calibri"/>
                <a:cs typeface="Calibri"/>
              </a:rPr>
              <a:t>iste</a:t>
            </a:r>
            <a:endParaRPr sz="2000">
              <a:latin typeface="Calibri"/>
              <a:cs typeface="Calibri"/>
            </a:endParaRPr>
          </a:p>
          <a:p>
            <a:pPr marL="354965" algn="just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veličine.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86483" y="3543300"/>
            <a:ext cx="1789049" cy="114638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49908" y="1917192"/>
            <a:ext cx="2076117" cy="144921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014471" y="4623441"/>
            <a:ext cx="930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6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600" spc="-5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600" spc="-3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no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863340" y="3447288"/>
            <a:ext cx="2240279" cy="1975103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71844" y="3404615"/>
            <a:ext cx="2139695" cy="2161031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716882" y="5467601"/>
            <a:ext cx="1812289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45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Upisivanje </a:t>
            </a:r>
            <a:r>
              <a:rPr sz="2000" spc="-15" dirty="0">
                <a:latin typeface="Calibri"/>
                <a:cs typeface="Calibri"/>
              </a:rPr>
              <a:t>kotnih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brojeva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za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uglove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8371" y="996984"/>
            <a:ext cx="725106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Bilo</a:t>
            </a:r>
            <a:r>
              <a:rPr sz="20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0000"/>
                </a:solidFill>
                <a:latin typeface="Calibri"/>
                <a:cs typeface="Calibri"/>
              </a:rPr>
              <a:t>koja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postojeća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linija</a:t>
            </a:r>
            <a:r>
              <a:rPr sz="20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elementa,</a:t>
            </a:r>
            <a:r>
              <a:rPr sz="20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osa, linija</a:t>
            </a:r>
            <a:r>
              <a:rPr sz="20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šrafure,</a:t>
            </a:r>
            <a:r>
              <a:rPr sz="20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ivica</a:t>
            </a:r>
            <a:r>
              <a:rPr sz="20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ili</a:t>
            </a:r>
            <a:r>
              <a:rPr sz="20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druga,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ne </a:t>
            </a:r>
            <a:r>
              <a:rPr sz="2000" spc="-4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smije</a:t>
            </a:r>
            <a:r>
              <a:rPr sz="200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se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koristiti</a:t>
            </a:r>
            <a:r>
              <a:rPr sz="20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kao </a:t>
            </a:r>
            <a:r>
              <a:rPr sz="2000" spc="-20" dirty="0">
                <a:solidFill>
                  <a:srgbClr val="000000"/>
                </a:solidFill>
                <a:latin typeface="Calibri"/>
                <a:cs typeface="Calibri"/>
              </a:rPr>
              <a:t>kotna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linija.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3396" y="1997964"/>
            <a:ext cx="3601910" cy="141589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24144" y="1711451"/>
            <a:ext cx="2378692" cy="124580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24144" y="3206495"/>
            <a:ext cx="2857588" cy="109169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42316" y="3165453"/>
            <a:ext cx="8197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neispravno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13898" y="3712324"/>
            <a:ext cx="6381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is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ra</a:t>
            </a:r>
            <a:r>
              <a:rPr sz="1400" dirty="0">
                <a:latin typeface="Calibri"/>
                <a:cs typeface="Calibri"/>
              </a:rPr>
              <a:t>v</a:t>
            </a:r>
            <a:r>
              <a:rPr sz="1400" spc="-10" dirty="0">
                <a:latin typeface="Calibri"/>
                <a:cs typeface="Calibri"/>
              </a:rPr>
              <a:t>no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40507" y="3287267"/>
            <a:ext cx="2313940" cy="403860"/>
          </a:xfrm>
          <a:custGeom>
            <a:avLst/>
            <a:gdLst/>
            <a:ahLst/>
            <a:cxnLst/>
            <a:rect l="l" t="t" r="r" b="b"/>
            <a:pathLst>
              <a:path w="2313940" h="403860">
                <a:moveTo>
                  <a:pt x="2313432" y="0"/>
                </a:moveTo>
                <a:lnTo>
                  <a:pt x="2310788" y="78598"/>
                </a:lnTo>
                <a:lnTo>
                  <a:pt x="2303576" y="142784"/>
                </a:lnTo>
                <a:lnTo>
                  <a:pt x="2292879" y="186060"/>
                </a:lnTo>
                <a:lnTo>
                  <a:pt x="2279777" y="201930"/>
                </a:lnTo>
                <a:lnTo>
                  <a:pt x="1215770" y="201930"/>
                </a:lnTo>
                <a:lnTo>
                  <a:pt x="1202673" y="217799"/>
                </a:lnTo>
                <a:lnTo>
                  <a:pt x="1191975" y="261075"/>
                </a:lnTo>
                <a:lnTo>
                  <a:pt x="1184761" y="325261"/>
                </a:lnTo>
                <a:lnTo>
                  <a:pt x="1182116" y="403860"/>
                </a:lnTo>
                <a:lnTo>
                  <a:pt x="1179472" y="325261"/>
                </a:lnTo>
                <a:lnTo>
                  <a:pt x="1172260" y="261075"/>
                </a:lnTo>
                <a:lnTo>
                  <a:pt x="1161563" y="217799"/>
                </a:lnTo>
                <a:lnTo>
                  <a:pt x="1148461" y="201930"/>
                </a:lnTo>
                <a:lnTo>
                  <a:pt x="33655" y="201930"/>
                </a:lnTo>
                <a:lnTo>
                  <a:pt x="20552" y="186060"/>
                </a:lnTo>
                <a:lnTo>
                  <a:pt x="9855" y="142784"/>
                </a:lnTo>
                <a:lnTo>
                  <a:pt x="2643" y="78598"/>
                </a:lnTo>
                <a:lnTo>
                  <a:pt x="0" y="0"/>
                </a:lnTo>
              </a:path>
            </a:pathLst>
          </a:custGeom>
          <a:ln w="9144">
            <a:solidFill>
              <a:srgbClr val="3891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19135" y="2992475"/>
            <a:ext cx="8197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neispravno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10473" y="2992475"/>
            <a:ext cx="6381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is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ra</a:t>
            </a:r>
            <a:r>
              <a:rPr sz="1400" dirty="0">
                <a:latin typeface="Calibri"/>
                <a:cs typeface="Calibri"/>
              </a:rPr>
              <a:t>v</a:t>
            </a:r>
            <a:r>
              <a:rPr sz="1400" spc="-10" dirty="0">
                <a:latin typeface="Calibri"/>
                <a:cs typeface="Calibri"/>
              </a:rPr>
              <a:t>no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7292" y="132887"/>
            <a:ext cx="63861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Strelica</a:t>
            </a:r>
            <a:r>
              <a:rPr sz="20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ne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 smije</a:t>
            </a:r>
            <a:r>
              <a:rPr sz="20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da</a:t>
            </a:r>
            <a:r>
              <a:rPr sz="20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vrhom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dodiruje</a:t>
            </a:r>
            <a:r>
              <a:rPr sz="20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tačku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0000"/>
                </a:solidFill>
                <a:latin typeface="Calibri"/>
                <a:cs typeface="Calibri"/>
              </a:rPr>
              <a:t>presjeka</a:t>
            </a:r>
            <a:r>
              <a:rPr sz="20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dvije</a:t>
            </a: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Calibri"/>
                <a:cs typeface="Calibri"/>
              </a:rPr>
              <a:t>linije.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8383" y="952500"/>
            <a:ext cx="3890872" cy="119961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42872" y="2293620"/>
            <a:ext cx="3700310" cy="101340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23203" y="902208"/>
            <a:ext cx="2840499" cy="111646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67400" y="2145792"/>
            <a:ext cx="2820152" cy="183857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070623" y="641516"/>
            <a:ext cx="27444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18360" algn="l"/>
              </a:tabLst>
            </a:pP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ra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o	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ra</a:t>
            </a:r>
            <a:r>
              <a:rPr sz="1400" dirty="0">
                <a:latin typeface="Calibri"/>
                <a:cs typeface="Calibri"/>
              </a:rPr>
              <a:t>v</a:t>
            </a:r>
            <a:r>
              <a:rPr sz="1400" spc="-10" dirty="0">
                <a:latin typeface="Calibri"/>
                <a:cs typeface="Calibri"/>
              </a:rPr>
              <a:t>no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78243" y="614592"/>
            <a:ext cx="20294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03350" algn="l"/>
              </a:tabLst>
            </a:pP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400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400" spc="-25" dirty="0">
                <a:solidFill>
                  <a:srgbClr val="FF0000"/>
                </a:solidFill>
                <a:latin typeface="Calibri"/>
                <a:cs typeface="Calibri"/>
              </a:rPr>
              <a:t>ra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400" dirty="0">
                <a:solidFill>
                  <a:srgbClr val="FF0000"/>
                </a:solidFill>
                <a:latin typeface="Calibri"/>
                <a:cs typeface="Calibri"/>
              </a:rPr>
              <a:t>o	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ra</a:t>
            </a:r>
            <a:r>
              <a:rPr sz="1400" dirty="0">
                <a:latin typeface="Calibri"/>
                <a:cs typeface="Calibri"/>
              </a:rPr>
              <a:t>v</a:t>
            </a:r>
            <a:r>
              <a:rPr sz="1400" spc="-10" dirty="0">
                <a:latin typeface="Calibri"/>
                <a:cs typeface="Calibri"/>
              </a:rPr>
              <a:t>no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0243" y="4237343"/>
            <a:ext cx="65512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Pomoćne </a:t>
            </a:r>
            <a:r>
              <a:rPr sz="2000" spc="-15" dirty="0">
                <a:latin typeface="Calibri"/>
                <a:cs typeface="Calibri"/>
              </a:rPr>
              <a:t>kotne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linije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smiju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da</a:t>
            </a:r>
            <a:r>
              <a:rPr sz="2000" spc="-5" dirty="0">
                <a:latin typeface="Calibri"/>
                <a:cs typeface="Calibri"/>
              </a:rPr>
              <a:t> presjecaju </a:t>
            </a:r>
            <a:r>
              <a:rPr sz="2000" spc="-10" dirty="0">
                <a:latin typeface="Calibri"/>
                <a:cs typeface="Calibri"/>
              </a:rPr>
              <a:t>glavnu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kotnu </a:t>
            </a:r>
            <a:r>
              <a:rPr sz="2000" spc="-5" dirty="0">
                <a:latin typeface="Calibri"/>
                <a:cs typeface="Calibri"/>
              </a:rPr>
              <a:t>liniju.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106167" y="4652771"/>
            <a:ext cx="5885510" cy="178854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778531" y="5928559"/>
            <a:ext cx="8197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FF0000"/>
                </a:solidFill>
                <a:latin typeface="Calibri"/>
                <a:cs typeface="Calibri"/>
              </a:rPr>
              <a:t>neispravno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53785" y="5928559"/>
            <a:ext cx="6381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is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ra</a:t>
            </a:r>
            <a:r>
              <a:rPr sz="1400" dirty="0">
                <a:latin typeface="Calibri"/>
                <a:cs typeface="Calibri"/>
              </a:rPr>
              <a:t>v</a:t>
            </a:r>
            <a:r>
              <a:rPr sz="1400" spc="-10" dirty="0">
                <a:latin typeface="Calibri"/>
                <a:cs typeface="Calibri"/>
              </a:rPr>
              <a:t>no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479291" y="4856988"/>
            <a:ext cx="788035" cy="601980"/>
            <a:chOff x="3479291" y="4856988"/>
            <a:chExt cx="788035" cy="601980"/>
          </a:xfrm>
        </p:grpSpPr>
        <p:sp>
          <p:nvSpPr>
            <p:cNvPr id="15" name="object 15"/>
            <p:cNvSpPr/>
            <p:nvPr/>
          </p:nvSpPr>
          <p:spPr>
            <a:xfrm>
              <a:off x="3492245" y="486994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17"/>
                  </a:moveTo>
                  <a:lnTo>
                    <a:pt x="7342" y="98496"/>
                  </a:lnTo>
                  <a:lnTo>
                    <a:pt x="27786" y="58962"/>
                  </a:lnTo>
                  <a:lnTo>
                    <a:pt x="58962" y="27786"/>
                  </a:lnTo>
                  <a:lnTo>
                    <a:pt x="98496" y="7342"/>
                  </a:lnTo>
                  <a:lnTo>
                    <a:pt x="144018" y="0"/>
                  </a:lnTo>
                  <a:lnTo>
                    <a:pt x="189539" y="7342"/>
                  </a:lnTo>
                  <a:lnTo>
                    <a:pt x="229073" y="27786"/>
                  </a:lnTo>
                  <a:lnTo>
                    <a:pt x="260249" y="58962"/>
                  </a:lnTo>
                  <a:lnTo>
                    <a:pt x="280693" y="98496"/>
                  </a:lnTo>
                  <a:lnTo>
                    <a:pt x="288036" y="144017"/>
                  </a:lnTo>
                  <a:lnTo>
                    <a:pt x="280693" y="189539"/>
                  </a:lnTo>
                  <a:lnTo>
                    <a:pt x="260249" y="229073"/>
                  </a:lnTo>
                  <a:lnTo>
                    <a:pt x="229073" y="260249"/>
                  </a:lnTo>
                  <a:lnTo>
                    <a:pt x="189539" y="280693"/>
                  </a:lnTo>
                  <a:lnTo>
                    <a:pt x="144018" y="288035"/>
                  </a:lnTo>
                  <a:lnTo>
                    <a:pt x="98496" y="280693"/>
                  </a:lnTo>
                  <a:lnTo>
                    <a:pt x="58962" y="260249"/>
                  </a:lnTo>
                  <a:lnTo>
                    <a:pt x="27786" y="229073"/>
                  </a:lnTo>
                  <a:lnTo>
                    <a:pt x="7342" y="189539"/>
                  </a:lnTo>
                  <a:lnTo>
                    <a:pt x="0" y="144017"/>
                  </a:lnTo>
                  <a:close/>
                </a:path>
              </a:pathLst>
            </a:custGeom>
            <a:ln w="25908">
              <a:solidFill>
                <a:srgbClr val="2669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66209" y="5157978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18"/>
                  </a:moveTo>
                  <a:lnTo>
                    <a:pt x="7342" y="98496"/>
                  </a:lnTo>
                  <a:lnTo>
                    <a:pt x="27786" y="58962"/>
                  </a:lnTo>
                  <a:lnTo>
                    <a:pt x="58962" y="27786"/>
                  </a:lnTo>
                  <a:lnTo>
                    <a:pt x="98496" y="7342"/>
                  </a:lnTo>
                  <a:lnTo>
                    <a:pt x="144018" y="0"/>
                  </a:lnTo>
                  <a:lnTo>
                    <a:pt x="189539" y="7342"/>
                  </a:lnTo>
                  <a:lnTo>
                    <a:pt x="229073" y="27786"/>
                  </a:lnTo>
                  <a:lnTo>
                    <a:pt x="260249" y="58962"/>
                  </a:lnTo>
                  <a:lnTo>
                    <a:pt x="280693" y="98496"/>
                  </a:lnTo>
                  <a:lnTo>
                    <a:pt x="288036" y="144018"/>
                  </a:lnTo>
                  <a:lnTo>
                    <a:pt x="280693" y="189539"/>
                  </a:lnTo>
                  <a:lnTo>
                    <a:pt x="260249" y="229073"/>
                  </a:lnTo>
                  <a:lnTo>
                    <a:pt x="229073" y="260249"/>
                  </a:lnTo>
                  <a:lnTo>
                    <a:pt x="189539" y="280693"/>
                  </a:lnTo>
                  <a:lnTo>
                    <a:pt x="144018" y="288036"/>
                  </a:lnTo>
                  <a:lnTo>
                    <a:pt x="98496" y="280693"/>
                  </a:lnTo>
                  <a:lnTo>
                    <a:pt x="58962" y="260249"/>
                  </a:lnTo>
                  <a:lnTo>
                    <a:pt x="27786" y="229073"/>
                  </a:lnTo>
                  <a:lnTo>
                    <a:pt x="7342" y="189539"/>
                  </a:lnTo>
                  <a:lnTo>
                    <a:pt x="0" y="144018"/>
                  </a:lnTo>
                  <a:close/>
                </a:path>
              </a:pathLst>
            </a:custGeom>
            <a:ln w="25908">
              <a:solidFill>
                <a:srgbClr val="2669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25683" y="322238"/>
            <a:ext cx="7547609" cy="124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Pomoćne</a:t>
            </a:r>
            <a:r>
              <a:rPr sz="2000" spc="4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kotne</a:t>
            </a:r>
            <a:r>
              <a:rPr sz="2000" spc="4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linije</a:t>
            </a:r>
            <a:r>
              <a:rPr sz="2000" spc="4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4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crtaju</a:t>
            </a:r>
            <a:r>
              <a:rPr sz="2000" spc="4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upravno</a:t>
            </a:r>
            <a:r>
              <a:rPr sz="2000" spc="409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</a:t>
            </a:r>
            <a:r>
              <a:rPr sz="2000" spc="4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ivicu</a:t>
            </a:r>
            <a:r>
              <a:rPr sz="2000" spc="4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elementa</a:t>
            </a:r>
            <a:r>
              <a:rPr sz="2000" spc="4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koja</a:t>
            </a:r>
            <a:r>
              <a:rPr sz="2000" spc="4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endParaRPr sz="2000">
              <a:latin typeface="Calibri"/>
              <a:cs typeface="Calibri"/>
            </a:endParaRPr>
          </a:p>
          <a:p>
            <a:pPr marL="354965" algn="just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Calibri"/>
                <a:cs typeface="Calibri"/>
              </a:rPr>
              <a:t>uvrednjava.</a:t>
            </a:r>
            <a:endParaRPr sz="2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25" dirty="0">
                <a:latin typeface="Calibri"/>
                <a:cs typeface="Calibri"/>
              </a:rPr>
              <a:t>Ukoliko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11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potrebno,</a:t>
            </a:r>
            <a:r>
              <a:rPr sz="2000" spc="1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mogu</a:t>
            </a:r>
            <a:r>
              <a:rPr sz="2000" spc="11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crtati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koso</a:t>
            </a:r>
            <a:r>
              <a:rPr sz="2000" spc="114" dirty="0">
                <a:latin typeface="Calibri"/>
                <a:cs typeface="Calibri"/>
              </a:rPr>
              <a:t> </a:t>
            </a:r>
            <a:r>
              <a:rPr sz="2000" spc="-15">
                <a:latin typeface="Calibri"/>
                <a:cs typeface="Calibri"/>
              </a:rPr>
              <a:t>zadržavajući</a:t>
            </a:r>
            <a:r>
              <a:rPr sz="2000" spc="110">
                <a:latin typeface="Calibri"/>
                <a:cs typeface="Calibri"/>
              </a:rPr>
              <a:t> </a:t>
            </a:r>
            <a:r>
              <a:rPr sz="2000" spc="-5" smtClean="0">
                <a:latin typeface="Calibri"/>
                <a:cs typeface="Calibri"/>
              </a:rPr>
              <a:t>paralelno</a:t>
            </a:r>
            <a:r>
              <a:rPr lang="en-US" sz="2000" spc="-5" smtClean="0">
                <a:latin typeface="Calibri"/>
                <a:cs typeface="Calibri"/>
              </a:rPr>
              <a:t> </a:t>
            </a:r>
            <a:r>
              <a:rPr sz="2000" spc="-5" smtClean="0">
                <a:latin typeface="Calibri"/>
                <a:cs typeface="Calibri"/>
              </a:rPr>
              <a:t>s</a:t>
            </a:r>
            <a:r>
              <a:rPr sz="2000" spc="110" smtClean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jedne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odnosu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drugu.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25495" y="1629155"/>
            <a:ext cx="4672583" cy="190042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60776" y="4009644"/>
            <a:ext cx="2563367" cy="227533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325683" y="3301239"/>
            <a:ext cx="773874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5"/>
              </a:spcBef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Kotna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linija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neprekidna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 </a:t>
            </a:r>
            <a:r>
              <a:rPr sz="2000" spc="-10" dirty="0">
                <a:latin typeface="Calibri"/>
                <a:cs typeface="Calibri"/>
              </a:rPr>
              <a:t>kada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ona</a:t>
            </a:r>
            <a:r>
              <a:rPr sz="2000" spc="-5" dirty="0">
                <a:latin typeface="Calibri"/>
                <a:cs typeface="Calibri"/>
              </a:rPr>
              <a:t> definiše</a:t>
            </a:r>
            <a:r>
              <a:rPr sz="2000" dirty="0">
                <a:latin typeface="Calibri"/>
                <a:cs typeface="Calibri"/>
              </a:rPr>
              <a:t> dimenziju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elementa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koji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prikazan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skraćenjem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8232" y="1196340"/>
            <a:ext cx="4981955" cy="267614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66363" y="321199"/>
            <a:ext cx="769239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  <a:tabLst>
                <a:tab pos="355600" algn="l"/>
              </a:tabLst>
            </a:pPr>
            <a:r>
              <a:rPr sz="2000" spc="-15" dirty="0">
                <a:latin typeface="Calibri"/>
                <a:cs typeface="Calibri"/>
              </a:rPr>
              <a:t>Kod </a:t>
            </a:r>
            <a:r>
              <a:rPr sz="2000" spc="-5" dirty="0">
                <a:latin typeface="Calibri"/>
                <a:cs typeface="Calibri"/>
              </a:rPr>
              <a:t>simetričnih elemenata, bilo </a:t>
            </a:r>
            <a:r>
              <a:rPr sz="2000" dirty="0">
                <a:latin typeface="Calibri"/>
                <a:cs typeface="Calibri"/>
              </a:rPr>
              <a:t>da </a:t>
            </a:r>
            <a:r>
              <a:rPr sz="2000" spc="-5" dirty="0">
                <a:latin typeface="Calibri"/>
                <a:cs typeface="Calibri"/>
              </a:rPr>
              <a:t>je nacrtana samo </a:t>
            </a:r>
            <a:r>
              <a:rPr sz="2000" dirty="0">
                <a:latin typeface="Calibri"/>
                <a:cs typeface="Calibri"/>
              </a:rPr>
              <a:t>jedna </a:t>
            </a:r>
            <a:r>
              <a:rPr sz="2000" spc="-5" dirty="0">
                <a:latin typeface="Calibri"/>
                <a:cs typeface="Calibri"/>
              </a:rPr>
              <a:t>polovina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izgleda ili polupresjek, prikazujeu se skraćene </a:t>
            </a:r>
            <a:r>
              <a:rPr sz="2000" spc="-20" dirty="0">
                <a:latin typeface="Calibri"/>
                <a:cs typeface="Calibri"/>
              </a:rPr>
              <a:t>kotne </a:t>
            </a:r>
            <a:r>
              <a:rPr sz="2000" spc="-5" dirty="0">
                <a:latin typeface="Calibri"/>
                <a:cs typeface="Calibri"/>
              </a:rPr>
              <a:t>linije sa jednom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strelicom.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41776" y="4334255"/>
            <a:ext cx="3136391" cy="131521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514835" y="5594244"/>
            <a:ext cx="19665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Kotiranje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dužine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luka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83827" y="5608875"/>
            <a:ext cx="21164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Kotiranje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dužine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tetive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luka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7111" y="4373879"/>
            <a:ext cx="3703142" cy="221211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00571" y="260604"/>
            <a:ext cx="2967740" cy="222503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04587" y="445887"/>
            <a:ext cx="7747634" cy="41484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2745" marR="2378710" indent="-342900" algn="just">
              <a:lnSpc>
                <a:spcPct val="100000"/>
              </a:lnSpc>
              <a:spcBef>
                <a:spcPts val="105"/>
              </a:spcBef>
              <a:buFont typeface="Arial" pitchFamily="34" charset="0"/>
              <a:buChar char="•"/>
              <a:tabLst>
                <a:tab pos="372745" algn="l"/>
                <a:tab pos="373380" algn="l"/>
              </a:tabLst>
            </a:pPr>
            <a:r>
              <a:rPr sz="2000" spc="-15" dirty="0">
                <a:latin typeface="Calibri"/>
                <a:cs typeface="Calibri"/>
              </a:rPr>
              <a:t>Kod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većih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radijusa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centar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označava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10" dirty="0">
                <a:latin typeface="Calibri"/>
                <a:cs typeface="Calibri"/>
              </a:rPr>
              <a:t> presjeku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osa.</a:t>
            </a:r>
            <a:endParaRPr sz="2000">
              <a:latin typeface="Calibri"/>
              <a:cs typeface="Calibri"/>
            </a:endParaRPr>
          </a:p>
          <a:p>
            <a:pPr marL="372745" marR="2336800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72745" algn="l"/>
                <a:tab pos="373380" algn="l"/>
              </a:tabLst>
            </a:pPr>
            <a:r>
              <a:rPr sz="2000" spc="-15" dirty="0">
                <a:latin typeface="Calibri"/>
                <a:cs typeface="Calibri"/>
              </a:rPr>
              <a:t>Kod </a:t>
            </a:r>
            <a:r>
              <a:rPr sz="2000" dirty="0">
                <a:latin typeface="Calibri"/>
                <a:cs typeface="Calibri"/>
              </a:rPr>
              <a:t>manjih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poluprečnika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centar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krivine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označava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 </a:t>
            </a:r>
            <a:r>
              <a:rPr sz="2000" spc="-15" dirty="0">
                <a:latin typeface="Calibri"/>
                <a:cs typeface="Calibri"/>
              </a:rPr>
              <a:t>tačkom.</a:t>
            </a:r>
            <a:endParaRPr sz="2000">
              <a:latin typeface="Calibri"/>
              <a:cs typeface="Calibri"/>
            </a:endParaRPr>
          </a:p>
          <a:p>
            <a:pPr marL="372745" marR="2615565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72745" algn="l"/>
                <a:tab pos="373380" algn="l"/>
              </a:tabLst>
            </a:pPr>
            <a:r>
              <a:rPr sz="2000" spc="-15" dirty="0">
                <a:latin typeface="Calibri"/>
                <a:cs typeface="Calibri"/>
              </a:rPr>
              <a:t>Kod </a:t>
            </a:r>
            <a:r>
              <a:rPr sz="2000" spc="-5" dirty="0">
                <a:latin typeface="Calibri"/>
                <a:cs typeface="Calibri"/>
              </a:rPr>
              <a:t>zaobljenja </a:t>
            </a:r>
            <a:r>
              <a:rPr sz="2000" dirty="0">
                <a:latin typeface="Calibri"/>
                <a:cs typeface="Calibri"/>
              </a:rPr>
              <a:t>manjih </a:t>
            </a:r>
            <a:r>
              <a:rPr sz="2000" spc="-5" dirty="0">
                <a:latin typeface="Calibri"/>
                <a:cs typeface="Calibri"/>
              </a:rPr>
              <a:t>od </a:t>
            </a:r>
            <a:r>
              <a:rPr sz="2000" dirty="0">
                <a:latin typeface="Calibri"/>
                <a:cs typeface="Calibri"/>
              </a:rPr>
              <a:t>2,5 mm </a:t>
            </a:r>
            <a:r>
              <a:rPr sz="2000" spc="-10" dirty="0">
                <a:latin typeface="Calibri"/>
                <a:cs typeface="Calibri"/>
              </a:rPr>
              <a:t>centar </a:t>
            </a:r>
            <a:r>
              <a:rPr sz="2000" spc="-5" dirty="0">
                <a:latin typeface="Calibri"/>
                <a:cs typeface="Calibri"/>
              </a:rPr>
              <a:t>se </a:t>
            </a:r>
            <a:r>
              <a:rPr sz="2000" dirty="0">
                <a:latin typeface="Calibri"/>
                <a:cs typeface="Calibri"/>
              </a:rPr>
              <a:t>ne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označava.</a:t>
            </a:r>
            <a:endParaRPr sz="2000">
              <a:latin typeface="Calibri"/>
              <a:cs typeface="Calibri"/>
            </a:endParaRPr>
          </a:p>
          <a:p>
            <a:pPr marL="354965" marR="7620" indent="-342900" algn="just">
              <a:lnSpc>
                <a:spcPct val="100000"/>
              </a:lnSpc>
              <a:spcBef>
                <a:spcPts val="1255"/>
              </a:spcBef>
              <a:buFont typeface="Arial" pitchFamily="34" charset="0"/>
              <a:buChar char="•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U </a:t>
            </a:r>
            <a:r>
              <a:rPr sz="2000" spc="-5" dirty="0">
                <a:latin typeface="Calibri"/>
                <a:cs typeface="Calibri"/>
              </a:rPr>
              <a:t>slučaju </a:t>
            </a:r>
            <a:r>
              <a:rPr sz="2000" dirty="0">
                <a:latin typeface="Calibri"/>
                <a:cs typeface="Calibri"/>
              </a:rPr>
              <a:t>da </a:t>
            </a:r>
            <a:r>
              <a:rPr sz="2000" spc="-10" dirty="0">
                <a:latin typeface="Calibri"/>
                <a:cs typeface="Calibri"/>
              </a:rPr>
              <a:t>je centar </a:t>
            </a:r>
            <a:r>
              <a:rPr sz="2000" dirty="0">
                <a:latin typeface="Calibri"/>
                <a:cs typeface="Calibri"/>
              </a:rPr>
              <a:t>krivine na </a:t>
            </a:r>
            <a:r>
              <a:rPr sz="2000" spc="-5" dirty="0">
                <a:latin typeface="Calibri"/>
                <a:cs typeface="Calibri"/>
              </a:rPr>
              <a:t>osi ali </a:t>
            </a:r>
            <a:r>
              <a:rPr sz="2000" spc="-10" dirty="0">
                <a:latin typeface="Calibri"/>
                <a:cs typeface="Calibri"/>
              </a:rPr>
              <a:t>van okvira </a:t>
            </a:r>
            <a:r>
              <a:rPr sz="2000" spc="-15" dirty="0">
                <a:latin typeface="Calibri"/>
                <a:cs typeface="Calibri"/>
              </a:rPr>
              <a:t>crteža, </a:t>
            </a:r>
            <a:r>
              <a:rPr sz="2000" spc="-5" dirty="0">
                <a:latin typeface="Calibri"/>
                <a:cs typeface="Calibri"/>
              </a:rPr>
              <a:t>upisuje se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oznaka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R</a:t>
            </a:r>
            <a:r>
              <a:rPr sz="2000" i="1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ispred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brojne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vrijednosti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kako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znalo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radi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poluprečniku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</a:t>
            </a:r>
            <a:r>
              <a:rPr sz="2000" i="1" spc="-5" dirty="0">
                <a:latin typeface="Calibri"/>
                <a:cs typeface="Calibri"/>
              </a:rPr>
              <a:t>radius</a:t>
            </a:r>
            <a:r>
              <a:rPr sz="2000" spc="-5" dirty="0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  <a:p>
            <a:pPr marL="354965" marR="5080" indent="-342900" algn="just">
              <a:lnSpc>
                <a:spcPct val="100000"/>
              </a:lnSpc>
              <a:buFont typeface="Arial" pitchFamily="34" charset="0"/>
              <a:buChar char="•"/>
              <a:tabLst>
                <a:tab pos="355600" algn="l"/>
              </a:tabLst>
            </a:pPr>
            <a:r>
              <a:rPr sz="2000" spc="-25" dirty="0">
                <a:latin typeface="Calibri"/>
                <a:cs typeface="Calibri"/>
              </a:rPr>
              <a:t>Ako </a:t>
            </a:r>
            <a:r>
              <a:rPr sz="2000" spc="-10" dirty="0">
                <a:latin typeface="Calibri"/>
                <a:cs typeface="Calibri"/>
              </a:rPr>
              <a:t>centar leži van </a:t>
            </a:r>
            <a:r>
              <a:rPr sz="2000" spc="-5" dirty="0">
                <a:latin typeface="Calibri"/>
                <a:cs typeface="Calibri"/>
              </a:rPr>
              <a:t>ose </a:t>
            </a:r>
            <a:r>
              <a:rPr sz="2000" spc="-10" dirty="0">
                <a:latin typeface="Calibri"/>
                <a:cs typeface="Calibri"/>
              </a:rPr>
              <a:t>predmeta </a:t>
            </a:r>
            <a:r>
              <a:rPr sz="2000" dirty="0">
                <a:latin typeface="Calibri"/>
                <a:cs typeface="Calibri"/>
              </a:rPr>
              <a:t>i </a:t>
            </a:r>
            <a:r>
              <a:rPr sz="2000" spc="-10" dirty="0">
                <a:latin typeface="Calibri"/>
                <a:cs typeface="Calibri"/>
              </a:rPr>
              <a:t>van okvira </a:t>
            </a:r>
            <a:r>
              <a:rPr sz="2000" spc="-15" dirty="0">
                <a:latin typeface="Calibri"/>
                <a:cs typeface="Calibri"/>
              </a:rPr>
              <a:t>crteža, </a:t>
            </a:r>
            <a:r>
              <a:rPr sz="2000" spc="-5" dirty="0">
                <a:latin typeface="Calibri"/>
                <a:cs typeface="Calibri"/>
              </a:rPr>
              <a:t>neophodno je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centar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pomjeriti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duž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ose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okvir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crteža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definisati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njegovo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odstojanje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 ose, </a:t>
            </a:r>
            <a:r>
              <a:rPr sz="2000" spc="-20" dirty="0">
                <a:latin typeface="Calibri"/>
                <a:cs typeface="Calibri"/>
              </a:rPr>
              <a:t>kotnu </a:t>
            </a:r>
            <a:r>
              <a:rPr sz="2000" spc="-5" dirty="0">
                <a:latin typeface="Calibri"/>
                <a:cs typeface="Calibri"/>
              </a:rPr>
              <a:t>liniju </a:t>
            </a:r>
            <a:r>
              <a:rPr sz="2000" spc="-15" dirty="0">
                <a:latin typeface="Calibri"/>
                <a:cs typeface="Calibri"/>
              </a:rPr>
              <a:t>predstaviti </a:t>
            </a:r>
            <a:r>
              <a:rPr sz="2000" spc="-10" dirty="0">
                <a:latin typeface="Calibri"/>
                <a:cs typeface="Calibri"/>
              </a:rPr>
              <a:t>kao </a:t>
            </a:r>
            <a:r>
              <a:rPr sz="2000" spc="-5" dirty="0">
                <a:latin typeface="Calibri"/>
                <a:cs typeface="Calibri"/>
              </a:rPr>
              <a:t>izlomljenu </a:t>
            </a:r>
            <a:r>
              <a:rPr sz="2000" dirty="0">
                <a:latin typeface="Calibri"/>
                <a:cs typeface="Calibri"/>
              </a:rPr>
              <a:t>i </a:t>
            </a:r>
            <a:r>
              <a:rPr sz="2000" spc="-10" dirty="0">
                <a:latin typeface="Calibri"/>
                <a:cs typeface="Calibri"/>
              </a:rPr>
              <a:t>bez </a:t>
            </a:r>
            <a:r>
              <a:rPr sz="2000" spc="-5" dirty="0">
                <a:latin typeface="Calibri"/>
                <a:cs typeface="Calibri"/>
              </a:rPr>
              <a:t>dodatnih </a:t>
            </a:r>
            <a:r>
              <a:rPr sz="2000" spc="-15" dirty="0">
                <a:latin typeface="Calibri"/>
                <a:cs typeface="Calibri"/>
              </a:rPr>
              <a:t>oznaka </a:t>
            </a:r>
            <a:r>
              <a:rPr sz="2000" spc="-10" dirty="0">
                <a:latin typeface="Calibri"/>
                <a:cs typeface="Calibri"/>
              </a:rPr>
              <a:t>uz </a:t>
            </a:r>
            <a:r>
              <a:rPr sz="2000" spc="-5" dirty="0">
                <a:latin typeface="Calibri"/>
                <a:cs typeface="Calibri"/>
              </a:rPr>
              <a:t> vrijednost.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69508" y="4357115"/>
            <a:ext cx="2439196" cy="25008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KOTIRANJE</vt:lpstr>
      <vt:lpstr>Slide 2</vt:lpstr>
      <vt:lpstr>Slide 3</vt:lpstr>
      <vt:lpstr>Slide 4</vt:lpstr>
      <vt:lpstr>Bilo koja postojeća linija elementa, osa, linija šrafure, ivica ili druga, ne  smije se koristiti kao kotna linija.</vt:lpstr>
      <vt:lpstr>Strelica ne smije da vrhom dodiruje tačku presjeka dvije linije.</vt:lpstr>
      <vt:lpstr>Slide 7</vt:lpstr>
      <vt:lpstr>Slide 8</vt:lpstr>
      <vt:lpstr>Slide 9</vt:lpstr>
      <vt:lpstr>U cilju pojednostavljenja tumačenja tehničkog crteža, pri  uvrednjavanju specifičnih geometrijskih oblika se koriste simboli koji  se upisuju ispred kotnog broja:</vt:lpstr>
      <vt:lpstr>Slide 11</vt:lpstr>
      <vt:lpstr>Slide 12</vt:lpstr>
      <vt:lpstr>Vrste kotiranja</vt:lpstr>
      <vt:lpstr>PARALELNO KOTIRANJE – glavne kotne linije su međusobno paralelne, a počinju od  određene obrađene površine. Ovaj vid kotiranja se koristi kad je neophodno i  potrebno obezbijediti tačna udaljenja ostalih površina ili ivica u odnosu na ovu  površinu, ili gdje to zahtijeva tehnološki proces izrade elementa.</vt:lpstr>
      <vt:lpstr>KOMBINOVANO KOTIRANJE – spoj paralelnog i rednog kotiranja.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KOTIRANJE</dc:title>
  <dc:creator>admin</dc:creator>
  <cp:lastModifiedBy>admin</cp:lastModifiedBy>
  <cp:revision>1</cp:revision>
  <dcterms:created xsi:type="dcterms:W3CDTF">2006-08-16T00:00:00Z</dcterms:created>
  <dcterms:modified xsi:type="dcterms:W3CDTF">2021-09-19T13:19:15Z</dcterms:modified>
</cp:coreProperties>
</file>