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3" r:id="rId13"/>
    <p:sldId id="284" r:id="rId14"/>
    <p:sldId id="285" r:id="rId15"/>
    <p:sldId id="286" r:id="rId16"/>
    <p:sldId id="281" r:id="rId17"/>
    <p:sldId id="279" r:id="rId18"/>
    <p:sldId id="280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80" autoAdjust="0"/>
  </p:normalViewPr>
  <p:slideViewPr>
    <p:cSldViewPr>
      <p:cViewPr varScale="1">
        <p:scale>
          <a:sx n="59" d="100"/>
          <a:sy n="59" d="100"/>
        </p:scale>
        <p:origin x="-13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6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latin typeface="+mn-lt"/>
              </a:rPr>
              <a:t>Tehni</a:t>
            </a:r>
            <a:r>
              <a:rPr lang="sr-Latn-ME" b="1" smtClean="0">
                <a:latin typeface="+mn-lt"/>
              </a:rPr>
              <a:t>čki crtež</a:t>
            </a:r>
            <a:endParaRPr lang="en-US" b="1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+mn-lt"/>
              </a:rPr>
              <a:t>Vrsta tehničkih crteža</a:t>
            </a:r>
            <a:endParaRPr lang="en-US">
              <a:latin typeface="+mn-lt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1691481"/>
            <a:ext cx="6629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smtClean="0">
                <a:latin typeface="+mn-lt"/>
              </a:rPr>
              <a:t>Vrsta tehničkih crteža</a:t>
            </a:r>
            <a:endParaRPr lang="en-US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smtClean="0">
                <a:latin typeface="+mn-lt"/>
              </a:rPr>
              <a:t>Prema načinu izrade: </a:t>
            </a:r>
            <a:endParaRPr lang="sr-Latn-ME" b="1" smtClean="0">
              <a:latin typeface="+mn-lt"/>
            </a:endParaRPr>
          </a:p>
          <a:p>
            <a:r>
              <a:rPr lang="en-US" smtClean="0">
                <a:latin typeface="+mn-lt"/>
              </a:rPr>
              <a:t>Originalni crtež – tehnički crtež koji se crt</a:t>
            </a:r>
            <a:r>
              <a:rPr lang="sr-Latn-ME" smtClean="0">
                <a:latin typeface="+mn-lt"/>
              </a:rPr>
              <a:t>a </a:t>
            </a:r>
            <a:r>
              <a:rPr lang="en-US" smtClean="0">
                <a:latin typeface="+mn-lt"/>
              </a:rPr>
              <a:t>na osnovu skice. </a:t>
            </a:r>
            <a:endParaRPr lang="en-US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0404" y="2332037"/>
            <a:ext cx="62435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latin typeface="+mn-lt"/>
              </a:rPr>
              <a:t>Vrste linija</a:t>
            </a:r>
            <a:br>
              <a:rPr lang="en-US" b="1" smtClean="0">
                <a:latin typeface="+mn-lt"/>
              </a:rPr>
            </a:b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smtClean="0">
                <a:latin typeface="+mn-lt"/>
              </a:rPr>
              <a:t>Puna debela linija služi za crtanje vidljivih ivica predmeta (kontura).</a:t>
            </a:r>
          </a:p>
          <a:p>
            <a:endParaRPr lang="en-US" sz="1800" smtClean="0">
              <a:latin typeface="+mn-lt"/>
            </a:endParaRPr>
          </a:p>
          <a:p>
            <a:r>
              <a:rPr lang="en-US" sz="1800" smtClean="0">
                <a:latin typeface="+mn-lt"/>
              </a:rPr>
              <a:t>Puna tanka linija služi za kotiranje i šrafiranje.</a:t>
            </a:r>
          </a:p>
          <a:p>
            <a:endParaRPr lang="en-US" sz="1800" smtClean="0">
              <a:latin typeface="+mn-lt"/>
            </a:endParaRPr>
          </a:p>
          <a:p>
            <a:r>
              <a:rPr lang="en-US" sz="1800" smtClean="0">
                <a:latin typeface="+mn-lt"/>
              </a:rPr>
              <a:t>Debela isprekidana linija služi za crtanje zaklonjenih ivica predmeta.</a:t>
            </a:r>
          </a:p>
          <a:p>
            <a:endParaRPr lang="en-US" sz="1800" smtClean="0">
              <a:latin typeface="+mn-lt"/>
            </a:endParaRPr>
          </a:p>
          <a:p>
            <a:r>
              <a:rPr lang="en-US" sz="1800" smtClean="0">
                <a:latin typeface="+mn-lt"/>
              </a:rPr>
              <a:t>Tanka crta – tačka – crta ili linija simetrije služi za prikazivanje ose simetrije.</a:t>
            </a:r>
          </a:p>
          <a:p>
            <a:endParaRPr lang="en-US" sz="1800" smtClean="0">
              <a:latin typeface="+mn-lt"/>
            </a:endParaRPr>
          </a:p>
          <a:p>
            <a:r>
              <a:rPr lang="en-US" sz="1800" smtClean="0">
                <a:latin typeface="+mn-lt"/>
              </a:rPr>
              <a:t>Debela crta – tačka – crta služi za prikazivanje mesta pres</a:t>
            </a:r>
            <a:r>
              <a:rPr lang="sr-Latn-ME" sz="1800" smtClean="0">
                <a:latin typeface="+mn-lt"/>
              </a:rPr>
              <a:t>j</a:t>
            </a:r>
            <a:r>
              <a:rPr lang="en-US" sz="1800" smtClean="0">
                <a:latin typeface="+mn-lt"/>
              </a:rPr>
              <a:t>eka.</a:t>
            </a:r>
          </a:p>
          <a:p>
            <a:endParaRPr lang="en-US" sz="1800" smtClean="0">
              <a:latin typeface="+mn-lt"/>
            </a:endParaRPr>
          </a:p>
          <a:p>
            <a:r>
              <a:rPr lang="en-US" sz="1800" smtClean="0">
                <a:latin typeface="+mn-lt"/>
              </a:rPr>
              <a:t>Linija izvučena slobodnom rukom (slobodoručna) služi za crtanje skica i prikazivanje preloma, skraćenja predmeta i prekida.</a:t>
            </a:r>
            <a:endParaRPr lang="en-US" sz="180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latin typeface="+mn-lt"/>
              </a:rPr>
              <a:t>Vrste linija</a:t>
            </a:r>
            <a:br>
              <a:rPr lang="en-US" b="1" smtClean="0">
                <a:latin typeface="+mn-lt"/>
              </a:rPr>
            </a:b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/>
          </a:bodyPr>
          <a:lstStyle/>
          <a:p>
            <a:pPr algn="just"/>
            <a:r>
              <a:rPr lang="en-US" smtClean="0">
                <a:latin typeface="+mn-lt"/>
              </a:rPr>
              <a:t>Da bi tehnički crtež bio  jasan i pregledan, koriste se  različite vrste linija. Linije se razlikuju po debljini i po obliku. Postoji više vrsta linija, a one koje najčešće koristimo prikazane su  u tabeli: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9615"/>
          <a:stretch>
            <a:fillRect/>
          </a:stretch>
        </p:blipFill>
        <p:spPr bwMode="auto">
          <a:xfrm>
            <a:off x="5181600" y="914400"/>
            <a:ext cx="3962400" cy="554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+mn-lt"/>
              </a:rPr>
              <a:t>Standarni formati papira</a:t>
            </a:r>
            <a:endParaRPr lang="en-US" b="1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mtClean="0"/>
              <a:t>Svaki format počinje sa nulom koja označava najveću dimenziju tog formata</a:t>
            </a:r>
            <a:r>
              <a:rPr lang="en-US" smtClean="0"/>
              <a:t>, </a:t>
            </a:r>
            <a:r>
              <a:rPr lang="en-US" smtClean="0"/>
              <a:t>kao npr. A0. Format A1 </a:t>
            </a:r>
            <a:r>
              <a:rPr lang="en-US" smtClean="0"/>
              <a:t>se, </a:t>
            </a:r>
            <a:r>
              <a:rPr lang="en-US" smtClean="0"/>
              <a:t>na </a:t>
            </a:r>
            <a:r>
              <a:rPr lang="en-US" smtClean="0"/>
              <a:t>primjer, dobija djeljenjem </a:t>
            </a:r>
            <a:r>
              <a:rPr lang="en-US" smtClean="0"/>
              <a:t>veće stranice na pola i tako redom.</a:t>
            </a:r>
          </a:p>
          <a:p>
            <a:r>
              <a:rPr lang="en-US" b="1" smtClean="0"/>
              <a:t>Najčešće je korišćen format papira A4.</a:t>
            </a:r>
            <a:endParaRPr lang="en-US" smtClean="0"/>
          </a:p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5786"/>
          <a:stretch>
            <a:fillRect/>
          </a:stretch>
        </p:blipFill>
        <p:spPr bwMode="auto">
          <a:xfrm>
            <a:off x="4952999" y="1295400"/>
            <a:ext cx="3769915" cy="511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7422071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latin typeface="+mn-lt"/>
              </a:rPr>
              <a:t>Zaglavlje i sastavnica i obilježavanje crteža</a:t>
            </a:r>
            <a:endParaRPr lang="en-US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676400"/>
            <a:ext cx="868064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latin typeface="+mn-lt"/>
              </a:rPr>
              <a:t>Zaglavlje i sastavnica i obilježavanje crteža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smtClean="0">
                <a:latin typeface="+mn-lt"/>
              </a:rPr>
              <a:t>Zaglavlje i sastavnica služi za upisivanje osnovnih infomacija koje nam služe za aidentifikaciju i primjenu tehničkog crteža. </a:t>
            </a:r>
            <a:endParaRPr lang="sr-Latn-ME" smtClean="0">
              <a:latin typeface="+mn-lt"/>
            </a:endParaRPr>
          </a:p>
          <a:p>
            <a:r>
              <a:rPr lang="en-US" smtClean="0">
                <a:latin typeface="+mn-lt"/>
              </a:rPr>
              <a:t>Zaglavlje na tehničkom crtežu se nalazi u desnom donjem uglom.</a:t>
            </a:r>
            <a:endParaRPr lang="sr-Latn-ME" smtClean="0">
              <a:latin typeface="+mn-lt"/>
            </a:endParaRPr>
          </a:p>
          <a:p>
            <a:r>
              <a:rPr lang="en-US" smtClean="0">
                <a:latin typeface="+mn-lt"/>
              </a:rPr>
              <a:t>Osnovni elementi</a:t>
            </a:r>
            <a:endParaRPr lang="sr-Latn-ME" smtClean="0">
              <a:latin typeface="+mn-lt"/>
            </a:endParaRPr>
          </a:p>
          <a:p>
            <a:r>
              <a:rPr lang="en-US" smtClean="0">
                <a:latin typeface="+mn-lt"/>
              </a:rPr>
              <a:t>Osnovni podaci koje mora da sadržati zaglavlje su:</a:t>
            </a:r>
            <a:endParaRPr lang="sr-Latn-ME" smtClean="0">
              <a:latin typeface="+mn-lt"/>
            </a:endParaRPr>
          </a:p>
          <a:p>
            <a:pPr marL="687388">
              <a:buFontTx/>
              <a:buChar char="-"/>
            </a:pPr>
            <a:r>
              <a:rPr lang="en-US" smtClean="0">
                <a:latin typeface="+mn-lt"/>
              </a:rPr>
              <a:t>naziv crteža</a:t>
            </a:r>
            <a:endParaRPr lang="sr-Latn-ME" smtClean="0">
              <a:latin typeface="+mn-lt"/>
            </a:endParaRPr>
          </a:p>
          <a:p>
            <a:pPr marL="687388">
              <a:buFontTx/>
              <a:buChar char="-"/>
            </a:pPr>
            <a:r>
              <a:rPr lang="en-US" smtClean="0">
                <a:latin typeface="+mn-lt"/>
              </a:rPr>
              <a:t>razmjera </a:t>
            </a:r>
            <a:endParaRPr lang="sr-Latn-ME" smtClean="0">
              <a:latin typeface="+mn-lt"/>
            </a:endParaRPr>
          </a:p>
          <a:p>
            <a:pPr marL="687388">
              <a:buFontTx/>
              <a:buChar char="-"/>
            </a:pPr>
            <a:r>
              <a:rPr lang="en-US" smtClean="0">
                <a:latin typeface="+mn-lt"/>
              </a:rPr>
              <a:t>broj crteža</a:t>
            </a:r>
            <a:endParaRPr lang="sr-Latn-ME" smtClean="0">
              <a:latin typeface="+mn-lt"/>
            </a:endParaRPr>
          </a:p>
          <a:p>
            <a:pPr marL="687388">
              <a:buFontTx/>
              <a:buChar char="-"/>
            </a:pPr>
            <a:r>
              <a:rPr lang="en-US" smtClean="0">
                <a:latin typeface="+mn-lt"/>
              </a:rPr>
              <a:t>naziv institucije koja je tehnički crtež izradila</a:t>
            </a:r>
            <a:endParaRPr lang="sr-Latn-ME" smtClean="0">
              <a:latin typeface="+mn-lt"/>
            </a:endParaRPr>
          </a:p>
          <a:p>
            <a:pPr marL="687388">
              <a:buFontTx/>
              <a:buChar char="-"/>
            </a:pPr>
            <a:r>
              <a:rPr lang="en-US" smtClean="0">
                <a:latin typeface="+mn-lt"/>
              </a:rPr>
              <a:t>imena i potpise odgovornih lica t apredmetni crtež (konstruisao, crtao, uskladio sa MEST, ovjerio).</a:t>
            </a:r>
            <a:endParaRPr lang="sr-Latn-ME" smtClean="0">
              <a:latin typeface="+mn-lt"/>
            </a:endParaRPr>
          </a:p>
          <a:p>
            <a:r>
              <a:rPr lang="en-US" smtClean="0">
                <a:latin typeface="+mn-lt"/>
              </a:rPr>
              <a:t> Sastavnica se nalazi iznad zaglavlja- naslonjena. </a:t>
            </a:r>
            <a:endParaRPr lang="sr-Latn-ME" smtClean="0">
              <a:latin typeface="+mn-lt"/>
            </a:endParaRPr>
          </a:p>
          <a:p>
            <a:r>
              <a:rPr lang="en-US" smtClean="0">
                <a:latin typeface="+mn-lt"/>
              </a:rPr>
              <a:t>Sastavnica sadrži podatke o nacrtanim elementim (pozicija, broj komada, materijal, gabaritne mjere, veza sa standardom...)</a:t>
            </a:r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latin typeface="+mn-lt"/>
              </a:rPr>
              <a:t>Zaglavlje i sastavnica i obilježavanje crteža</a:t>
            </a:r>
            <a:endParaRPr lang="en-US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39521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981200"/>
            <a:ext cx="5257800" cy="341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Obilježavanje crteža nije standardizovano.</a:t>
            </a:r>
            <a:endParaRPr lang="sr-Latn-ME" smtClean="0">
              <a:latin typeface="+mn-lt"/>
            </a:endParaRPr>
          </a:p>
          <a:p>
            <a:r>
              <a:rPr lang="en-US" smtClean="0">
                <a:latin typeface="+mn-lt"/>
              </a:rPr>
              <a:t>Predstavlja kombinaciju brojeva.</a:t>
            </a:r>
            <a:endParaRPr lang="en-US">
              <a:latin typeface="+mn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latin typeface="+mn-lt"/>
              </a:rPr>
              <a:t>Zaglavlje i sastavnica i obilježavanje crteža</a:t>
            </a:r>
            <a:endParaRPr lang="en-US">
              <a:latin typeface="+mn-l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429000"/>
            <a:ext cx="5191126" cy="162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20000"/>
          </a:bodyPr>
          <a:lstStyle/>
          <a:p>
            <a:r>
              <a:rPr lang="en-US" smtClean="0">
                <a:latin typeface="+mn-lt"/>
              </a:rPr>
              <a:t>Tehnički crtež – forma izražavanja/univerzalni jezik komunikacije tehničkih lica. </a:t>
            </a:r>
            <a:endParaRPr lang="sr-Latn-ME" smtClean="0">
              <a:latin typeface="+mn-lt"/>
            </a:endParaRPr>
          </a:p>
          <a:p>
            <a:r>
              <a:rPr lang="en-US" smtClean="0">
                <a:latin typeface="+mn-lt"/>
              </a:rPr>
              <a:t> Tehnički crtež mora da bude jasan i pregledan.</a:t>
            </a:r>
            <a:endParaRPr lang="sr-Latn-ME" smtClean="0">
              <a:latin typeface="+mn-lt"/>
            </a:endParaRPr>
          </a:p>
          <a:p>
            <a:r>
              <a:rPr lang="en-US" smtClean="0">
                <a:latin typeface="+mn-lt"/>
              </a:rPr>
              <a:t> Tehnička disciplina koja omogućava da se 3D (prostorni prikaz) objekta prikaže u 2D (ravni papira) naziva se tehničko crtanje. </a:t>
            </a:r>
            <a:endParaRPr lang="sr-Latn-ME" smtClean="0">
              <a:latin typeface="+mn-lt"/>
            </a:endParaRPr>
          </a:p>
          <a:p>
            <a:r>
              <a:rPr lang="en-US" smtClean="0">
                <a:latin typeface="+mn-lt"/>
              </a:rPr>
              <a:t>Tehničkim crtanjem se jednoznačno definiše: oblik, funkcija, dimenzije, materijal, tehnologija izrade, kvalitet, montaža, demontaža, održavanje ... </a:t>
            </a:r>
            <a:endParaRPr lang="sr-Latn-ME" smtClean="0">
              <a:latin typeface="+mn-lt"/>
            </a:endParaRPr>
          </a:p>
          <a:p>
            <a:r>
              <a:rPr lang="en-US" smtClean="0">
                <a:latin typeface="+mn-lt"/>
              </a:rPr>
              <a:t>Tehničko crtanje se bazira na principima nacrtne geometrije, u kombinaciji sa pravilima tehničkog crtanja.</a:t>
            </a:r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+mn-lt"/>
              </a:rPr>
              <a:t>Vrsta tehničkih crteža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smtClean="0">
                <a:latin typeface="+mn-lt"/>
              </a:rPr>
              <a:t>Prema sadržaju</a:t>
            </a:r>
            <a:r>
              <a:rPr lang="en-US" smtClean="0">
                <a:latin typeface="+mn-lt"/>
              </a:rPr>
              <a:t>:</a:t>
            </a:r>
            <a:endParaRPr lang="sr-Latn-ME" smtClean="0">
              <a:latin typeface="+mn-lt"/>
            </a:endParaRPr>
          </a:p>
          <a:p>
            <a:r>
              <a:rPr lang="en-US" smtClean="0">
                <a:latin typeface="+mn-lt"/>
              </a:rPr>
              <a:t>Detaljni (radionički),</a:t>
            </a:r>
            <a:endParaRPr lang="sr-Latn-ME" smtClean="0">
              <a:latin typeface="+mn-lt"/>
            </a:endParaRPr>
          </a:p>
          <a:p>
            <a:r>
              <a:rPr lang="en-US" smtClean="0">
                <a:latin typeface="+mn-lt"/>
              </a:rPr>
              <a:t> Sklopni.</a:t>
            </a:r>
            <a:endParaRPr lang="sr-Latn-ME" smtClean="0">
              <a:latin typeface="+mn-lt"/>
            </a:endParaRPr>
          </a:p>
          <a:p>
            <a:endParaRPr lang="en-US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362200"/>
            <a:ext cx="6019800" cy="431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+mn-lt"/>
              </a:rPr>
              <a:t>Vrsta tehničkih crteža</a:t>
            </a:r>
            <a:endParaRPr lang="en-US" b="1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96277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+mn-lt"/>
              </a:rPr>
              <a:t>Vrsta tehničkih crteža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smtClean="0">
                <a:latin typeface="+mn-lt"/>
              </a:rPr>
              <a:t>Prema namjeni</a:t>
            </a:r>
            <a:r>
              <a:rPr lang="sr-Latn-ME" b="1" smtClean="0">
                <a:latin typeface="+mn-lt"/>
              </a:rPr>
              <a:t>:</a:t>
            </a:r>
            <a:endParaRPr lang="en-US" b="1" smtClean="0">
              <a:latin typeface="+mn-lt"/>
            </a:endParaRPr>
          </a:p>
          <a:p>
            <a:pPr>
              <a:buNone/>
            </a:pPr>
            <a:endParaRPr lang="sr-Latn-ME" b="1" smtClean="0">
              <a:latin typeface="+mn-lt"/>
            </a:endParaRPr>
          </a:p>
          <a:p>
            <a:r>
              <a:rPr lang="en-US" smtClean="0">
                <a:latin typeface="+mn-lt"/>
              </a:rPr>
              <a:t>Radionički za izradu elementa – prikaz samo jednog elementa sklopa i sadrži sve neophodne informacije za njegovu izradu</a:t>
            </a:r>
            <a:endParaRPr lang="sr-Latn-ME" smtClean="0">
              <a:latin typeface="+mn-lt"/>
            </a:endParaRPr>
          </a:p>
          <a:p>
            <a:r>
              <a:rPr lang="en-US" smtClean="0">
                <a:latin typeface="+mn-lt"/>
              </a:rPr>
              <a:t> Montažni – prikazuje šemu montaže elemenata (sklapanja) </a:t>
            </a:r>
            <a:endParaRPr lang="sr-Latn-ME" smtClean="0">
              <a:latin typeface="+mn-lt"/>
            </a:endParaRPr>
          </a:p>
          <a:p>
            <a:r>
              <a:rPr lang="en-US" smtClean="0">
                <a:latin typeface="+mn-lt"/>
              </a:rPr>
              <a:t>Instalacioni (montaža cijevi i cijevne armature), </a:t>
            </a:r>
            <a:endParaRPr lang="sr-Latn-ME" smtClean="0">
              <a:latin typeface="+mn-lt"/>
            </a:endParaRPr>
          </a:p>
          <a:p>
            <a:r>
              <a:rPr lang="en-US" smtClean="0">
                <a:latin typeface="+mn-lt"/>
              </a:rPr>
              <a:t>Šematski (uprošćavanje sistema putem simbola i oznaka).</a:t>
            </a:r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+mn-lt"/>
              </a:rPr>
              <a:t>Vrsta tehničkih crteža</a:t>
            </a:r>
            <a:endParaRPr lang="en-US" b="1"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1"/>
            <a:ext cx="868292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+mn-lt"/>
              </a:rPr>
              <a:t>Vrsta tehničkih crteža</a:t>
            </a:r>
            <a:endParaRPr lang="en-US"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6918" y="1600200"/>
            <a:ext cx="66901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229409"/>
            <a:ext cx="6400800" cy="36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+mn-lt"/>
              </a:rPr>
              <a:t>Vrsta tehničkih crteža</a:t>
            </a:r>
            <a:endParaRPr lang="en-US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smtClean="0">
                <a:latin typeface="+mn-lt"/>
              </a:rPr>
              <a:t>Prema načinu prikazivanja</a:t>
            </a:r>
            <a:r>
              <a:rPr lang="en-US" b="1" smtClean="0">
                <a:latin typeface="+mn-lt"/>
              </a:rPr>
              <a:t>:</a:t>
            </a:r>
          </a:p>
          <a:p>
            <a:pPr>
              <a:buNone/>
            </a:pPr>
            <a:r>
              <a:rPr lang="en-US" b="1" smtClean="0">
                <a:latin typeface="+mn-lt"/>
              </a:rPr>
              <a:t> </a:t>
            </a:r>
            <a:endParaRPr lang="sr-Latn-ME" smtClean="0">
              <a:latin typeface="+mn-lt"/>
            </a:endParaRPr>
          </a:p>
          <a:p>
            <a:r>
              <a:rPr lang="en-US" smtClean="0">
                <a:latin typeface="+mn-lt"/>
              </a:rPr>
              <a:t>Aksonometrijski</a:t>
            </a:r>
            <a:r>
              <a:rPr lang="sr-Latn-ME" smtClean="0">
                <a:latin typeface="+mn-lt"/>
              </a:rPr>
              <a:t> (</a:t>
            </a:r>
            <a:r>
              <a:rPr lang="pl-PL" smtClean="0">
                <a:latin typeface="+mn-lt"/>
              </a:rPr>
              <a:t>Aksonometrija znači odmjeravanje po osama</a:t>
            </a:r>
            <a:r>
              <a:rPr lang="sr-Latn-ME" smtClean="0">
                <a:latin typeface="+mn-lt"/>
              </a:rPr>
              <a:t>)</a:t>
            </a:r>
          </a:p>
          <a:p>
            <a:r>
              <a:rPr lang="en-US" smtClean="0">
                <a:latin typeface="+mn-lt"/>
              </a:rPr>
              <a:t> Ortogonalni.</a:t>
            </a:r>
            <a:endParaRPr lang="sr-Latn-ME" smtClean="0">
              <a:latin typeface="+mn-lt"/>
            </a:endParaRPr>
          </a:p>
          <a:p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+mn-lt"/>
              </a:rPr>
              <a:t>Vrsta tehničkih crteža</a:t>
            </a:r>
            <a:endParaRPr lang="en-US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smtClean="0">
                <a:latin typeface="+mn-lt"/>
              </a:rPr>
              <a:t>Prema načinu izrade: </a:t>
            </a:r>
            <a:endParaRPr lang="en-US" b="1" smtClean="0">
              <a:latin typeface="+mn-lt"/>
            </a:endParaRPr>
          </a:p>
          <a:p>
            <a:pPr>
              <a:buNone/>
            </a:pPr>
            <a:endParaRPr lang="sr-Latn-ME" b="1" smtClean="0">
              <a:latin typeface="+mn-lt"/>
            </a:endParaRPr>
          </a:p>
          <a:p>
            <a:r>
              <a:rPr lang="en-US" smtClean="0">
                <a:latin typeface="+mn-lt"/>
              </a:rPr>
              <a:t>Skica – crtež tehničkog elementa nacrtan slobodnom rukom u proizvoljnoj razmjeri sa što približnijim odnosom veličina i oblika, na osnovu kog se crta tehnički crtež</a:t>
            </a:r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537</Words>
  <Application>Microsoft Office PowerPoint</Application>
  <PresentationFormat>On-screen Show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Tehnički crtež</vt:lpstr>
      <vt:lpstr>Slide 2</vt:lpstr>
      <vt:lpstr>Vrsta tehničkih crteža</vt:lpstr>
      <vt:lpstr>Vrsta tehničkih crteža</vt:lpstr>
      <vt:lpstr>Vrsta tehničkih crteža</vt:lpstr>
      <vt:lpstr>Vrsta tehničkih crteža</vt:lpstr>
      <vt:lpstr>Vrsta tehničkih crteža</vt:lpstr>
      <vt:lpstr>Vrsta tehničkih crteža</vt:lpstr>
      <vt:lpstr>Vrsta tehničkih crteža</vt:lpstr>
      <vt:lpstr>Vrsta tehničkih crteža</vt:lpstr>
      <vt:lpstr>Vrsta tehničkih crteža</vt:lpstr>
      <vt:lpstr>Vrste linija </vt:lpstr>
      <vt:lpstr>Vrste linija </vt:lpstr>
      <vt:lpstr>Standarni formati papira</vt:lpstr>
      <vt:lpstr>Slide 15</vt:lpstr>
      <vt:lpstr>Zaglavlje i sastavnica i obilježavanje crteža</vt:lpstr>
      <vt:lpstr>Zaglavlje i sastavnica i obilježavanje crteža</vt:lpstr>
      <vt:lpstr>Zaglavlje i sastavnica i obilježavanje crteža</vt:lpstr>
      <vt:lpstr>Zaglavlje i sastavnica i obilježavanje crteža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Tehnički crtež</dc:title>
  <dc:creator>admin</dc:creator>
  <cp:lastModifiedBy>admin</cp:lastModifiedBy>
  <cp:revision>11</cp:revision>
  <dcterms:created xsi:type="dcterms:W3CDTF">2006-08-16T00:00:00Z</dcterms:created>
  <dcterms:modified xsi:type="dcterms:W3CDTF">2021-09-05T21:04:42Z</dcterms:modified>
</cp:coreProperties>
</file>