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496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smtClean="0">
                <a:latin typeface="+mj-lt"/>
              </a:rPr>
              <a:t>AutoCAD– osnovni softver </a:t>
            </a:r>
            <a:endParaRPr lang="en-US" b="1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smtClean="0">
                <a:latin typeface="+mj-lt"/>
              </a:rPr>
              <a:t>AutoCAD - programski paket namenjen crtanju i projektovanju pomoću računara </a:t>
            </a:r>
            <a:endParaRPr lang="sr-Latn-ME" smtClean="0">
              <a:latin typeface="+mj-lt"/>
            </a:endParaRPr>
          </a:p>
          <a:p>
            <a:r>
              <a:rPr lang="vi-VN" smtClean="0">
                <a:latin typeface="+mj-lt"/>
              </a:rPr>
              <a:t>Jednostavan rad i dobra komunikacije sa ostalim programskim paketima</a:t>
            </a:r>
            <a:endParaRPr lang="sr-Latn-ME" smtClean="0">
              <a:latin typeface="+mj-lt"/>
            </a:endParaRPr>
          </a:p>
          <a:p>
            <a:r>
              <a:rPr lang="vi-VN" smtClean="0">
                <a:latin typeface="+mj-lt"/>
              </a:rPr>
              <a:t>Primjena široka: </a:t>
            </a:r>
            <a:endParaRPr lang="sr-Latn-ME" smtClean="0">
              <a:latin typeface="+mj-lt"/>
            </a:endParaRPr>
          </a:p>
          <a:p>
            <a:pPr marL="687388">
              <a:buFontTx/>
              <a:buChar char="-"/>
            </a:pPr>
            <a:r>
              <a:rPr lang="vi-VN" smtClean="0">
                <a:latin typeface="+mj-lt"/>
              </a:rPr>
              <a:t>Građevinarstvo </a:t>
            </a:r>
            <a:endParaRPr lang="sr-Latn-ME" smtClean="0">
              <a:latin typeface="+mj-lt"/>
            </a:endParaRPr>
          </a:p>
          <a:p>
            <a:pPr marL="687388">
              <a:buFontTx/>
              <a:buChar char="-"/>
            </a:pPr>
            <a:r>
              <a:rPr lang="vi-VN" smtClean="0">
                <a:latin typeface="+mj-lt"/>
              </a:rPr>
              <a:t>Arhitektura </a:t>
            </a:r>
            <a:endParaRPr lang="sr-Latn-ME" smtClean="0">
              <a:latin typeface="+mj-lt"/>
            </a:endParaRPr>
          </a:p>
          <a:p>
            <a:pPr marL="687388">
              <a:buFontTx/>
              <a:buChar char="-"/>
            </a:pPr>
            <a:r>
              <a:rPr lang="vi-VN" smtClean="0">
                <a:latin typeface="+mj-lt"/>
              </a:rPr>
              <a:t>Mašinstvo ... </a:t>
            </a:r>
            <a:endParaRPr lang="sr-Latn-ME" smtClean="0">
              <a:latin typeface="+mj-lt"/>
            </a:endParaRPr>
          </a:p>
          <a:p>
            <a:r>
              <a:rPr lang="vi-VN" smtClean="0">
                <a:latin typeface="+mj-lt"/>
              </a:rPr>
              <a:t>Mogućnosti CAD sistema: </a:t>
            </a:r>
            <a:endParaRPr lang="sr-Latn-ME" smtClean="0">
              <a:latin typeface="+mj-lt"/>
            </a:endParaRPr>
          </a:p>
          <a:p>
            <a:pPr marL="687388">
              <a:buFontTx/>
              <a:buChar char="-"/>
            </a:pPr>
            <a:r>
              <a:rPr lang="vi-VN" smtClean="0">
                <a:latin typeface="+mj-lt"/>
              </a:rPr>
              <a:t>Izrada tehničke 2D dokumentacije</a:t>
            </a:r>
            <a:endParaRPr lang="sr-Latn-ME" smtClean="0">
              <a:latin typeface="+mj-lt"/>
            </a:endParaRPr>
          </a:p>
          <a:p>
            <a:pPr marL="687388">
              <a:buFontTx/>
              <a:buChar char="-"/>
            </a:pPr>
            <a:r>
              <a:rPr lang="vi-VN" smtClean="0">
                <a:latin typeface="+mj-lt"/>
              </a:rPr>
              <a:t>3D geometrijsko modeliranje</a:t>
            </a:r>
            <a:endParaRPr lang="sr-Latn-ME" smtClean="0">
              <a:latin typeface="+mj-lt"/>
            </a:endParaRPr>
          </a:p>
          <a:p>
            <a:pPr marL="687388">
              <a:buFontTx/>
              <a:buChar char="-"/>
            </a:pPr>
            <a:r>
              <a:rPr lang="vi-VN" smtClean="0">
                <a:latin typeface="+mj-lt"/>
              </a:rPr>
              <a:t>Animacija i vizuelizacija elemenata i sklopova</a:t>
            </a:r>
            <a:endParaRPr lang="sr-Latn-ME" smtClean="0">
              <a:latin typeface="+mj-lt"/>
            </a:endParaRPr>
          </a:p>
          <a:p>
            <a:pPr marL="687388">
              <a:buFontTx/>
              <a:buChar char="-"/>
            </a:pPr>
            <a:r>
              <a:rPr lang="vi-VN" smtClean="0">
                <a:latin typeface="+mj-lt"/>
              </a:rPr>
              <a:t>Naponsko-deformaciona analiza primjenom metode konačnih elemenata</a:t>
            </a:r>
            <a:endParaRPr lang="en-US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Definisanje radne površine 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4525963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 Parajući meni Format – Drawing Limits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U komandnoj liniji figuriše poruka: Specify lower left corner or [ON/OFF] Enter Specify uper right corner 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&lt; 210.00,297.00&gt; Enter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447800"/>
            <a:ext cx="330386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/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Podkomande ON/OFF nam omogućuju: - ON - uključuje se kontrola granica crteža i nije moguć izbor tačka ili tačaka van definisanih granica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 - OFF – isključuje kontrolu i moguć je izbor tačke ili tačaka van definisanih granica.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Definisanje radne površine 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812366"/>
            <a:ext cx="3733800" cy="2067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smtClean="0">
                <a:latin typeface="+mj-lt"/>
              </a:rPr>
              <a:t>Značenje zagrada u komandnoj liniji </a:t>
            </a:r>
            <a:endParaRPr lang="en-US" b="1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mtClean="0">
                <a:latin typeface="+mj-lt"/>
              </a:rPr>
              <a:t>[ ] - ponuđena opcija ili više njih međusobno razdvojenih čiji izbor vršimo kucanjem u komandnoj liniji preko tastature skraćenicu koja je označene velikim slovima u nazivu opcije (podkomande) </a:t>
            </a:r>
            <a:endParaRPr lang="sr-Latn-ME" smtClean="0">
              <a:latin typeface="+mj-lt"/>
            </a:endParaRPr>
          </a:p>
          <a:p>
            <a:r>
              <a:rPr lang="vi-VN" smtClean="0">
                <a:latin typeface="+mj-lt"/>
              </a:rPr>
              <a:t>&lt;&gt; - podrazumjevana (po difoltu) brojna vrednost ili opcija, čiji se izbor potvrđuje pritiskom na taster ENTER</a:t>
            </a:r>
            <a:endParaRPr lang="en-US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22" y="533400"/>
            <a:ext cx="8061270" cy="571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2567"/>
            <a:ext cx="8153399" cy="659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Komandna linija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Cjelokupna komunikacija sa AutoCAD software se odvija preko komandne linije.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 Statusna linija: 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Prikaz koordinata položaja kursora u radnom prostoru (F6)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Korak (SNAP, F9)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Mreža (GRID, F7)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Crtanje pod uglom od 90° (ORTHO, F8)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Polarne koordinate (POLAR, F10)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Precizni izbor tačke (OSNAP, F3)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Praćenje izabrane tačke (OTRACK, F11)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Prikaz debljine linija (LWT)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endParaRPr lang="sr-Latn-ME" smtClean="0">
              <a:latin typeface="+mj-lt"/>
            </a:endParaRPr>
          </a:p>
          <a:p>
            <a:endParaRPr lang="en-US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Komandna linija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" y="2362200"/>
            <a:ext cx="80339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smtClean="0">
                <a:latin typeface="+mj-lt"/>
              </a:rPr>
              <a:t>Upotreba – funkcija miša </a:t>
            </a:r>
            <a:endParaRPr lang="en-US" b="1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vi-VN" smtClean="0">
                <a:latin typeface="+mj-lt"/>
              </a:rPr>
              <a:t>Lijevi taster: </a:t>
            </a:r>
            <a:endParaRPr lang="sr-Latn-ME" smtClean="0">
              <a:latin typeface="+mj-lt"/>
            </a:endParaRPr>
          </a:p>
          <a:p>
            <a:pPr marL="688975" indent="-344488">
              <a:buFontTx/>
              <a:buChar char="-"/>
            </a:pPr>
            <a:r>
              <a:rPr lang="vi-VN" smtClean="0">
                <a:latin typeface="+mj-lt"/>
              </a:rPr>
              <a:t>Izbor menija ili komandi</a:t>
            </a:r>
            <a:endParaRPr lang="sr-Latn-ME" smtClean="0">
              <a:latin typeface="+mj-lt"/>
            </a:endParaRPr>
          </a:p>
          <a:p>
            <a:pPr marL="688975" indent="-344488">
              <a:buFontTx/>
              <a:buChar char="-"/>
            </a:pPr>
            <a:r>
              <a:rPr lang="vi-VN" smtClean="0">
                <a:latin typeface="+mj-lt"/>
              </a:rPr>
              <a:t>Određivanje položaja elemenata</a:t>
            </a:r>
            <a:endParaRPr lang="sr-Latn-ME" smtClean="0">
              <a:latin typeface="+mj-lt"/>
            </a:endParaRPr>
          </a:p>
          <a:p>
            <a:pPr marL="688975" indent="-344488">
              <a:buFontTx/>
              <a:buChar char="-"/>
            </a:pPr>
            <a:r>
              <a:rPr lang="vi-VN" smtClean="0">
                <a:latin typeface="+mj-lt"/>
              </a:rPr>
              <a:t>Selekcija elemenata</a:t>
            </a:r>
            <a:endParaRPr lang="sr-Latn-ME" smtClean="0">
              <a:latin typeface="+mj-lt"/>
            </a:endParaRPr>
          </a:p>
          <a:p>
            <a:r>
              <a:rPr lang="vi-VN" smtClean="0">
                <a:latin typeface="+mj-lt"/>
              </a:rPr>
              <a:t>Desni taster: </a:t>
            </a:r>
            <a:endParaRPr lang="sr-Latn-ME" smtClean="0">
              <a:latin typeface="+mj-lt"/>
            </a:endParaRPr>
          </a:p>
          <a:p>
            <a:pPr marL="688975" indent="-344488">
              <a:buFontTx/>
              <a:buChar char="-"/>
            </a:pPr>
            <a:r>
              <a:rPr lang="vi-VN" smtClean="0">
                <a:latin typeface="+mj-lt"/>
              </a:rPr>
              <a:t>Istu funkcija kao Enter sa tastature</a:t>
            </a:r>
            <a:endParaRPr lang="sr-Latn-ME" smtClean="0">
              <a:latin typeface="+mj-lt"/>
            </a:endParaRPr>
          </a:p>
          <a:p>
            <a:pPr marL="688975" indent="-344488">
              <a:buFontTx/>
              <a:buChar char="-"/>
            </a:pPr>
            <a:r>
              <a:rPr lang="vi-VN" smtClean="0">
                <a:latin typeface="+mj-lt"/>
              </a:rPr>
              <a:t>Otvaranje pomoćnog padajućeg menija </a:t>
            </a:r>
            <a:endParaRPr lang="sr-Latn-ME" smtClean="0">
              <a:latin typeface="+mj-lt"/>
            </a:endParaRPr>
          </a:p>
          <a:p>
            <a:r>
              <a:rPr lang="vi-VN" smtClean="0">
                <a:latin typeface="+mj-lt"/>
              </a:rPr>
              <a:t>Srednji taster ili točkić: </a:t>
            </a:r>
            <a:endParaRPr lang="sr-Latn-ME" smtClean="0">
              <a:latin typeface="+mj-lt"/>
            </a:endParaRPr>
          </a:p>
          <a:p>
            <a:pPr marL="688975" indent="-344488">
              <a:buFontTx/>
              <a:buChar char="-"/>
            </a:pPr>
            <a:r>
              <a:rPr lang="vi-VN" smtClean="0">
                <a:latin typeface="+mj-lt"/>
              </a:rPr>
              <a:t>Uvećanje ili smanjenje prikaza </a:t>
            </a:r>
            <a:endParaRPr lang="sr-Latn-ME" smtClean="0">
              <a:latin typeface="+mj-lt"/>
            </a:endParaRPr>
          </a:p>
          <a:p>
            <a:r>
              <a:rPr lang="vi-VN" smtClean="0">
                <a:latin typeface="+mj-lt"/>
              </a:rPr>
              <a:t>Aktivacija komande: </a:t>
            </a:r>
            <a:endParaRPr lang="sr-Latn-ME" smtClean="0">
              <a:latin typeface="+mj-lt"/>
            </a:endParaRPr>
          </a:p>
          <a:p>
            <a:pPr marL="628650">
              <a:buNone/>
            </a:pPr>
            <a:r>
              <a:rPr lang="sr-Latn-ME" smtClean="0">
                <a:latin typeface="+mj-lt"/>
              </a:rPr>
              <a:t> </a:t>
            </a:r>
            <a:r>
              <a:rPr lang="vi-VN" smtClean="0">
                <a:latin typeface="+mj-lt"/>
              </a:rPr>
              <a:t>- </a:t>
            </a:r>
            <a:r>
              <a:rPr lang="sr-Latn-ME" smtClean="0">
                <a:latin typeface="+mj-lt"/>
              </a:rPr>
              <a:t>    </a:t>
            </a:r>
            <a:r>
              <a:rPr lang="vi-VN" smtClean="0">
                <a:latin typeface="+mj-lt"/>
              </a:rPr>
              <a:t>Sa padajućeg menija</a:t>
            </a:r>
            <a:endParaRPr lang="sr-Latn-ME" smtClean="0">
              <a:latin typeface="+mj-lt"/>
            </a:endParaRPr>
          </a:p>
          <a:p>
            <a:pPr marL="688975" indent="-344488">
              <a:buFontTx/>
              <a:buChar char="-"/>
            </a:pPr>
            <a:r>
              <a:rPr lang="vi-VN" smtClean="0">
                <a:latin typeface="+mj-lt"/>
              </a:rPr>
              <a:t>Sa palete komandi</a:t>
            </a:r>
            <a:endParaRPr lang="sr-Latn-ME" smtClean="0">
              <a:latin typeface="+mj-lt"/>
            </a:endParaRPr>
          </a:p>
          <a:p>
            <a:pPr marL="404813" indent="-344488"/>
            <a:r>
              <a:rPr lang="vi-VN" smtClean="0">
                <a:latin typeface="+mj-lt"/>
              </a:rPr>
              <a:t>U komnadnoj liniji kucamo naziv komande ili njene skraćenice i pritiskom na ENTER</a:t>
            </a:r>
            <a:endParaRPr lang="sr-Latn-ME" smtClean="0">
              <a:latin typeface="+mj-lt"/>
            </a:endParaRPr>
          </a:p>
          <a:p>
            <a:pPr marL="688975" indent="-344488">
              <a:buFontTx/>
              <a:buChar char="-"/>
            </a:pPr>
            <a:r>
              <a:rPr lang="vi-VN" smtClean="0">
                <a:latin typeface="+mj-lt"/>
              </a:rPr>
              <a:t>Ponavljanje poslednje komande pritiskom na ENTER</a:t>
            </a:r>
            <a:endParaRPr lang="en-US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O komandama 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avršetak komante – pritisak na taster ENTER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Prekidanje komande - pritisak na taster Esc 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Poništavanje komande - pritiskom na Undo 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Vraćanje komande - pritiskom na Redo 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Postoji set komandi (prozirnih) koje se mogu aktivirati u toku izvršenja neke druge. 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Prozorne komande: Snap, Grid, Layer, Zoom...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Čuvanje crteža 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Crtež se čuva na željenoj lokaciji (folderu)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File -Save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 okviru za dijalog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File name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ukucati naziv crteža i aktivirati taster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Save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Ukoliko je potrebno crtež sačuvati u nekom drugom obliku fajla ili drugoj verziji AutoCAD-a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File - Save As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 okviru za dijalog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Files of type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izabrati željeni oblik datotek i aktivirati taster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Save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5726546"/>
            <a:ext cx="5715000" cy="1131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624186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450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AutoCAD– osnovni softver </vt:lpstr>
      <vt:lpstr>Slide 2</vt:lpstr>
      <vt:lpstr>Slide 3</vt:lpstr>
      <vt:lpstr>Komandna linija</vt:lpstr>
      <vt:lpstr>Komandna linija</vt:lpstr>
      <vt:lpstr>Upotreba – funkcija miša </vt:lpstr>
      <vt:lpstr>O komandama </vt:lpstr>
      <vt:lpstr>Čuvanje crteža </vt:lpstr>
      <vt:lpstr>Slide 9</vt:lpstr>
      <vt:lpstr>Definisanje radne površine </vt:lpstr>
      <vt:lpstr>Definisanje radne površine </vt:lpstr>
      <vt:lpstr>Značenje zagrada u komandnoj liniji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Tehnički crtež</dc:title>
  <dc:creator>admin</dc:creator>
  <cp:lastModifiedBy>admin</cp:lastModifiedBy>
  <cp:revision>7</cp:revision>
  <dcterms:created xsi:type="dcterms:W3CDTF">2006-08-16T00:00:00Z</dcterms:created>
  <dcterms:modified xsi:type="dcterms:W3CDTF">2021-09-19T12:08:40Z</dcterms:modified>
</cp:coreProperties>
</file>