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663A-8A56-4DAB-A6EB-86C56419D13C}" type="datetimeFigureOut">
              <a:rPr lang="en-GB" smtClean="0"/>
              <a:pPr/>
              <a:t>15/09/2021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236CB-D217-48B4-8EF1-494909EA763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A47D75-898C-47E1-991F-5598E33B2E48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0D89-5D34-473F-8893-1ED7A6525C51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95341-96B6-4162-BF33-B5909A816564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72787F-CA80-431E-B9BE-95E58CE854B3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133D8C-A5C8-413E-97C2-E36C58161093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5FF-F404-42B2-943B-A3A6B19A2F9F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972AB-9043-49F2-85F5-A570483BCC3C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8CD0DF-EF76-4536-853D-E9B5EBF1CFDD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AF5A-7441-4CD0-97A7-7EA8C19306B1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CF4D4E-4BE2-4712-96B4-95CA8043B6C5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383AED-0716-4CFA-BBEF-D54CA323A686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EEDAFB-CB91-4C22-93CE-440F319BB428}" type="datetime1">
              <a:rPr lang="en-GB" smtClean="0"/>
              <a:pPr/>
              <a:t>15/09/2021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D8440-BD5F-42A4-9B10-13A6A1AA0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1960" y="1052736"/>
            <a:ext cx="5884168" cy="692696"/>
          </a:xfrm>
        </p:spPr>
        <p:txBody>
          <a:bodyPr>
            <a:normAutofit/>
          </a:bodyPr>
          <a:lstStyle/>
          <a:p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</a:rPr>
              <a:t>ENERGETSKA EFIKASNOST</a:t>
            </a:r>
            <a:endParaRPr lang="en-GB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2564904"/>
            <a:ext cx="6984776" cy="1947664"/>
          </a:xfrm>
        </p:spPr>
        <p:txBody>
          <a:bodyPr>
            <a:noAutofit/>
          </a:bodyPr>
          <a:lstStyle/>
          <a:p>
            <a:pPr algn="ctr"/>
            <a:r>
              <a:rPr lang="en-GB" sz="54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Osnovni</a:t>
            </a:r>
            <a:r>
              <a:rPr lang="en-GB" sz="54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54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energetske</a:t>
            </a:r>
            <a:r>
              <a:rPr lang="en-GB" sz="54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efikasnosti</a:t>
            </a:r>
            <a:endParaRPr lang="en-GB" sz="54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2581836" cy="2313034"/>
          </a:xfrm>
          <a:prstGeom prst="rect">
            <a:avLst/>
          </a:prstGeom>
          <a:noFill/>
          <a:ln>
            <a:noFill/>
          </a:ln>
        </p:spPr>
      </p:pic>
      <p:sp>
        <p:nvSpPr>
          <p:cNvPr id="16386" name="AutoShape 2" descr="Ušteda energije i energetska efikasnost- dokle smo stigli? - GREN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Ušteda energije i energetska efikasnost- dokle smo stigli? - GREN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90" name="AutoShape 6" descr="energetska efikasnost individualno stanovanje 3 - ArhInGre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9" y="4566080"/>
            <a:ext cx="3059832" cy="22919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620688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Energetska efikasnot industriji</a:t>
            </a:r>
            <a:endParaRPr lang="en-GB" sz="36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676456" cy="6093296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Razvoj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industriji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razvoj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povećanja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efikasnosti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industriji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prati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analizira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vrlo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detaljno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Razlog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što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industriji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značajna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ostvaruje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vrlo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različitim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industrijskim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granama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vrlo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različite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tehnološke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procese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Primjena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modernih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tehnoloških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procesa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pojedinim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industrijskim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granama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omogućuje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postizanje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dobrih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rezultata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poboljšanju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efikasnog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koriš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će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značajne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uštede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</a:t>
            </a:r>
            <a:endParaRPr lang="vi-VN" dirty="0" err="1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vi-VN" dirty="0" smtClean="0">
                <a:latin typeface="Calibri" pitchFamily="34" charset="0"/>
                <a:cs typeface="Calibri" pitchFamily="34" charset="0"/>
              </a:rPr>
              <a:t>Prosječna godišnja stopa porasta potrošnje energije u prerađivačkoj industriji u razdoblju od 1995. do 2007. godine iznosila je 1,6 %.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78098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nergetsk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efikasnost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n-GB" sz="4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400600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b="1" dirty="0" smtClean="0">
                <a:latin typeface="Calibri" pitchFamily="34" charset="0"/>
                <a:cs typeface="Calibri" pitchFamily="34" charset="0"/>
              </a:rPr>
              <a:t>energetske efikasnosti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su od velike važnosti za ciljeve energetske i ekološke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politike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GB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b="1" dirty="0" smtClean="0">
                <a:latin typeface="Calibri" pitchFamily="34" charset="0"/>
                <a:cs typeface="Calibri" pitchFamily="34" charset="0"/>
              </a:rPr>
              <a:t>Svrha energetskih </a:t>
            </a:r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indikatora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praćenje i upoređivanje energetske efikasnosti i trendova politika u zemljama EU uključujući Norvešku i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Hrvatsku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GB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Indikatori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energetske efikasnosti razmatraju se za sektor direktne potrošnje energije (koji uključuje domaćinstva , uslužni sektor i zgrade, poljoprivredu , industriju i transport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).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43528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Ciljevi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indikatora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nergetsk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efikasnost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n-GB" sz="4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280920" cy="5760640"/>
          </a:xfrm>
        </p:spPr>
        <p:txBody>
          <a:bodyPr>
            <a:normAutofit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maju nekoliko ciljeva: </a:t>
            </a:r>
            <a:endParaRPr lang="en-GB" sz="2800" b="1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Nadzor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ciljeva postavljenih na nacionalnom i međunarodnom nivou u programima energetske efikasnosti i smanjenja CO2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Procjena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smjernica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programa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energetske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Ministarstva, energetske agencije ili organizacije zadužene za sprovođenje programa energetske efikasnosti moraju da daju redovne proc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ene kako bi opravdale svoj rad i velike iznose budžetskog novca utrošenog za podršku ovim programima ili radu agencija za energetsku efikasnost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496944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Ciljevi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indikatora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nergetsk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efikasnost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n-GB" sz="4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280920" cy="5760640"/>
          </a:xfrm>
        </p:spPr>
        <p:txBody>
          <a:bodyPr>
            <a:normAutofit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laniranje budućih </a:t>
            </a:r>
            <a:r>
              <a:rPr lang="en-GB" sz="28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radnji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uključujući programe istraživanja i 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razvoja</a:t>
            </a:r>
            <a:endParaRPr lang="en-GB" sz="2800" b="1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spunjavanje 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modela predviđanja potražnje za energijom i poboljšanje kvaliteta 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prognoze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tehničko-ekonomski modeli, koje karakteriše visok nivo krajnje upotrebe, koriste indikatore energetske efikasnosti da razjasne buduće prom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ene u energetskoj 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vi-VN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eđudržavna poređenja</a:t>
            </a:r>
            <a:r>
              <a:rPr lang="en-GB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(k</a:t>
            </a:r>
            <a:r>
              <a:rPr lang="vi-VN" sz="2800" i="1" dirty="0" smtClean="0">
                <a:latin typeface="Calibri" pitchFamily="34" charset="0"/>
                <a:cs typeface="Calibri" pitchFamily="34" charset="0"/>
              </a:rPr>
              <a:t>ljučno pitanje vezano za međunarodne pregovore o klimatskim promenama</a:t>
            </a:r>
            <a:r>
              <a:rPr lang="en-GB" sz="2800" i="1" dirty="0" smtClean="0">
                <a:latin typeface="Calibri" pitchFamily="34" charset="0"/>
                <a:cs typeface="Calibri" pitchFamily="34" charset="0"/>
              </a:rPr>
              <a:t>) </a:t>
            </a:r>
            <a:endParaRPr lang="vi-VN" sz="2800" i="1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Podjela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indikatora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nergetsk</a:t>
            </a:r>
            <a:r>
              <a:rPr lang="en-GB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CS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efikasnost</a:t>
            </a:r>
            <a:r>
              <a:rPr lang="en-GB" sz="4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n-GB" sz="4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280920" cy="5760640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ulozi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energetske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dijele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tri </a:t>
            </a:r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vrste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514350" indent="-514350" algn="just"/>
            <a:endParaRPr lang="en-GB" sz="1050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vi-V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indikatori koji prate trendove energetske efikasnosti i smanjenja CO2 po </a:t>
            </a:r>
            <a:r>
              <a:rPr lang="vi-V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zemljama</a:t>
            </a:r>
            <a:endParaRPr lang="en-GB" sz="28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endParaRPr lang="vi-VN" sz="800" b="1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vi-VN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indikatori koji upoređuju nivoe energetskih performansi neke zemlje sa drugim </a:t>
            </a:r>
            <a:r>
              <a:rPr lang="vi-VN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zemljama</a:t>
            </a:r>
            <a:endParaRPr lang="en-GB" sz="28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endParaRPr lang="vi-VN" sz="800" b="1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vi-VN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indikatori difuzije kojima se m</a:t>
            </a:r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vi-VN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eri difuzija (tj. prodor na tržište) efikasnih tehnologija i praksi</a:t>
            </a:r>
            <a:endParaRPr lang="en-US" sz="2800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koji</a:t>
            </a:r>
            <a:r>
              <a:rPr lang="en-GB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prate </a:t>
            </a:r>
            <a:r>
              <a:rPr lang="en-GB" sz="3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trendove</a:t>
            </a:r>
            <a:r>
              <a:rPr lang="en-GB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energetske</a:t>
            </a:r>
            <a:r>
              <a:rPr lang="en-GB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3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8676456" cy="5949280"/>
          </a:xfrm>
        </p:spPr>
        <p:txBody>
          <a:bodyPr>
            <a:normAutofit lnSpcReduction="10000"/>
          </a:bodyPr>
          <a:lstStyle/>
          <a:p>
            <a:pPr marL="514350" indent="-514350" algn="just"/>
            <a:r>
              <a:rPr lang="vi-VN" dirty="0" smtClean="0">
                <a:latin typeface="Calibri" pitchFamily="34" charset="0"/>
                <a:cs typeface="Calibri" pitchFamily="34" charset="0"/>
              </a:rPr>
              <a:t>Smatra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se da </a:t>
            </a:r>
            <a:r>
              <a:rPr lang="vi-VN" b="1" dirty="0" smtClean="0">
                <a:latin typeface="Calibri" pitchFamily="34" charset="0"/>
                <a:cs typeface="Calibri" pitchFamily="34" charset="0"/>
              </a:rPr>
              <a:t>četiri vrste indikatora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prate trendove energetske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880110" lvl="1" indent="-514350" algn="just">
              <a:buFont typeface="+mj-lt"/>
              <a:buAutoNum type="arabicPeriod"/>
            </a:pPr>
            <a:r>
              <a:rPr lang="vi-V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intenzitet energije / ugljenika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veza 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između potrošnje energije ili emisije CO2 sa pokazateljem aktivnosti m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erenim u novčanim 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jedinicama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880110" lvl="1" indent="-514350" algn="just">
              <a:buFont typeface="+mj-lt"/>
              <a:buAutoNum type="arabicPeriod"/>
            </a:pPr>
            <a:r>
              <a:rPr lang="vi-V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tehničko-ekonomski odnosi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ili jedinična potrošnja / jedinica emisije CO2,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GB" sz="2400" i="1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ovezuju potrošnju energije ili emisiju CO2 sa pokazateljem aktivnosti m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erenim fizičkim merama: (kVh po frižideru, ekvivalent dizela po m2 gr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jnog prostora u stanu itd</a:t>
            </a:r>
            <a:r>
              <a:rPr lang="vi-VN" sz="2400" i="1" dirty="0" smtClean="0">
                <a:latin typeface="Calibri" pitchFamily="34" charset="0"/>
                <a:cs typeface="Calibri" pitchFamily="34" charset="0"/>
              </a:rPr>
              <a:t>.)</a:t>
            </a:r>
            <a:endParaRPr lang="en-GB" sz="2400" i="1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vi-V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ndeks </a:t>
            </a:r>
            <a:r>
              <a:rPr lang="vi-V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napretka energetske efikasnosti</a:t>
            </a:r>
            <a:r>
              <a:rPr lang="vi-V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nazvan ODEKS, definisan na nivou sektora ( industrija , transport , domaćinstva ) ili ekonomije u 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elini (svi krajnji potrošači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).</a:t>
            </a: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vi-V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uštede energije / CO2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koje izražavaju varijacije, u kategorijama uštede energije ili uštede CO2 , u poređenju sa situacijom bez poboljšanja energetske efikasnosti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 err="1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Indikatori</a:t>
            </a:r>
            <a:r>
              <a:rPr lang="en-GB" sz="36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pore</a:t>
            </a:r>
            <a:r>
              <a:rPr lang="sr-Latn-CS" sz="36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đenja energetskih performansi </a:t>
            </a:r>
            <a:endParaRPr lang="en-GB" sz="3600" b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8676456" cy="5949280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Za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upoređivanje energetskih performansi među zemljama predložene su </a:t>
            </a:r>
            <a:r>
              <a:rPr lang="vi-VN" sz="2600" b="1" dirty="0" smtClean="0">
                <a:latin typeface="Calibri" pitchFamily="34" charset="0"/>
                <a:cs typeface="Calibri" pitchFamily="34" charset="0"/>
              </a:rPr>
              <a:t>dv</a:t>
            </a:r>
            <a:r>
              <a:rPr lang="en-US" sz="2600" b="1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sz="2600" b="1" dirty="0" smtClean="0">
                <a:latin typeface="Calibri" pitchFamily="34" charset="0"/>
                <a:cs typeface="Calibri" pitchFamily="34" charset="0"/>
              </a:rPr>
              <a:t>e vrste indikatora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:</a:t>
            </a:r>
            <a:endParaRPr lang="sr-Latn-CS" sz="2600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vi-VN" sz="2600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prilagođeni indikatori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(p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rilagođeni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su strukturnim razlikama među zemljama kako bi se omogućilo tačnije poređenje između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njih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ros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ek EU se obično uzima kao reper za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prilagođavanje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880110" lvl="1" indent="-514350" algn="just">
              <a:buFont typeface="+mj-lt"/>
              <a:buAutoNum type="arabicPeriod"/>
            </a:pPr>
            <a:r>
              <a:rPr lang="vi-VN" sz="2600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kriterijumi ili ciljni </a:t>
            </a:r>
            <a:r>
              <a:rPr lang="vi-VN" sz="2600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indikatori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pokazuju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razliku između stvarnih vr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ednosti nekih indikatora i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ciljnih vr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ednosti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za određenu zemlju.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Razlika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između zab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ilj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ežene vr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ednosti indikatora i ciljne / kriterijumske vr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ednosti može pokazati dostižni potencijal za poboljšanje energetske efikasnosti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) </a:t>
            </a:r>
            <a:endParaRPr lang="vi-VN" sz="2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620688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Indikatori</a:t>
            </a:r>
            <a:r>
              <a:rPr lang="sr-Latn-CS" sz="3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difuzije </a:t>
            </a:r>
            <a:endParaRPr lang="en-GB" sz="36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676456" cy="6093296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vi-VN" sz="2600" b="1" dirty="0" smtClean="0">
                <a:latin typeface="Calibri" pitchFamily="34" charset="0"/>
                <a:cs typeface="Calibri" pitchFamily="34" charset="0"/>
              </a:rPr>
              <a:t>Svrha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ovih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indikatora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 je dopunjavanje postojećih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indikatora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 energetske efikasnosti. </a:t>
            </a:r>
            <a:endParaRPr lang="sr-Latn-CS" sz="2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U obzir su uzete </a:t>
            </a:r>
            <a:r>
              <a:rPr lang="vi-VN" sz="2600" b="1" dirty="0" smtClean="0">
                <a:latin typeface="Calibri" pitchFamily="34" charset="0"/>
                <a:cs typeface="Calibri" pitchFamily="34" charset="0"/>
              </a:rPr>
              <a:t>tri vrste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indikatora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:</a:t>
            </a:r>
            <a:endParaRPr lang="sr-Latn-CS" sz="2600" dirty="0" smtClean="0">
              <a:latin typeface="Calibri" pitchFamily="34" charset="0"/>
              <a:cs typeface="Calibri" pitchFamily="34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sr-Latn-C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sr-Latn-C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rodor efikasnih tehnologija na tržište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(broj prodatih efikasnih sijalica, procenat oznake A u novim prodajama električnih uređaja...)</a:t>
            </a:r>
          </a:p>
          <a:p>
            <a:pPr marL="880110" lvl="1" indent="-514350" algn="just">
              <a:buFont typeface="+mj-lt"/>
              <a:buAutoNum type="arabicPeriod"/>
            </a:pPr>
            <a:r>
              <a:rPr lang="sr-Latn-C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sr-Latn-C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ifuzija/širenje energetski efikasnih običaja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(procenat putnika u javnom prevozu i putnika na ne-motornim vozilima, procenat efikasnih procesa u industriji...) </a:t>
            </a:r>
          </a:p>
          <a:p>
            <a:pPr marL="880110" lvl="1" indent="-514350" algn="just">
              <a:buFont typeface="+mj-lt"/>
              <a:buAutoNum type="arabicPeriod"/>
            </a:pPr>
            <a:r>
              <a:rPr lang="vi-VN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tržišni prodor obnovljivih izvora za krajnju </a:t>
            </a:r>
            <a:r>
              <a:rPr lang="vi-VN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upotrebu</a:t>
            </a:r>
            <a:r>
              <a:rPr lang="sr-Latn-C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broj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solarnih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grijača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vodu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procenat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2600" dirty="0" smtClean="0">
                <a:latin typeface="Calibri" pitchFamily="34" charset="0"/>
                <a:cs typeface="Calibri" pitchFamily="34" charset="0"/>
              </a:rPr>
              <a:t>kotlova za grijanje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drva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, …)</a:t>
            </a:r>
            <a:endParaRPr lang="vi-VN" sz="2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620688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Energetska efikasnot u domaćinstvu</a:t>
            </a:r>
            <a:endParaRPr lang="en-GB" sz="36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676456" cy="6093296"/>
          </a:xfrm>
        </p:spPr>
        <p:txBody>
          <a:bodyPr>
            <a:normAutofit lnSpcReduction="10000"/>
          </a:bodyPr>
          <a:lstStyle/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Specifična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grijanje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u domaćinstvu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razdoblju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1995. do 2007.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godine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povećavala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 (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izuzetak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2002.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2006.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godina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bile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toplije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pa 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bila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manja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).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Indeks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poboljšanja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energetske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ODEX u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domaćinstvu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povećan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oko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10 %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grijanje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19,6 %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toplu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vodu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514350" indent="-514350"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Indeks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poboljšanja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energetske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efikasnosti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ku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anje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smanjio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3,8 %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istom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razdoblju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zbog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smanjenja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kuhanje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Ukupni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indeks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poboljšanja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energetske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učinkovitosti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ODEX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kućanstvima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razdoblju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1995. do 2007.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godine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povećan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8,8 %,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iz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čega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bi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moglo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zaključiti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domaćinstvu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troši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sve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ne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efikasnije.</a:t>
            </a: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vi-VN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208</TotalTime>
  <Words>829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ENERGETSKA EFIKASNOST</vt:lpstr>
      <vt:lpstr>Indikatori energetske efikasnosti</vt:lpstr>
      <vt:lpstr>Ciljevi indikatora energetske efikasnosti</vt:lpstr>
      <vt:lpstr>Ciljevi indikatora energetske efikasnosti</vt:lpstr>
      <vt:lpstr>Podjela indikatora energetske efikasnosti</vt:lpstr>
      <vt:lpstr>Indikatori koji prate trendove energetske efikasnosti </vt:lpstr>
      <vt:lpstr>Indikatori poređenja energetskih performansi </vt:lpstr>
      <vt:lpstr>Indikatori difuzije </vt:lpstr>
      <vt:lpstr>Energetska efikasnot u domaćinstvu</vt:lpstr>
      <vt:lpstr>Energetska efikasnot industriji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ENERGETSKA EFIKASNOST</dc:title>
  <dc:creator>VESNA</dc:creator>
  <cp:lastModifiedBy>VESNA</cp:lastModifiedBy>
  <cp:revision>31</cp:revision>
  <dcterms:created xsi:type="dcterms:W3CDTF">2021-09-07T19:33:58Z</dcterms:created>
  <dcterms:modified xsi:type="dcterms:W3CDTF">2021-09-15T10:04:19Z</dcterms:modified>
</cp:coreProperties>
</file>