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663A-8A56-4DAB-A6EB-86C56419D13C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236CB-D217-48B4-8EF1-494909EA763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A47D75-898C-47E1-991F-5598E33B2E48}" type="datetime1">
              <a:rPr lang="en-GB" smtClean="0"/>
              <a:t>06/10/2021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0D89-5D34-473F-8893-1ED7A6525C51}" type="datetime1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95341-96B6-4162-BF33-B5909A816564}" type="datetime1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72787F-CA80-431E-B9BE-95E58CE854B3}" type="datetime1">
              <a:rPr lang="en-GB" smtClean="0"/>
              <a:t>06/10/2021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A133D8C-A5C8-413E-97C2-E36C58161093}" type="datetime1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5FF-F404-42B2-943B-A3A6B19A2F9F}" type="datetime1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972AB-9043-49F2-85F5-A570483BCC3C}" type="datetime1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8CD0DF-EF76-4536-853D-E9B5EBF1CFDD}" type="datetime1">
              <a:rPr lang="en-GB" smtClean="0"/>
              <a:t>06/10/2021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AF5A-7441-4CD0-97A7-7EA8C19306B1}" type="datetime1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CF4D4E-4BE2-4712-96B4-95CA8043B6C5}" type="datetime1">
              <a:rPr lang="en-GB" smtClean="0"/>
              <a:t>06/10/2021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383AED-0716-4CFA-BBEF-D54CA323A686}" type="datetime1">
              <a:rPr lang="en-GB" smtClean="0"/>
              <a:t>06/10/2021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EEDAFB-CB91-4C22-93CE-440F319BB428}" type="datetime1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1D8440-BD5F-42A4-9B10-13A6A1AA0D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1960" y="1052736"/>
            <a:ext cx="5884168" cy="692696"/>
          </a:xfrm>
        </p:spPr>
        <p:txBody>
          <a:bodyPr>
            <a:normAutofit/>
          </a:bodyPr>
          <a:lstStyle/>
          <a:p>
            <a:r>
              <a:rPr lang="en-GB" sz="2400" i="1" dirty="0">
                <a:solidFill>
                  <a:schemeClr val="accent1">
                    <a:lumMod val="50000"/>
                  </a:schemeClr>
                </a:solidFill>
              </a:rPr>
              <a:t>ENERGETSKA EFIKASNOST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2852936"/>
            <a:ext cx="6552728" cy="1659632"/>
          </a:xfrm>
        </p:spPr>
        <p:txBody>
          <a:bodyPr>
            <a:noAutofit/>
          </a:bodyPr>
          <a:lstStyle/>
          <a:p>
            <a:pPr algn="ctr"/>
            <a:r>
              <a:rPr lang="en-GB" sz="5400" i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Pojam</a:t>
            </a:r>
            <a:r>
              <a:rPr lang="en-GB" sz="54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5400" i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GB" sz="54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5400" i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zna</a:t>
            </a:r>
            <a:r>
              <a:rPr lang="sr-Latn-CS" sz="5400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čaj energetske efikasnosti</a:t>
            </a:r>
            <a:endParaRPr lang="en-GB" sz="54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0648"/>
            <a:ext cx="2581836" cy="2313034"/>
          </a:xfrm>
          <a:prstGeom prst="rect">
            <a:avLst/>
          </a:prstGeom>
          <a:noFill/>
          <a:ln>
            <a:noFill/>
          </a:ln>
        </p:spPr>
      </p:pic>
      <p:sp>
        <p:nvSpPr>
          <p:cNvPr id="16386" name="AutoShape 2" descr="Ušteda energije i energetska efikasnost- dokle smo stigli? - GRENE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88" name="AutoShape 4" descr="Ušteda energije i energetska efikasnost- dokle smo stigli? - GRENE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90" name="AutoShape 6" descr="energetska efikasnost individualno stanovanje 3 - ArhInGre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9" y="4566080"/>
            <a:ext cx="3059832" cy="22919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26876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vi-VN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aljepnice za označavanje električnih uređaja u domaćinstvu</a:t>
            </a:r>
            <a:endParaRPr lang="en-GB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352928" cy="5184576"/>
          </a:xfrm>
        </p:spPr>
        <p:txBody>
          <a:bodyPr>
            <a:normAutofit/>
          </a:bodyPr>
          <a:lstStyle/>
          <a:p>
            <a:pPr algn="just"/>
            <a:r>
              <a:rPr lang="sr-Latn-CS" sz="3200" dirty="0">
                <a:latin typeface="Calibri" pitchFamily="34" charset="0"/>
                <a:cs typeface="Calibri" pitchFamily="34" charset="0"/>
              </a:rPr>
              <a:t>Prednosti korišćenja </a:t>
            </a:r>
            <a:r>
              <a:rPr lang="vi-VN" sz="3200" dirty="0">
                <a:latin typeface="Calibri" pitchFamily="34" charset="0"/>
                <a:cs typeface="Calibri" pitchFamily="34" charset="0"/>
              </a:rPr>
              <a:t>energetski efikasnih </a:t>
            </a:r>
            <a:r>
              <a:rPr lang="sr-Latn-CS" sz="3200" dirty="0">
                <a:latin typeface="Calibri" pitchFamily="34" charset="0"/>
                <a:cs typeface="Calibri" pitchFamily="34" charset="0"/>
              </a:rPr>
              <a:t>uređaja: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sz="3200" dirty="0">
                <a:latin typeface="Calibri" pitchFamily="34" charset="0"/>
                <a:cs typeface="Calibri" pitchFamily="34" charset="0"/>
              </a:rPr>
              <a:t>R</a:t>
            </a:r>
            <a:r>
              <a:rPr lang="vi-VN" sz="3200" dirty="0">
                <a:latin typeface="Calibri" pitchFamily="34" charset="0"/>
                <a:cs typeface="Calibri" pitchFamily="34" charset="0"/>
              </a:rPr>
              <a:t>ačuni za utrošenu električnu energiju će biti smanjeni korišćenjem većeg broja energetski efikasnih uređaja. </a:t>
            </a:r>
            <a:endParaRPr lang="sr-Latn-CS" sz="3200" dirty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sr-Latn-CS" sz="3200" dirty="0">
                <a:latin typeface="Calibri" pitchFamily="34" charset="0"/>
                <a:cs typeface="Calibri" pitchFamily="34" charset="0"/>
              </a:rPr>
              <a:t>M</a:t>
            </a:r>
            <a:r>
              <a:rPr lang="vi-VN" sz="3200" dirty="0">
                <a:latin typeface="Calibri" pitchFamily="34" charset="0"/>
                <a:cs typeface="Calibri" pitchFamily="34" charset="0"/>
              </a:rPr>
              <a:t>anja potrošnja energije za sobom sigurno povlači i smanjenje zagađenja, bolje očuvanje okoline i prirodnih resursa.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78098"/>
          </a:xfrm>
        </p:spPr>
        <p:txBody>
          <a:bodyPr>
            <a:normAutofit/>
          </a:bodyPr>
          <a:lstStyle/>
          <a:p>
            <a:pPr algn="ctr"/>
            <a:r>
              <a:rPr lang="sr-Latn-C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Energetska efikasnost</a:t>
            </a:r>
            <a:endParaRPr lang="en-GB" sz="4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280920" cy="5205192"/>
          </a:xfrm>
        </p:spPr>
        <p:txBody>
          <a:bodyPr>
            <a:normAutofit lnSpcReduction="10000"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Pod </a:t>
            </a:r>
            <a:r>
              <a:rPr lang="vi-VN" sz="2800" b="1" dirty="0">
                <a:latin typeface="Calibri" pitchFamily="34" charset="0"/>
                <a:cs typeface="Calibri" pitchFamily="34" charset="0"/>
              </a:rPr>
              <a:t>energetskom efikasnošću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podrazumijevaju se mjere i uređaji koji doprinose racionalnoj potrošnji energije, ekonomskim uštedama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,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a putem kojih se ostvaruje isti ili viši stepen komfora.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/>
            <a:endParaRPr lang="sr-Latn-C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Pod </a:t>
            </a:r>
            <a:r>
              <a:rPr lang="vi-VN" sz="2800" b="1" dirty="0">
                <a:latin typeface="Calibri" pitchFamily="34" charset="0"/>
                <a:cs typeface="Calibri" pitchFamily="34" charset="0"/>
              </a:rPr>
              <a:t>energetski efikasnim uređajem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smatra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 se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onaj koji ima veliki stepen korisnog dejstva, tj. male gubitke prilikom transformacije jednog vida energije u drugi.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/>
            <a:endParaRPr lang="sr-Latn-C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sr-Latn-CS" sz="2800" dirty="0">
                <a:latin typeface="Calibri" pitchFamily="34" charset="0"/>
                <a:cs typeface="Calibri" pitchFamily="34" charset="0"/>
              </a:rPr>
              <a:t>Pod energetski efikasnim mjerama se p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odrazumijev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aju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mjere koje se primjenjuju u cilju smanjenja potrošnje energije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, a omogućavaju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isti, ili čak i viši stepen ostvarenog komfora i standarda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.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98072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Uticaj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korišćenja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energije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na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okolinu</a:t>
            </a:r>
            <a:endParaRPr lang="en-GB" sz="4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280920" cy="5205192"/>
          </a:xfrm>
        </p:spPr>
        <p:txBody>
          <a:bodyPr>
            <a:normAutofit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Najveći dio energije, koji dobijamo, nastaje sagorijevanjem fosilnih goriva (uglja, tečnih goriva, prirodnog gasa). 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Tom prilikom nastaju razni štetni gasovi (ugljen-dioksid, azotni i sumporni oksidi) koji odlaze u atmosferu, kao i tečni i čvrsti otpad koji se odlažu u odlagalištima u blizini energetskog objekta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.</a:t>
            </a:r>
            <a:endParaRPr lang="vi-VN" sz="28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3</a:t>
            </a:fld>
            <a:endParaRPr lang="en-GB"/>
          </a:p>
        </p:txBody>
      </p:sp>
      <p:pic>
        <p:nvPicPr>
          <p:cNvPr id="1026" name="Picture 2" descr="Holandski sud naložio vladi smanjenje emisije štetnih ga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5" y="4557302"/>
            <a:ext cx="3457334" cy="2300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98072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Uticaj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korišćenja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energije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na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okolinu</a:t>
            </a:r>
            <a:endParaRPr lang="en-GB" sz="4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352928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Svi uticaji na životnu 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sredinu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mogu se podijeliti na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vi-VN" sz="28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lokalne, </a:t>
            </a:r>
            <a:endParaRPr lang="sr-Latn-CS" sz="28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vi-VN" sz="28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regionalne i </a:t>
            </a:r>
            <a:endParaRPr lang="sr-Latn-CS" sz="28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vi-VN" sz="28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globalne.</a:t>
            </a:r>
            <a:endParaRPr lang="en-US" sz="28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vi-VN" sz="2800" b="1" dirty="0">
                <a:latin typeface="Calibri" pitchFamily="34" charset="0"/>
                <a:cs typeface="Calibri" pitchFamily="34" charset="0"/>
              </a:rPr>
              <a:t>Lokalni uticaji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su emisije letećeg pepela i čađi, otpadne toplote i buka.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b="1" dirty="0">
                <a:latin typeface="Calibri" pitchFamily="34" charset="0"/>
                <a:cs typeface="Calibri" pitchFamily="34" charset="0"/>
              </a:rPr>
              <a:t>Regionalni uticaj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imaju emisije sumpornih i azotnih oksida, koji sa vlagom iz vazduha stvaraju kisjeline, što je poznato pod nazivom ,,kisjele kiše".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b="1" dirty="0">
                <a:latin typeface="Calibri" pitchFamily="34" charset="0"/>
                <a:cs typeface="Calibri" pitchFamily="34" charset="0"/>
              </a:rPr>
              <a:t>Globalni uticaj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ima emisija ugljen-dioksida i metana koja dovodi do efekta globalnog zagrijevanja (efekat ,,staklene bašte").</a:t>
            </a:r>
          </a:p>
          <a:p>
            <a:pPr algn="just"/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980728"/>
          </a:xfrm>
        </p:spPr>
        <p:txBody>
          <a:bodyPr>
            <a:noAutofit/>
          </a:bodyPr>
          <a:lstStyle/>
          <a:p>
            <a:pPr algn="ctr"/>
            <a:r>
              <a:rPr lang="sr-Latn-CS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Mjere za smanjenje efekta staklene bašte</a:t>
            </a:r>
            <a:endParaRPr lang="en-GB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352928" cy="5472608"/>
          </a:xfrm>
        </p:spPr>
        <p:txBody>
          <a:bodyPr>
            <a:normAutofit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Jedna od najznačajnijih mjera za smanjenje efekta staklene bašte i globalnog zagrijevanja, je promjena našeg ponašanja  u pogledu koriščenja energije.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 Znatno efikasnijim korišćenjem energije smanjujemo emisiju ugljen-dioksida u atmosferu. 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Takođe, korišćenjem obnovljivih izvora energije, kao što su vjetar, Sunce i biomasa, proizvodi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 se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energij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a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bez emisije ugljen-dioksida i time 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se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značajno redukuje količinu gasova odgovornih za efekat staklene bašte.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26876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vi-VN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aljepnice za označavanje električnih uređaja u domaćinstvu</a:t>
            </a:r>
            <a:endParaRPr lang="en-GB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352928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Evropska unija je 1992. donijela direktivu o obaveznom obilježavanju električnih uređaja za domaćinstvo naljepnicama za označavanje energetsk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e klase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. 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Cilj naljepnica je da krajnji kupci budu, na jasan i jednostavan način, obaviješteni o efikasnosti uređaja i da se pri kupovini opredijele za energetski efikasnije uređaje. 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sr-Latn-CS" sz="11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Nijedan uređaj za domaćinstvo ne može se prodavati na tržištu Evropske unije bez naljepnice energetskog razreda, istaknute na vidljivom mjestu, i bez prikazane tehničke dokumentacije koja prati uređaj.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26876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vi-VN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aljepnice za označavanje električnih uređaja u domaćinstvu</a:t>
            </a:r>
            <a:endParaRPr lang="en-GB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352928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Direktiva o obaveznom označavanju energetskog razreda 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(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po zakonima Evropske unije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)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odnosi se na: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vi-VN" sz="2800" dirty="0">
                <a:latin typeface="Calibri" pitchFamily="34" charset="0"/>
                <a:cs typeface="Calibri" pitchFamily="34" charset="0"/>
              </a:rPr>
              <a:t>Frižidere, zamrzivače i kombinovane frižidere i zamrzivače</a:t>
            </a:r>
          </a:p>
          <a:p>
            <a:pPr algn="just">
              <a:buFont typeface="Arial" pitchFamily="34" charset="0"/>
              <a:buChar char="•"/>
            </a:pPr>
            <a:r>
              <a:rPr lang="vi-VN" sz="2800" dirty="0">
                <a:latin typeface="Calibri" pitchFamily="34" charset="0"/>
                <a:cs typeface="Calibri" pitchFamily="34" charset="0"/>
              </a:rPr>
              <a:t>Mašine za pranje veša</a:t>
            </a:r>
          </a:p>
          <a:p>
            <a:pPr algn="just">
              <a:buFont typeface="Arial" pitchFamily="34" charset="0"/>
              <a:buChar char="•"/>
            </a:pPr>
            <a:r>
              <a:rPr lang="vi-VN" sz="2800" dirty="0">
                <a:latin typeface="Calibri" pitchFamily="34" charset="0"/>
                <a:cs typeface="Calibri" pitchFamily="34" charset="0"/>
              </a:rPr>
              <a:t>Električne mašine za sušenje veša</a:t>
            </a:r>
          </a:p>
          <a:p>
            <a:pPr algn="just">
              <a:buFont typeface="Arial" pitchFamily="34" charset="0"/>
              <a:buChar char="•"/>
            </a:pPr>
            <a:r>
              <a:rPr lang="vi-VN" sz="2800" dirty="0">
                <a:latin typeface="Calibri" pitchFamily="34" charset="0"/>
                <a:cs typeface="Calibri" pitchFamily="34" charset="0"/>
              </a:rPr>
              <a:t>Kombinovane mašine za pranje i sušenje veša</a:t>
            </a:r>
          </a:p>
          <a:p>
            <a:pPr algn="just">
              <a:buFont typeface="Arial" pitchFamily="34" charset="0"/>
              <a:buChar char="•"/>
            </a:pPr>
            <a:r>
              <a:rPr lang="vi-VN" sz="2800" dirty="0">
                <a:latin typeface="Calibri" pitchFamily="34" charset="0"/>
                <a:cs typeface="Calibri" pitchFamily="34" charset="0"/>
              </a:rPr>
              <a:t>Mašine za pranje sudova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800" dirty="0">
                <a:latin typeface="Calibri" pitchFamily="34" charset="0"/>
                <a:cs typeface="Calibri" pitchFamily="34" charset="0"/>
              </a:rPr>
              <a:t>E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lektrične šporete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800" dirty="0">
                <a:latin typeface="Calibri" pitchFamily="34" charset="0"/>
                <a:cs typeface="Calibri" pitchFamily="34" charset="0"/>
              </a:rPr>
              <a:t>K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lima uređaje</a:t>
            </a:r>
          </a:p>
          <a:p>
            <a:pPr algn="just">
              <a:buFont typeface="Arial" pitchFamily="34" charset="0"/>
              <a:buChar char="•"/>
            </a:pPr>
            <a:r>
              <a:rPr lang="vi-VN" sz="2800" dirty="0">
                <a:latin typeface="Calibri" pitchFamily="34" charset="0"/>
                <a:cs typeface="Calibri" pitchFamily="34" charset="0"/>
              </a:rPr>
              <a:t>Sijalice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 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26876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vi-VN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aljepnice za označavanje električnih uređaja u domaćinstvu</a:t>
            </a:r>
            <a:endParaRPr lang="en-GB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352928" cy="5184576"/>
          </a:xfrm>
        </p:spPr>
        <p:txBody>
          <a:bodyPr>
            <a:normAutofit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Naljepnica 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kupcima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pomaže da naprav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e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bolji izbor pri kupovini kućnih aparata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,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jer sadrži informaciju o potrošnji energije i kvalitetu rada uređaja. 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Slovne oznake od "A" do "G" ukazuju na kvalitet uređaja što se tiče energetskih i drugih osobina, a uređaj je kvalitetniji štio je bliži slovu "A". 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8</a:t>
            </a:fld>
            <a:endParaRPr lang="en-GB"/>
          </a:p>
        </p:txBody>
      </p:sp>
      <p:sp>
        <p:nvSpPr>
          <p:cNvPr id="19458" name="AutoShape 2" descr="Radio Tivat | energetska efikasno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0" name="AutoShape 4" descr="Radio Tivat | energetska efikasno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2" name="AutoShape 6" descr="ENERGETSKA EFIKASNOST | Grad koji vol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64" name="AutoShape 8" descr="ENERGETSKA EFIKASNOST | Grad koji voli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466" name="Picture 10" descr="Energetska efikasnost - NGO Green 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77072"/>
            <a:ext cx="2592288" cy="258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26876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vi-VN" sz="4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aljepnice za označavanje električnih uređaja u domaćinstvu</a:t>
            </a:r>
            <a:endParaRPr lang="en-GB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352928" cy="5184576"/>
          </a:xfrm>
        </p:spPr>
        <p:txBody>
          <a:bodyPr>
            <a:normAutofit/>
          </a:bodyPr>
          <a:lstStyle/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Energetski razredi "A", "A+“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,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 "A++" 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i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"A+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+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+" spadaju u najefikasnije uređaje. </a:t>
            </a:r>
            <a:endParaRPr lang="sr-Latn-CS" sz="2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vi-VN" sz="2800" dirty="0">
                <a:latin typeface="Calibri" pitchFamily="34" charset="0"/>
                <a:cs typeface="Calibri" pitchFamily="34" charset="0"/>
              </a:rPr>
              <a:t>Dodatne oznaka "+" i "++" označava da uređaj ima veću energetsku efikasnost od one koja se zakonskim propisima odnosi na kategoriju "A“</a:t>
            </a:r>
            <a:r>
              <a:rPr lang="sr-Latn-CS" sz="2800" dirty="0">
                <a:latin typeface="Calibri" pitchFamily="34" charset="0"/>
                <a:cs typeface="Calibri" pitchFamily="34" charset="0"/>
              </a:rPr>
              <a:t>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1D8440-BD5F-42A4-9B10-13A6A1AA0D21}" type="slidenum">
              <a:rPr lang="en-GB" smtClean="0"/>
              <a:t>9</a:t>
            </a:fld>
            <a:endParaRPr lang="en-GB"/>
          </a:p>
        </p:txBody>
      </p:sp>
      <p:pic>
        <p:nvPicPr>
          <p:cNvPr id="24578" name="Picture 2" descr="Energetska efikasnost uzima maha i u BiH - Impu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789039"/>
            <a:ext cx="3969089" cy="30689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639</Words>
  <Application>Microsoft Office PowerPoint</Application>
  <PresentationFormat>Projekcija na ekranu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Oriel</vt:lpstr>
      <vt:lpstr>ENERGETSKA EFIKASNOST</vt:lpstr>
      <vt:lpstr>Energetska efikasnost</vt:lpstr>
      <vt:lpstr>Uticaj korišćenja energije na okolinu</vt:lpstr>
      <vt:lpstr>Uticaj korišćenja energije na okolinu</vt:lpstr>
      <vt:lpstr>Mjere za smanjenje efekta staklene bašte</vt:lpstr>
      <vt:lpstr>Naljepnice za označavanje električnih uređaja u domaćinstvu</vt:lpstr>
      <vt:lpstr>Naljepnice za označavanje električnih uređaja u domaćinstvu</vt:lpstr>
      <vt:lpstr>Naljepnice za označavanje električnih uređaja u domaćinstvu</vt:lpstr>
      <vt:lpstr>Naljepnice za označavanje električnih uređaja u domaćinstvu</vt:lpstr>
      <vt:lpstr>Naljepnice za označavanje električnih uređaja u domaćinstvu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ENERGETSKA EFIKASNOST</dc:title>
  <dc:creator>VESNA</dc:creator>
  <cp:lastModifiedBy>vesna calasan</cp:lastModifiedBy>
  <cp:revision>14</cp:revision>
  <dcterms:created xsi:type="dcterms:W3CDTF">2021-09-07T19:33:58Z</dcterms:created>
  <dcterms:modified xsi:type="dcterms:W3CDTF">2021-10-06T19:41:19Z</dcterms:modified>
</cp:coreProperties>
</file>