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89" r:id="rId16"/>
    <p:sldId id="290" r:id="rId17"/>
    <p:sldId id="287" r:id="rId18"/>
    <p:sldId id="288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6783-8B4A-4454-AE08-9C050A709A1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A329-54D7-42C7-B0A9-6DFC16F48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56183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E88401-0488-4F21-BEDC-4AB5DB8677B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5A44786-C327-4675-8F5B-9ED675564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128046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D8AD797-4F7B-4263-870F-5CA9F47B7A7B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2A27-F4A4-4F32-BF7A-BB0D161237F0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D1A1-B108-4339-9B16-96F0B08877E0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E827-4161-423E-868D-1E418309E39F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FBDE-6FF0-4336-BC29-AA6893E45C52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1407-8CAF-4E63-8107-978A5E327721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6BA9-83F8-4E11-986F-776044D5694C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7C2B7-374E-4B85-901F-4C9F5B2ED0D5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FD1C-0629-42F7-86DB-DDCD3D249C3A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A59E0E6-F4B1-41ED-B71E-6D2599078253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A590754-4FDD-45DF-9650-B69F8D21DE9C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011BE66-7B06-47F7-A9F2-E3ADF75DF6D6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95400"/>
            <a:ext cx="5723468" cy="1828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OSNOVE ELEKTROTEHNIKE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NA</a:t>
            </a:r>
            <a:r>
              <a:rPr lang="sr-Latn-CS" sz="3600" b="1" dirty="0" smtClean="0">
                <a:solidFill>
                  <a:schemeClr val="tx1"/>
                </a:solidFill>
              </a:rPr>
              <a:t>ČINI VEZIVANJA ELEKTRIČNIH OTPORA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3A84-BFDE-4DCB-AF54-970D460A0572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609600"/>
            <a:ext cx="723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 smtClean="0"/>
              <a:t>Ako imamo </a:t>
            </a:r>
            <a:r>
              <a:rPr lang="sr-Latn-CS" sz="3200" b="1" dirty="0" smtClean="0">
                <a:solidFill>
                  <a:srgbClr val="FF0000"/>
                </a:solidFill>
              </a:rPr>
              <a:t>samo</a:t>
            </a:r>
            <a:r>
              <a:rPr lang="sr-Latn-CS" sz="3200" b="1" dirty="0" smtClean="0"/>
              <a:t> </a:t>
            </a:r>
            <a:r>
              <a:rPr lang="sr-Latn-CS" sz="3200" b="1" dirty="0" smtClean="0">
                <a:solidFill>
                  <a:srgbClr val="FF0000"/>
                </a:solidFill>
              </a:rPr>
              <a:t>dva </a:t>
            </a:r>
            <a:r>
              <a:rPr lang="sr-Latn-CS" sz="3200" b="1" dirty="0" smtClean="0">
                <a:solidFill>
                  <a:srgbClr val="FF0000"/>
                </a:solidFill>
              </a:rPr>
              <a:t>paralelno vezana otpora </a:t>
            </a:r>
            <a:r>
              <a:rPr lang="sr-Latn-CS" sz="3200" b="1" dirty="0" smtClean="0"/>
              <a:t>tada je:</a:t>
            </a:r>
            <a:endParaRPr lang="en-US" sz="3200" b="1" dirty="0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30399688"/>
              </p:ext>
            </p:extLst>
          </p:nvPr>
        </p:nvGraphicFramePr>
        <p:xfrm>
          <a:off x="2362200" y="2743200"/>
          <a:ext cx="4322619" cy="1981200"/>
        </p:xfrm>
        <a:graphic>
          <a:graphicData uri="http://schemas.openxmlformats.org/presentationml/2006/ole">
            <p:oleObj spid="_x0000_s41986" name="Equation" r:id="rId3" imgW="812447" imgH="431613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0" y="2743200"/>
            <a:ext cx="4572000" cy="2133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48600" y="6432029"/>
            <a:ext cx="1213821" cy="365125"/>
          </a:xfrm>
        </p:spPr>
        <p:txBody>
          <a:bodyPr/>
          <a:lstStyle/>
          <a:p>
            <a:fld id="{F0319490-1683-4873-B100-77D76E8E1F41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609600"/>
            <a:ext cx="7391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/>
              <a:t>Ukoliko imamo n paralelno vezanih otpora </a:t>
            </a:r>
            <a:r>
              <a:rPr lang="sr-Latn-CS" sz="2800" b="1" dirty="0" smtClean="0">
                <a:solidFill>
                  <a:srgbClr val="FF0000"/>
                </a:solidFill>
              </a:rPr>
              <a:t>iste vrijednosti</a:t>
            </a:r>
            <a:r>
              <a:rPr lang="en-US" sz="2800" b="1" dirty="0" smtClean="0">
                <a:solidFill>
                  <a:srgbClr val="FF0000"/>
                </a:solidFill>
              </a:rPr>
              <a:t> R</a:t>
            </a:r>
            <a:r>
              <a:rPr lang="en-US" sz="2800" b="1" dirty="0" smtClean="0"/>
              <a:t> </a:t>
            </a:r>
            <a:r>
              <a:rPr lang="sr-Latn-CS" sz="2800" b="1" dirty="0" smtClean="0"/>
              <a:t> tada je ekvivalentni otpor:</a:t>
            </a:r>
          </a:p>
          <a:p>
            <a:endParaRPr lang="en-US" sz="2800" b="1" dirty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18317187"/>
              </p:ext>
            </p:extLst>
          </p:nvPr>
        </p:nvGraphicFramePr>
        <p:xfrm>
          <a:off x="2971800" y="2667000"/>
          <a:ext cx="2957513" cy="1752600"/>
        </p:xfrm>
        <a:graphic>
          <a:graphicData uri="http://schemas.openxmlformats.org/presentationml/2006/ole">
            <p:oleObj spid="_x0000_s43010" name="Equation" r:id="rId3" imgW="482391" imgH="393529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895600" y="2743200"/>
            <a:ext cx="3276600" cy="1600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16324" y="6400800"/>
            <a:ext cx="1213821" cy="365125"/>
          </a:xfrm>
        </p:spPr>
        <p:txBody>
          <a:bodyPr/>
          <a:lstStyle/>
          <a:p>
            <a:fld id="{B721BCA7-BA8F-4F17-826C-0917E1F72358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38C5-FDC2-4F4E-A526-2DCE6EA775ED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838200" y="41148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GB" b="1" dirty="0" smtClean="0"/>
              <a:t>R</a:t>
            </a:r>
            <a:r>
              <a:rPr lang="sr-Latn-CS" b="1" dirty="0" smtClean="0"/>
              <a:t>edno </a:t>
            </a:r>
            <a:r>
              <a:rPr lang="sr-Latn-CS" b="1" dirty="0"/>
              <a:t>vežemo otpore R1 i R23</a:t>
            </a:r>
            <a:r>
              <a:rPr lang="sr-Latn-CS" b="1" dirty="0">
                <a:solidFill>
                  <a:schemeClr val="tx2"/>
                </a:solidFill>
              </a:rPr>
              <a:t>  </a:t>
            </a:r>
            <a:r>
              <a:rPr lang="sr-Latn-CS" b="1" dirty="0"/>
              <a:t>i izračunamo ekvivalentni otpor R</a:t>
            </a:r>
            <a:r>
              <a:rPr lang="sr-Latn-CS" b="1" baseline="-25000" dirty="0"/>
              <a:t>e</a:t>
            </a:r>
            <a:endParaRPr lang="sr-Latn-CS" b="1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452" y="1276930"/>
            <a:ext cx="4290717" cy="2837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73492887"/>
              </p:ext>
            </p:extLst>
          </p:nvPr>
        </p:nvGraphicFramePr>
        <p:xfrm>
          <a:off x="1625600" y="4655663"/>
          <a:ext cx="5969000" cy="762000"/>
        </p:xfrm>
        <a:graphic>
          <a:graphicData uri="http://schemas.openxmlformats.org/presentationml/2006/ole">
            <p:oleObj spid="_x0000_s45058" name="Equation" r:id="rId4" imgW="1803400" imgH="228600" progId="Equation.3">
              <p:embed/>
            </p:oleObj>
          </a:graphicData>
        </a:graphic>
      </p:graphicFrame>
      <p:sp>
        <p:nvSpPr>
          <p:cNvPr id="51" name="Rectangle 50"/>
          <p:cNvSpPr/>
          <p:nvPr/>
        </p:nvSpPr>
        <p:spPr>
          <a:xfrm>
            <a:off x="990600" y="638392"/>
            <a:ext cx="7239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GB" b="1" dirty="0" smtClean="0">
                <a:solidFill>
                  <a:srgbClr val="FF0000"/>
                </a:solidFill>
              </a:rPr>
              <a:t>PRIMJER 1.: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/>
            </a:pPr>
            <a:r>
              <a:rPr lang="en-GB" b="1" dirty="0" err="1" smtClean="0">
                <a:solidFill>
                  <a:schemeClr val="tx2"/>
                </a:solidFill>
              </a:rPr>
              <a:t>Odrediti</a:t>
            </a:r>
            <a:r>
              <a:rPr lang="en-GB" b="1" dirty="0" smtClean="0">
                <a:solidFill>
                  <a:schemeClr val="tx2"/>
                </a:solidFill>
              </a:rPr>
              <a:t> Re, </a:t>
            </a:r>
            <a:r>
              <a:rPr lang="en-GB" b="1" dirty="0" err="1" smtClean="0">
                <a:solidFill>
                  <a:schemeClr val="tx2"/>
                </a:solidFill>
              </a:rPr>
              <a:t>ako</a:t>
            </a:r>
            <a:r>
              <a:rPr lang="en-GB" b="1" dirty="0" smtClean="0">
                <a:solidFill>
                  <a:schemeClr val="tx2"/>
                </a:solidFill>
              </a:rPr>
              <a:t> je R1=10</a:t>
            </a:r>
            <a:r>
              <a:rPr lang="el-GR" b="1" dirty="0" smtClean="0">
                <a:solidFill>
                  <a:schemeClr val="tx2"/>
                </a:solidFill>
              </a:rPr>
              <a:t>Ω</a:t>
            </a:r>
            <a:r>
              <a:rPr lang="en-GB" b="1" dirty="0" smtClean="0">
                <a:solidFill>
                  <a:schemeClr val="tx2"/>
                </a:solidFill>
              </a:rPr>
              <a:t>, a R2=12</a:t>
            </a:r>
            <a:r>
              <a:rPr lang="el-GR" b="1" dirty="0" smtClean="0">
                <a:solidFill>
                  <a:schemeClr val="tx2"/>
                </a:solidFill>
              </a:rPr>
              <a:t>Ω</a:t>
            </a:r>
            <a:r>
              <a:rPr lang="en-GB" b="1" dirty="0" smtClean="0">
                <a:solidFill>
                  <a:schemeClr val="tx2"/>
                </a:solidFill>
              </a:rPr>
              <a:t>.</a:t>
            </a:r>
            <a:endParaRPr lang="sr-Latn-CS" b="1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265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7543799" cy="1066800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rgbClr val="FF0000"/>
                </a:solidFill>
              </a:rPr>
              <a:t>PRIMJER 2</a:t>
            </a:r>
            <a:r>
              <a:rPr lang="sr-Latn-CS" sz="2400" b="1" dirty="0" smtClean="0">
                <a:solidFill>
                  <a:srgbClr val="FF0000"/>
                </a:solidFill>
              </a:rPr>
              <a:t>.</a:t>
            </a:r>
            <a:r>
              <a:rPr lang="en-GB" sz="2400" b="1" dirty="0" smtClean="0">
                <a:solidFill>
                  <a:srgbClr val="FF0000"/>
                </a:solidFill>
              </a:rPr>
              <a:t>:</a:t>
            </a:r>
            <a:br>
              <a:rPr lang="en-GB" sz="2400" b="1" dirty="0" smtClean="0">
                <a:solidFill>
                  <a:srgbClr val="FF0000"/>
                </a:solidFill>
              </a:rPr>
            </a:br>
            <a:r>
              <a:rPr lang="sr-Latn-CS" sz="2400" b="1" dirty="0" smtClean="0">
                <a:solidFill>
                  <a:srgbClr val="FF0000"/>
                </a:solidFill>
              </a:rPr>
              <a:t> </a:t>
            </a:r>
            <a:r>
              <a:rPr lang="sr-Latn-CS" sz="2400" b="1" dirty="0" smtClean="0"/>
              <a:t>R</a:t>
            </a:r>
            <a:r>
              <a:rPr lang="sr-Cyrl-CS" sz="2400" b="1" baseline="-25000" dirty="0" smtClean="0"/>
              <a:t>4</a:t>
            </a:r>
            <a:r>
              <a:rPr lang="sr-Latn-CS" sz="2400" b="1" dirty="0" smtClean="0"/>
              <a:t> = </a:t>
            </a:r>
            <a:r>
              <a:rPr lang="sr-Cyrl-CS" sz="2400" b="1" dirty="0" smtClean="0"/>
              <a:t>4</a:t>
            </a:r>
            <a:r>
              <a:rPr lang="de-DE" sz="2400" b="1" dirty="0" smtClean="0"/>
              <a:t> </a:t>
            </a:r>
            <a:r>
              <a:rPr lang="sr-Latn-CS" sz="2400" b="1" dirty="0" smtClean="0"/>
              <a:t>Ω, R</a:t>
            </a:r>
            <a:r>
              <a:rPr lang="sr-Cyrl-CS" sz="2400" b="1" baseline="-25000" dirty="0" smtClean="0"/>
              <a:t>5</a:t>
            </a:r>
            <a:r>
              <a:rPr lang="sr-Latn-CS" sz="2400" b="1" dirty="0" smtClean="0"/>
              <a:t> = </a:t>
            </a:r>
            <a:r>
              <a:rPr lang="sr-Cyrl-CS" sz="2400" b="1" dirty="0" smtClean="0"/>
              <a:t>8</a:t>
            </a:r>
            <a:r>
              <a:rPr lang="de-DE" sz="2400" b="1" dirty="0" smtClean="0"/>
              <a:t> </a:t>
            </a:r>
            <a:r>
              <a:rPr lang="sr-Latn-CS" sz="2400" b="1" dirty="0" smtClean="0"/>
              <a:t>Ω</a:t>
            </a:r>
            <a:r>
              <a:rPr lang="sr-Cyrl-CS" sz="2400" b="1" dirty="0" smtClean="0"/>
              <a:t> </a:t>
            </a:r>
            <a:r>
              <a:rPr lang="sr-Latn-CS" sz="2400" b="1" dirty="0" smtClean="0"/>
              <a:t>i</a:t>
            </a:r>
            <a:r>
              <a:rPr lang="sr-Cyrl-CS" sz="2400" b="1" dirty="0" smtClean="0"/>
              <a:t> </a:t>
            </a:r>
            <a:r>
              <a:rPr lang="sr-Latn-CS" sz="2400" b="1" dirty="0" smtClean="0"/>
              <a:t>R</a:t>
            </a:r>
            <a:r>
              <a:rPr lang="sr-Cyrl-CS" sz="2400" b="1" baseline="-25000" dirty="0" smtClean="0"/>
              <a:t>6</a:t>
            </a:r>
            <a:r>
              <a:rPr lang="sr-Latn-CS" sz="2400" b="1" dirty="0" smtClean="0"/>
              <a:t> = </a:t>
            </a:r>
            <a:r>
              <a:rPr lang="sr-Cyrl-CS" sz="2400" b="1" dirty="0" smtClean="0"/>
              <a:t>8</a:t>
            </a:r>
            <a:r>
              <a:rPr lang="de-DE" sz="2400" b="1" dirty="0" smtClean="0"/>
              <a:t> </a:t>
            </a:r>
            <a:r>
              <a:rPr lang="sr-Latn-CS" sz="2400" b="1" dirty="0" smtClean="0"/>
              <a:t>Ω</a:t>
            </a:r>
            <a:br>
              <a:rPr lang="sr-Latn-CS" sz="2400" b="1" dirty="0" smtClean="0"/>
            </a:br>
            <a:r>
              <a:rPr lang="sr-Latn-CS" sz="2400" b="1" dirty="0" smtClean="0"/>
              <a:t>Odrediti ekvivalentnu otpornost između tačaka A i B.</a:t>
            </a:r>
            <a:endParaRPr lang="en-GB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E827-4161-423E-868D-1E418309E39F}" type="datetime1">
              <a:rPr lang="sr-Latn-CS" smtClean="0"/>
              <a:pPr/>
              <a:t>16.3.2021</a:t>
            </a:fld>
            <a:endParaRPr lang="en-US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057400"/>
            <a:ext cx="3924300" cy="355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7696200" cy="76200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O</a:t>
            </a:r>
            <a:r>
              <a:rPr lang="sr-Latn-CS" sz="2800" b="1" dirty="0" smtClean="0">
                <a:solidFill>
                  <a:srgbClr val="FF0000"/>
                </a:solidFill>
              </a:rPr>
              <a:t>tpornike </a:t>
            </a:r>
            <a:r>
              <a:rPr lang="sr-Latn-CS" sz="2800" b="1" dirty="0" smtClean="0">
                <a:solidFill>
                  <a:srgbClr val="FF0000"/>
                </a:solidFill>
              </a:rPr>
              <a:t>R4,R5 i R6 vežemo paralelno!</a:t>
            </a:r>
            <a:endParaRPr lang="en-GB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87413" y="3810000"/>
          <a:ext cx="7342187" cy="2362200"/>
        </p:xfrm>
        <a:graphic>
          <a:graphicData uri="http://schemas.openxmlformats.org/presentationml/2006/ole">
            <p:oleObj spid="_x0000_s47108" name="Equation" r:id="rId3" imgW="3085920" imgH="888840" progId="Equation.DSMT4">
              <p:embed/>
            </p:oleObj>
          </a:graphicData>
        </a:graphic>
      </p:graphicFrame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600200"/>
            <a:ext cx="24479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667000" y="5029200"/>
            <a:ext cx="16002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7543799" cy="1066800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rgbClr val="FF0000"/>
                </a:solidFill>
              </a:rPr>
              <a:t>PRIMJER </a:t>
            </a:r>
            <a:r>
              <a:rPr lang="sr-Latn-CS" sz="2400" b="1" dirty="0" smtClean="0">
                <a:solidFill>
                  <a:srgbClr val="FF0000"/>
                </a:solidFill>
              </a:rPr>
              <a:t>3.</a:t>
            </a:r>
            <a:r>
              <a:rPr lang="en-GB" sz="2400" b="1" dirty="0" smtClean="0">
                <a:solidFill>
                  <a:srgbClr val="FF0000"/>
                </a:solidFill>
              </a:rPr>
              <a:t>:</a:t>
            </a:r>
            <a:br>
              <a:rPr lang="en-GB" sz="2400" b="1" dirty="0" smtClean="0">
                <a:solidFill>
                  <a:srgbClr val="FF0000"/>
                </a:solidFill>
              </a:rPr>
            </a:br>
            <a:r>
              <a:rPr lang="sr-Latn-CS" sz="2400" b="1" dirty="0" smtClean="0">
                <a:solidFill>
                  <a:srgbClr val="FF0000"/>
                </a:solidFill>
              </a:rPr>
              <a:t> </a:t>
            </a:r>
            <a:r>
              <a:rPr lang="sr-Latn-CS" sz="2400" b="1" dirty="0" smtClean="0"/>
              <a:t>R</a:t>
            </a:r>
            <a:r>
              <a:rPr lang="sr-Latn-CS" sz="2400" b="1" baseline="-25000" dirty="0" smtClean="0"/>
              <a:t>1</a:t>
            </a:r>
            <a:r>
              <a:rPr lang="sr-Latn-CS" sz="2400" b="1" dirty="0" smtClean="0"/>
              <a:t> = </a:t>
            </a:r>
            <a:r>
              <a:rPr lang="sr-Latn-CS" sz="2400" b="1" dirty="0" smtClean="0"/>
              <a:t>3</a:t>
            </a:r>
            <a:r>
              <a:rPr lang="de-DE" sz="2400" b="1" dirty="0" smtClean="0"/>
              <a:t> </a:t>
            </a:r>
            <a:r>
              <a:rPr lang="sr-Latn-CS" sz="2400" b="1" dirty="0" smtClean="0"/>
              <a:t>Ω, </a:t>
            </a:r>
            <a:r>
              <a:rPr lang="sr-Latn-CS" sz="2400" b="1" dirty="0" smtClean="0"/>
              <a:t>R</a:t>
            </a:r>
            <a:r>
              <a:rPr lang="sr-Latn-CS" sz="2400" b="1" baseline="-25000" dirty="0" smtClean="0"/>
              <a:t>2</a:t>
            </a:r>
            <a:r>
              <a:rPr lang="sr-Latn-CS" sz="2400" b="1" dirty="0" smtClean="0"/>
              <a:t> = </a:t>
            </a:r>
            <a:r>
              <a:rPr lang="sr-Latn-CS" sz="2400" b="1" dirty="0" smtClean="0"/>
              <a:t>6</a:t>
            </a:r>
            <a:r>
              <a:rPr lang="de-DE" sz="2400" b="1" dirty="0" smtClean="0"/>
              <a:t> </a:t>
            </a:r>
            <a:r>
              <a:rPr lang="sr-Latn-CS" sz="2400" b="1" dirty="0" smtClean="0"/>
              <a:t>Ω</a:t>
            </a:r>
            <a:r>
              <a:rPr lang="sr-Cyrl-CS" sz="2400" b="1" dirty="0" smtClean="0"/>
              <a:t> </a:t>
            </a:r>
            <a:r>
              <a:rPr lang="sr-Latn-CS" sz="2400" b="1" dirty="0" smtClean="0"/>
              <a:t/>
            </a:r>
            <a:br>
              <a:rPr lang="sr-Latn-CS" sz="2400" b="1" dirty="0" smtClean="0"/>
            </a:br>
            <a:r>
              <a:rPr lang="sr-Latn-CS" sz="2400" b="1" dirty="0" smtClean="0"/>
              <a:t>Odrediti ekvivalentnu otpornost između tačaka A i B.</a:t>
            </a:r>
            <a:endParaRPr lang="en-GB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E827-4161-423E-868D-1E418309E39F}" type="datetime1">
              <a:rPr lang="sr-Latn-CS" smtClean="0"/>
              <a:pPr/>
              <a:t>16.3.2021</a:t>
            </a:fld>
            <a:endParaRPr lang="en-US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438400"/>
            <a:ext cx="368617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7543799" cy="990599"/>
          </a:xfrm>
        </p:spPr>
        <p:txBody>
          <a:bodyPr>
            <a:noAutofit/>
          </a:bodyPr>
          <a:lstStyle/>
          <a:p>
            <a:pPr algn="l"/>
            <a:r>
              <a:rPr lang="sr-Latn-CS" sz="2400" b="1" dirty="0" smtClean="0"/>
              <a:t>Obzirom da imamo samo 2 paralelno vezana otpornika, možemo primijeniti formulu: </a:t>
            </a:r>
            <a:endParaRPr lang="en-GB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E827-4161-423E-868D-1E418309E39F}" type="datetime1">
              <a:rPr lang="sr-Latn-CS" smtClean="0"/>
              <a:pPr/>
              <a:t>16.3.2021</a:t>
            </a:fld>
            <a:endParaRPr lang="en-US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2895600" y="2209800"/>
          <a:ext cx="2951163" cy="1352571"/>
        </p:xfrm>
        <a:graphic>
          <a:graphicData uri="http://schemas.openxmlformats.org/presentationml/2006/ole">
            <p:oleObj spid="_x0000_s69634" name="Equation" r:id="rId3" imgW="812447" imgH="431613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990600" y="4114800"/>
          <a:ext cx="6916737" cy="1352550"/>
        </p:xfrm>
        <a:graphic>
          <a:graphicData uri="http://schemas.openxmlformats.org/presentationml/2006/ole">
            <p:oleObj spid="_x0000_s69635" name="Equation" r:id="rId4" imgW="1904760" imgH="431640" progId="Equation.DSMT4">
              <p:embed/>
            </p:oleObj>
          </a:graphicData>
        </a:graphic>
      </p:graphicFrame>
      <p:sp>
        <p:nvSpPr>
          <p:cNvPr id="7" name="Oval 6"/>
          <p:cNvSpPr/>
          <p:nvPr/>
        </p:nvSpPr>
        <p:spPr>
          <a:xfrm>
            <a:off x="2667000" y="2133600"/>
            <a:ext cx="38862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E827-4161-423E-868D-1E418309E39F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6858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6</a:t>
            </a:r>
            <a:r>
              <a:rPr lang="sr-Latn-CS" sz="2800" dirty="0" smtClean="0"/>
              <a:t>. Koliki je ekvivalentni otpor </a:t>
            </a:r>
            <a:r>
              <a:rPr lang="sr-Latn-CS" sz="2800" dirty="0" smtClean="0"/>
              <a:t> </a:t>
            </a:r>
            <a:r>
              <a:rPr lang="sr-Latn-CS" sz="2800" dirty="0" smtClean="0"/>
              <a:t>veze sa slike, ako je R=2</a:t>
            </a:r>
            <a:r>
              <a:rPr lang="el-GR" sz="2800" dirty="0" smtClean="0"/>
              <a:t>Ω</a:t>
            </a:r>
            <a:r>
              <a:rPr lang="sr-Latn-CS" sz="2800" dirty="0" smtClean="0"/>
              <a:t> </a:t>
            </a:r>
            <a:r>
              <a:rPr lang="sr-Latn-CS" sz="2800" dirty="0" smtClean="0"/>
              <a:t>?</a:t>
            </a:r>
            <a:endParaRPr lang="en-GB" sz="2800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09800"/>
            <a:ext cx="491374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1E827-4161-423E-868D-1E418309E39F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6858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Obzirom</a:t>
            </a:r>
            <a:r>
              <a:rPr lang="en-GB" sz="2800" dirty="0" smtClean="0"/>
              <a:t> </a:t>
            </a:r>
            <a:r>
              <a:rPr lang="en-GB" sz="2800" dirty="0" err="1" smtClean="0"/>
              <a:t>da</a:t>
            </a:r>
            <a:r>
              <a:rPr lang="en-GB" sz="2800" dirty="0" smtClean="0"/>
              <a:t> </a:t>
            </a:r>
            <a:r>
              <a:rPr lang="en-GB" sz="2800" dirty="0" err="1" smtClean="0"/>
              <a:t>su</a:t>
            </a:r>
            <a:r>
              <a:rPr lang="en-GB" sz="2800" dirty="0" smtClean="0"/>
              <a:t> </a:t>
            </a:r>
            <a:r>
              <a:rPr lang="en-GB" sz="2800" dirty="0" err="1" smtClean="0"/>
              <a:t>svi</a:t>
            </a:r>
            <a:r>
              <a:rPr lang="en-GB" sz="2800" dirty="0" smtClean="0"/>
              <a:t> </a:t>
            </a:r>
            <a:r>
              <a:rPr lang="en-GB" sz="2800" dirty="0" err="1" smtClean="0"/>
              <a:t>otpornici</a:t>
            </a:r>
            <a:r>
              <a:rPr lang="en-GB" sz="2800" dirty="0" smtClean="0"/>
              <a:t> </a:t>
            </a:r>
            <a:r>
              <a:rPr lang="en-GB" sz="2800" dirty="0" err="1" smtClean="0"/>
              <a:t>jednake</a:t>
            </a:r>
            <a:r>
              <a:rPr lang="en-GB" sz="2800" dirty="0" smtClean="0"/>
              <a:t> </a:t>
            </a:r>
            <a:r>
              <a:rPr lang="en-GB" sz="2800" dirty="0" err="1" smtClean="0"/>
              <a:t>otpornosti</a:t>
            </a:r>
            <a:r>
              <a:rPr lang="en-GB" sz="2800" dirty="0" smtClean="0"/>
              <a:t> mo</a:t>
            </a:r>
            <a:r>
              <a:rPr lang="sr-Latn-CS" sz="2800" dirty="0" smtClean="0"/>
              <a:t>žemo primijeniti formulu:</a:t>
            </a:r>
            <a:endParaRPr lang="en-GB" sz="2800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3048000" y="1828800"/>
          <a:ext cx="2957513" cy="1752600"/>
        </p:xfrm>
        <a:graphic>
          <a:graphicData uri="http://schemas.openxmlformats.org/presentationml/2006/ole">
            <p:oleObj spid="_x0000_s67586" name="Equation" r:id="rId3" imgW="482391" imgH="393529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374775" y="4114800"/>
          <a:ext cx="6648450" cy="1362075"/>
        </p:xfrm>
        <a:graphic>
          <a:graphicData uri="http://schemas.openxmlformats.org/presentationml/2006/ole">
            <p:oleObj spid="_x0000_s67587" name="Equation" r:id="rId4" imgW="1396800" imgH="393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48400" y="3124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Broj paralelno vezanih otpornika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562600" y="3352800"/>
            <a:ext cx="9144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590800" y="1752600"/>
            <a:ext cx="38862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685800"/>
            <a:ext cx="7315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800" b="1" dirty="0" smtClean="0"/>
          </a:p>
          <a:p>
            <a:r>
              <a:rPr lang="en-US" sz="2800" b="1" dirty="0" smtClean="0"/>
              <a:t>POSTOJE DVA NA</a:t>
            </a:r>
            <a:r>
              <a:rPr lang="sr-Latn-CS" sz="2800" b="1" dirty="0" smtClean="0"/>
              <a:t>ČINA VEZIVANJA OTPORNIKA I TO:</a:t>
            </a:r>
          </a:p>
          <a:p>
            <a:endParaRPr lang="sr-Latn-CS" sz="2800" b="1" dirty="0" smtClean="0"/>
          </a:p>
          <a:p>
            <a:r>
              <a:rPr lang="sr-Latn-CS" sz="2800" b="1" dirty="0" smtClean="0"/>
              <a:t>1. </a:t>
            </a:r>
            <a:r>
              <a:rPr lang="sr-Latn-CS" sz="2800" b="1" dirty="0" smtClean="0">
                <a:solidFill>
                  <a:srgbClr val="FF0000"/>
                </a:solidFill>
              </a:rPr>
              <a:t>REDNA</a:t>
            </a:r>
            <a:r>
              <a:rPr lang="sr-Latn-CS" sz="2800" b="1" dirty="0" smtClean="0"/>
              <a:t> (SERIJSKA) VEZA  OTPORA</a:t>
            </a:r>
          </a:p>
          <a:p>
            <a:r>
              <a:rPr lang="sr-Latn-CS" sz="2800" b="1" dirty="0" smtClean="0"/>
              <a:t>2. </a:t>
            </a:r>
            <a:r>
              <a:rPr lang="sr-Latn-CS" sz="2800" b="1" dirty="0" smtClean="0">
                <a:solidFill>
                  <a:srgbClr val="FF0000"/>
                </a:solidFill>
              </a:rPr>
              <a:t>PARALELNA</a:t>
            </a:r>
            <a:r>
              <a:rPr lang="sr-Latn-CS" sz="2800" b="1" dirty="0" smtClean="0"/>
              <a:t>  VEZA OTPORA</a:t>
            </a:r>
          </a:p>
          <a:p>
            <a:endParaRPr lang="sr-Latn-CS" sz="2800" b="1" dirty="0" smtClean="0"/>
          </a:p>
          <a:p>
            <a:r>
              <a:rPr lang="sr-Latn-CS" sz="2800" b="1" dirty="0" smtClean="0"/>
              <a:t>VEZIVANJE OTPORA KOJE SE SASTOJI IZ KOMBINACIJE REDNOG I PARALELNOG VEZIVANJA NAZIVA</a:t>
            </a:r>
            <a:r>
              <a:rPr lang="en-US" sz="2800" b="1" dirty="0" smtClean="0"/>
              <a:t> SE</a:t>
            </a:r>
            <a:r>
              <a:rPr lang="sr-Latn-CS" sz="2800" b="1" dirty="0" smtClean="0"/>
              <a:t> </a:t>
            </a:r>
            <a:r>
              <a:rPr lang="sr-Latn-CS" sz="2800" b="1" dirty="0" smtClean="0">
                <a:solidFill>
                  <a:srgbClr val="FF0000"/>
                </a:solidFill>
              </a:rPr>
              <a:t>MJEŠOVITA</a:t>
            </a:r>
            <a:r>
              <a:rPr lang="sr-Latn-CS" sz="2800" b="1" dirty="0" smtClean="0"/>
              <a:t> VEZA  OTPORA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CA61-77E4-4949-9661-DFE8485B46EE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609600"/>
            <a:ext cx="76781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sr-Latn-CS" sz="3200" b="1" dirty="0" smtClean="0">
                <a:solidFill>
                  <a:srgbClr val="FF0000"/>
                </a:solidFill>
              </a:rPr>
              <a:t>REDNA  (SERIJSKA)  VEZA  OTPORA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582341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/>
              <a:t>Kod redne veze otpora kraj prvog otpornika se veže na početak drugog, kraj drugog na početak trećeg  itd.</a:t>
            </a:r>
          </a:p>
          <a:p>
            <a:r>
              <a:rPr lang="sr-Latn-CS" sz="2800" b="1" dirty="0" smtClean="0"/>
              <a:t>               </a:t>
            </a:r>
          </a:p>
          <a:p>
            <a:endParaRPr lang="sr-Latn-CS" sz="2800" b="1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7439" y="3505200"/>
            <a:ext cx="602532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775089" y="6367974"/>
            <a:ext cx="1213821" cy="365125"/>
          </a:xfrm>
        </p:spPr>
        <p:txBody>
          <a:bodyPr/>
          <a:lstStyle/>
          <a:p>
            <a:fld id="{C0CB6240-8005-4DA4-8D3E-9F8DEFD30C42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all" spc="0" normalizeH="0" baseline="0" noProof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685800"/>
            <a:ext cx="7620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sr-Latn-C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Kroz redno vezane otpore prolazi ista struja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</a:t>
            </a:r>
            <a:r>
              <a:rPr kumimoji="0" lang="sr-Latn-C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!!!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53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OSNOVE ELEKTROTEHNIKE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828800"/>
            <a:ext cx="464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>
            <a:off x="2438400" y="2667000"/>
            <a:ext cx="2438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4953000" y="2514600"/>
          <a:ext cx="381000" cy="381000"/>
        </p:xfrm>
        <a:graphic>
          <a:graphicData uri="http://schemas.openxmlformats.org/presentationml/2006/ole">
            <p:oleObj spid="_x0000_s21526" name="Equation" r:id="rId4" imgW="126780" imgH="164814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3886200" y="4495800"/>
            <a:ext cx="914400" cy="228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hape 9"/>
          <p:cNvCxnSpPr>
            <a:stCxn id="9" idx="3"/>
          </p:cNvCxnSpPr>
          <p:nvPr/>
        </p:nvCxnSpPr>
        <p:spPr>
          <a:xfrm>
            <a:off x="4800600" y="4610100"/>
            <a:ext cx="914400" cy="102870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9" idx="1"/>
          </p:cNvCxnSpPr>
          <p:nvPr/>
        </p:nvCxnSpPr>
        <p:spPr>
          <a:xfrm rot="10800000" flipV="1">
            <a:off x="2895600" y="4610100"/>
            <a:ext cx="990600" cy="102870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95600" y="5638800"/>
            <a:ext cx="2819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4191000" y="5257800"/>
          <a:ext cx="533400" cy="330200"/>
        </p:xfrm>
        <a:graphic>
          <a:graphicData uri="http://schemas.openxmlformats.org/presentationml/2006/ole">
            <p:oleObj spid="_x0000_s21527" name="Equation" r:id="rId5" imgW="164814" imgH="177492" progId="Equation.3">
              <p:embed/>
            </p:oleObj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4114800" y="4038600"/>
          <a:ext cx="457200" cy="457200"/>
        </p:xfrm>
        <a:graphic>
          <a:graphicData uri="http://schemas.openxmlformats.org/presentationml/2006/ole">
            <p:oleObj spid="_x0000_s21528" name="Equation" r:id="rId6" imgW="190500" imgH="228600" progId="Equation.3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3276600" y="4953000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5257800" y="4876800"/>
          <a:ext cx="304800" cy="393700"/>
        </p:xfrm>
        <a:graphic>
          <a:graphicData uri="http://schemas.openxmlformats.org/presentationml/2006/ole">
            <p:oleObj spid="_x0000_s21529" name="Equation" r:id="rId7" imgW="126780" imgH="164814" progId="Equation.3">
              <p:embed/>
            </p:oleObj>
          </a:graphicData>
        </a:graphic>
      </p:graphicFrame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7772400" y="6356349"/>
            <a:ext cx="1213821" cy="365125"/>
          </a:xfrm>
        </p:spPr>
        <p:txBody>
          <a:bodyPr/>
          <a:lstStyle/>
          <a:p>
            <a:fld id="{C94A2FC1-E90F-4392-A5F3-5D8D7FB3DC09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838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FF0000"/>
                </a:solidFill>
              </a:rPr>
              <a:t>Ukupan napon U jednak je zbiru padova napona na pojedinim otpornicima !!!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680278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 rot="5400000">
            <a:off x="2438400" y="2667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886994" y="26662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5258594" y="26662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020594" y="26662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295400" y="2819400"/>
            <a:ext cx="1371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67000" y="2819400"/>
            <a:ext cx="1447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14800" y="2819400"/>
            <a:ext cx="1371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48400" y="2819400"/>
            <a:ext cx="1371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24000" y="2819400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U</a:t>
            </a:r>
            <a:r>
              <a:rPr lang="sr-Latn-CS" baseline="-25000" dirty="0" smtClean="0"/>
              <a:t>1</a:t>
            </a:r>
            <a:r>
              <a:rPr lang="sr-Latn-CS" dirty="0" smtClean="0"/>
              <a:t>=R</a:t>
            </a:r>
            <a:r>
              <a:rPr lang="sr-Latn-CS" baseline="-25000" dirty="0" smtClean="0"/>
              <a:t>1</a:t>
            </a:r>
            <a:r>
              <a:rPr lang="sr-Latn-CS" dirty="0" smtClean="0"/>
              <a:t>I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2895600"/>
            <a:ext cx="837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U</a:t>
            </a:r>
            <a:r>
              <a:rPr lang="sr-Latn-CS" baseline="-25000" dirty="0" smtClean="0"/>
              <a:t>2</a:t>
            </a:r>
            <a:r>
              <a:rPr lang="sr-Latn-CS" dirty="0" smtClean="0"/>
              <a:t>=R</a:t>
            </a:r>
            <a:r>
              <a:rPr lang="sr-Latn-CS" baseline="-25000" dirty="0" smtClean="0"/>
              <a:t>2</a:t>
            </a:r>
            <a:r>
              <a:rPr lang="sr-Latn-CS" dirty="0" smtClean="0"/>
              <a:t>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3400" y="2895600"/>
            <a:ext cx="837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U</a:t>
            </a:r>
            <a:r>
              <a:rPr lang="sr-Latn-CS" baseline="-25000" dirty="0" smtClean="0"/>
              <a:t>3</a:t>
            </a:r>
            <a:r>
              <a:rPr lang="sr-Latn-CS" dirty="0" smtClean="0"/>
              <a:t>=R</a:t>
            </a:r>
            <a:r>
              <a:rPr lang="sr-Latn-CS" baseline="-25000" dirty="0" smtClean="0"/>
              <a:t>3</a:t>
            </a:r>
            <a:r>
              <a:rPr lang="sr-Latn-CS" dirty="0" smtClean="0"/>
              <a:t>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400800" y="2895600"/>
            <a:ext cx="823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U</a:t>
            </a:r>
            <a:r>
              <a:rPr lang="sr-Latn-CS" baseline="-25000" dirty="0" smtClean="0"/>
              <a:t>n</a:t>
            </a:r>
            <a:r>
              <a:rPr lang="sr-Latn-CS" dirty="0" smtClean="0"/>
              <a:t>=R</a:t>
            </a:r>
            <a:r>
              <a:rPr lang="sr-Latn-CS" baseline="-25000" dirty="0" smtClean="0"/>
              <a:t>n</a:t>
            </a:r>
            <a:r>
              <a:rPr lang="sr-Latn-CS" dirty="0" smtClean="0"/>
              <a:t>I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23" name="Elbow Connector 22"/>
          <p:cNvCxnSpPr/>
          <p:nvPr/>
        </p:nvCxnSpPr>
        <p:spPr>
          <a:xfrm flipV="1">
            <a:off x="1143000" y="2209800"/>
            <a:ext cx="3200400" cy="609600"/>
          </a:xfrm>
          <a:prstGeom prst="bentConnector3">
            <a:avLst>
              <a:gd name="adj1" fmla="val -612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14800" y="1828800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Latn-CS" b="1" dirty="0" smtClean="0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95800" y="3505200"/>
            <a:ext cx="1940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=U</a:t>
            </a:r>
            <a:r>
              <a:rPr lang="sr-Latn-CS" baseline="-25000" dirty="0" smtClean="0"/>
              <a:t>1</a:t>
            </a:r>
            <a:r>
              <a:rPr lang="sr-Latn-CS" dirty="0" smtClean="0"/>
              <a:t>+U</a:t>
            </a:r>
            <a:r>
              <a:rPr lang="sr-Latn-CS" baseline="-25000" dirty="0" smtClean="0"/>
              <a:t>2</a:t>
            </a:r>
            <a:r>
              <a:rPr lang="sr-Latn-CS" dirty="0" smtClean="0"/>
              <a:t>+U</a:t>
            </a:r>
            <a:r>
              <a:rPr lang="sr-Latn-CS" baseline="-25000" dirty="0" smtClean="0"/>
              <a:t>3</a:t>
            </a:r>
            <a:r>
              <a:rPr lang="sr-Latn-CS" dirty="0" smtClean="0"/>
              <a:t>+   +U</a:t>
            </a:r>
            <a:r>
              <a:rPr lang="sr-Latn-CS" baseline="-25000" dirty="0" smtClean="0"/>
              <a:t>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5089" y="6400800"/>
            <a:ext cx="1213821" cy="365125"/>
          </a:xfrm>
        </p:spPr>
        <p:txBody>
          <a:bodyPr/>
          <a:lstStyle/>
          <a:p>
            <a:fld id="{1A0C6EAB-D1D4-4B14-9E71-45D50975E6A3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7213" y="4700408"/>
            <a:ext cx="4226403" cy="146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9144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Ekvivalentni otpor </a:t>
            </a:r>
            <a:r>
              <a:rPr lang="sr-Latn-CS" sz="2800" b="1" dirty="0" smtClean="0"/>
              <a:t>jednak je zbiru vrijednosti otpora pojedinačnih otpornika: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1135548"/>
              </p:ext>
            </p:extLst>
          </p:nvPr>
        </p:nvGraphicFramePr>
        <p:xfrm>
          <a:off x="838200" y="2438400"/>
          <a:ext cx="7448550" cy="1467436"/>
        </p:xfrm>
        <a:graphic>
          <a:graphicData uri="http://schemas.openxmlformats.org/presentationml/2006/ole">
            <p:oleObj spid="_x0000_s20509" name="Equation" r:id="rId3" imgW="2019240" imgH="431640" progId="Equation.DSMT4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77779" y="6324600"/>
            <a:ext cx="1213821" cy="365125"/>
          </a:xfrm>
        </p:spPr>
        <p:txBody>
          <a:bodyPr/>
          <a:lstStyle/>
          <a:p>
            <a:fld id="{1B84944B-5E85-42A4-BC8A-830E2970CDD5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362200"/>
            <a:ext cx="73914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609600"/>
            <a:ext cx="7391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800" b="1" dirty="0" smtClean="0"/>
              <a:t>PARALELNA VEZA</a:t>
            </a:r>
          </a:p>
          <a:p>
            <a:endParaRPr lang="sr-Latn-CS" sz="2800" b="1" dirty="0" smtClean="0"/>
          </a:p>
          <a:p>
            <a:r>
              <a:rPr lang="sr-Latn-CS" sz="2800" b="1" dirty="0" smtClean="0">
                <a:solidFill>
                  <a:srgbClr val="FF0000"/>
                </a:solidFill>
              </a:rPr>
              <a:t>Na krajevima paralelno vezanih otpora vlada isti napon!!!</a:t>
            </a:r>
          </a:p>
          <a:p>
            <a:r>
              <a:rPr lang="sr-Latn-CS" sz="2800" b="1" dirty="0" smtClean="0"/>
              <a:t>               </a:t>
            </a:r>
          </a:p>
          <a:p>
            <a:endParaRPr lang="sr-Latn-CS" sz="2800" b="1" dirty="0" smtClean="0"/>
          </a:p>
          <a:p>
            <a:endParaRPr lang="sr-Latn-CS" sz="2800" b="1" dirty="0" smtClean="0"/>
          </a:p>
          <a:p>
            <a:endParaRPr lang="sr-Latn-CS" sz="2800" b="1" dirty="0" smtClean="0"/>
          </a:p>
          <a:p>
            <a:endParaRPr lang="sr-Latn-CS" sz="2800" b="1" dirty="0" smtClean="0"/>
          </a:p>
          <a:p>
            <a:endParaRPr lang="sr-Latn-CS" sz="2800" b="1" dirty="0" smtClean="0"/>
          </a:p>
          <a:p>
            <a:endParaRPr lang="sr-Latn-CS" sz="2800" b="1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590800"/>
            <a:ext cx="5906135" cy="289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EB147-D47A-4AD1-878B-41FF18526A1A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6858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/>
              <a:t>Struja u kolu I jednaka je (po I Kirhofovom zakonu) zbiru struja u pojedinim granama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057400"/>
            <a:ext cx="59118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rot="10800000">
            <a:off x="5638800" y="2209800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1981200"/>
            <a:ext cx="24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000" b="1" dirty="0" smtClean="0">
                <a:solidFill>
                  <a:srgbClr val="FF0000"/>
                </a:solidFill>
              </a:rPr>
              <a:t>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1790700" y="2705100"/>
            <a:ext cx="685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705894" y="2780506"/>
            <a:ext cx="685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620294" y="2780506"/>
            <a:ext cx="685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839494" y="2780506"/>
            <a:ext cx="685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8800" y="2514600"/>
            <a:ext cx="40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I</a:t>
            </a:r>
            <a:r>
              <a:rPr lang="sr-Latn-CS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2514600"/>
            <a:ext cx="48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I</a:t>
            </a:r>
            <a:r>
              <a:rPr lang="sr-Latn-CS" baseline="-25000" dirty="0" smtClean="0"/>
              <a:t>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81400" y="2514600"/>
            <a:ext cx="48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I</a:t>
            </a:r>
            <a:r>
              <a:rPr lang="sr-Latn-CS" baseline="-25000" dirty="0" smtClean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5146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mtClean="0"/>
              <a:t>I</a:t>
            </a:r>
            <a:r>
              <a:rPr lang="sr-Latn-CS" baseline="-25000" smtClean="0"/>
              <a:t>n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09800" y="4953000"/>
            <a:ext cx="383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4000" b="1" dirty="0" smtClean="0"/>
              <a:t>I= I</a:t>
            </a:r>
            <a:r>
              <a:rPr lang="sr-Latn-CS" sz="4000" b="1" baseline="-25000" dirty="0" smtClean="0"/>
              <a:t>1</a:t>
            </a:r>
            <a:r>
              <a:rPr lang="sr-Latn-CS" sz="4000" b="1" dirty="0" smtClean="0"/>
              <a:t>+I</a:t>
            </a:r>
            <a:r>
              <a:rPr lang="sr-Latn-CS" sz="4000" b="1" baseline="-25000" dirty="0" smtClean="0"/>
              <a:t>2</a:t>
            </a:r>
            <a:r>
              <a:rPr lang="sr-Latn-CS" sz="4000" b="1" dirty="0" smtClean="0"/>
              <a:t>+I</a:t>
            </a:r>
            <a:r>
              <a:rPr lang="sr-Latn-CS" sz="4000" b="1" baseline="-25000" dirty="0" smtClean="0"/>
              <a:t>3</a:t>
            </a:r>
            <a:r>
              <a:rPr lang="sr-Latn-CS" sz="4000" b="1" dirty="0" smtClean="0"/>
              <a:t>+...+I</a:t>
            </a:r>
            <a:r>
              <a:rPr lang="sr-Latn-CS" sz="4000" b="1" baseline="-25000" dirty="0" smtClean="0"/>
              <a:t>n</a:t>
            </a:r>
            <a:endParaRPr lang="en-US" sz="4000" b="1" dirty="0"/>
          </a:p>
        </p:txBody>
      </p:sp>
      <p:graphicFrame>
        <p:nvGraphicFramePr>
          <p:cNvPr id="18" name="Object 1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67810753"/>
              </p:ext>
            </p:extLst>
          </p:nvPr>
        </p:nvGraphicFramePr>
        <p:xfrm>
          <a:off x="4240213" y="3238500"/>
          <a:ext cx="739775" cy="838200"/>
        </p:xfrm>
        <a:graphic>
          <a:graphicData uri="http://schemas.openxmlformats.org/presentationml/2006/ole">
            <p:oleObj spid="_x0000_s39938" name="Equation" r:id="rId4" imgW="114151" imgH="215619" progId="Equation.3">
              <p:embed/>
            </p:oleObj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0D5E-7360-4DA8-B93E-4BA1A5007BC1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772400" y="6330617"/>
            <a:ext cx="1213821" cy="365125"/>
          </a:xfrm>
        </p:spPr>
        <p:txBody>
          <a:bodyPr/>
          <a:lstStyle/>
          <a:p>
            <a:fld id="{198729A0-EAAD-44E7-97A9-E3760FFAA74E}" type="datetime1">
              <a:rPr lang="sr-Latn-CS" smtClean="0">
                <a:solidFill>
                  <a:schemeClr val="bg1"/>
                </a:solidFill>
              </a:rPr>
              <a:pPr/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26899498"/>
              </p:ext>
            </p:extLst>
          </p:nvPr>
        </p:nvGraphicFramePr>
        <p:xfrm>
          <a:off x="1219200" y="3429000"/>
          <a:ext cx="6787402" cy="1877291"/>
        </p:xfrm>
        <a:graphic>
          <a:graphicData uri="http://schemas.openxmlformats.org/presentationml/2006/ole">
            <p:oleObj spid="_x0000_s40962" name="Equation" r:id="rId3" imgW="1752600" imgH="4318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9144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800" b="1" dirty="0">
                <a:solidFill>
                  <a:srgbClr val="FF0000"/>
                </a:solidFill>
              </a:rPr>
              <a:t>Recipročna vrijednost ekvivalentnog otpora jednaka je zbiru recipročnih vrijednosti paralelno vezanih otpora</a:t>
            </a:r>
          </a:p>
        </p:txBody>
      </p:sp>
    </p:spTree>
    <p:extLst>
      <p:ext uri="{BB962C8B-B14F-4D97-AF65-F5344CB8AC3E}">
        <p14:creationId xmlns="" xmlns:p14="http://schemas.microsoft.com/office/powerpoint/2010/main" val="16473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Custom 1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FDA023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58FEBA-8E99-4343-9196-AC7B5CBD542B}"/>
</file>

<file path=customXml/itemProps2.xml><?xml version="1.0" encoding="utf-8"?>
<ds:datastoreItem xmlns:ds="http://schemas.openxmlformats.org/officeDocument/2006/customXml" ds:itemID="{4884AE02-4EA9-4D35-A781-374169EF3484}"/>
</file>

<file path=customXml/itemProps3.xml><?xml version="1.0" encoding="utf-8"?>
<ds:datastoreItem xmlns:ds="http://schemas.openxmlformats.org/officeDocument/2006/customXml" ds:itemID="{F871904E-744F-494D-A132-B0F06E30DD8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4511</TotalTime>
  <Words>297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Pushpin</vt:lpstr>
      <vt:lpstr>Equation</vt:lpstr>
      <vt:lpstr>MathType 6.0 Equation</vt:lpstr>
      <vt:lpstr>OSNOVE ELEKTROTEHNIKE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PRIMJER 2.:  R4 = 4 Ω, R5 = 8 Ω i R6 = 8 Ω Odrediti ekvivalentnu otpornost između tačaka A i B.</vt:lpstr>
      <vt:lpstr>Otpornike R4,R5 i R6 vežemo paralelno!</vt:lpstr>
      <vt:lpstr>PRIMJER 3.:  R1 = 3 Ω, R2 = 6 Ω  Odrediti ekvivalentnu otpornost između tačaka A i B.</vt:lpstr>
      <vt:lpstr>Obzirom da imamo samo 2 paralelno vezana otpornika, možemo primijeniti formulu: 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ELEKTROTEHNIKE</dc:title>
  <dc:creator>Melanija Ćalasan</dc:creator>
  <cp:lastModifiedBy>VESNA</cp:lastModifiedBy>
  <cp:revision>87</cp:revision>
  <dcterms:created xsi:type="dcterms:W3CDTF">2010-11-30T17:17:52Z</dcterms:created>
  <dcterms:modified xsi:type="dcterms:W3CDTF">2021-03-16T12:07:52Z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