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1" r:id="rId3"/>
    <p:sldId id="282" r:id="rId4"/>
    <p:sldId id="283" r:id="rId5"/>
    <p:sldId id="278" r:id="rId6"/>
    <p:sldId id="279" r:id="rId7"/>
    <p:sldId id="280" r:id="rId8"/>
    <p:sldId id="284" r:id="rId9"/>
    <p:sldId id="285" r:id="rId10"/>
    <p:sldId id="286" r:id="rId11"/>
    <p:sldId id="287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jpe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A6783-8B4A-4454-AE08-9C050A709A1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CA329-54D7-42C7-B0A9-6DFC16F484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519913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EE88401-0488-4F21-BEDC-4AB5DB8677BB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5A44786-C327-4675-8F5B-9ED675564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47605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4786-C327-4675-8F5B-9ED675564A5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026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Ure sa tri grane i tri ra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4786-C327-4675-8F5B-9ED675564A5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CFA3C37-8370-4357-A978-3DE4A70444FD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CCEC-6393-4585-98A6-8E17BAF3F92F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34777-661F-4B48-88E1-5BCB8988C891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B77A-06B3-4E43-A4B0-5F3536A06940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5D70-A252-41C6-8DF8-F27A429FBCFA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368-B2D3-4C8A-9890-A8FDECB677C2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1222-B5F6-4A70-846F-30B5E45D2BBC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C760-5BE9-45DA-8E60-9E5ACDB10134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9A9F9-FA35-4CF1-9C29-7D8D28E40C22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18A9AD2-2193-4725-9E00-4409E0433BCB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5EA6897-63DA-4AE5-B648-418B3C9C1808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21270BF-EF11-4214-8BC5-9CA2C5C1131C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US" smtClean="0"/>
              <a:t>Osnove elektrotehnike      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OSNOVE ELEKTROTEHNIKE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KIRHOFOV</a:t>
            </a:r>
            <a:r>
              <a:rPr lang="sr-Latn-CS" b="1" dirty="0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 ZAKON</a:t>
            </a:r>
            <a:r>
              <a:rPr lang="sr-Latn-CS" b="1" dirty="0" smtClean="0">
                <a:solidFill>
                  <a:schemeClr val="tx1"/>
                </a:solidFill>
              </a:rPr>
              <a:t>I</a:t>
            </a:r>
            <a:endParaRPr lang="sr-Latn-C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7BF0-F898-4F16-AA08-912F77C8F091}" type="datetime1">
              <a:rPr lang="sr-Latn-CS" smtClean="0"/>
              <a:pPr/>
              <a:t>21.2.2021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990600" y="685800"/>
            <a:ext cx="3332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Pozitivan smjer obilaska konture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343400" y="838200"/>
            <a:ext cx="4038600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Latn-CS" sz="2200" b="1" dirty="0" smtClean="0"/>
              <a:t>Označimo smjerove elektromotornih sila</a:t>
            </a:r>
            <a:r>
              <a:rPr lang="en-US" sz="2200" b="1" dirty="0" smtClean="0"/>
              <a:t> </a:t>
            </a:r>
            <a:r>
              <a:rPr lang="sr-Latn-CS" sz="2200" b="1" dirty="0" smtClean="0"/>
              <a:t>(strelica usmjerena prema +)</a:t>
            </a:r>
          </a:p>
          <a:p>
            <a:pPr marL="342900" indent="-342900">
              <a:buFont typeface="+mj-lt"/>
              <a:buAutoNum type="arabicPeriod"/>
            </a:pPr>
            <a:r>
              <a:rPr lang="sr-Latn-CS" sz="2200" b="1" dirty="0" smtClean="0"/>
              <a:t>Označimo smjerove padova napona na otporima R1, R2 i R3 (smjer pada napona je uvjek suprotan smjeru strujie koja protiče kroz tu granu kola)</a:t>
            </a:r>
          </a:p>
          <a:p>
            <a:pPr marL="342900" indent="-342900">
              <a:buFont typeface="+mj-lt"/>
              <a:buAutoNum type="arabicPeriod"/>
            </a:pPr>
            <a:r>
              <a:rPr lang="sr-Latn-CS" sz="2200" b="1" dirty="0" smtClean="0"/>
              <a:t>Pišemo jednačinu krećući se smjerom obilaska konture  i počnemo naprimjer iz tačke B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066800"/>
            <a:ext cx="3124200" cy="391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22898405"/>
              </p:ext>
            </p:extLst>
          </p:nvPr>
        </p:nvGraphicFramePr>
        <p:xfrm>
          <a:off x="1143000" y="5334000"/>
          <a:ext cx="6688663" cy="762000"/>
        </p:xfrm>
        <a:graphic>
          <a:graphicData uri="http://schemas.openxmlformats.org/presentationml/2006/ole">
            <p:oleObj spid="_x0000_s20482" name="Equation" r:id="rId4" imgW="2006600" imgH="228600" progId="Equation.3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41342" y="28001"/>
            <a:ext cx="2476500" cy="476250"/>
          </a:xfrm>
        </p:spPr>
        <p:txBody>
          <a:bodyPr/>
          <a:lstStyle/>
          <a:p>
            <a:fld id="{D0780462-B83E-4E25-B9F9-392BECE6F4AB}" type="datetime1">
              <a:rPr lang="sr-Latn-CS" smtClean="0"/>
              <a:pPr/>
              <a:t>21.2.2021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0" y="1524000"/>
          <a:ext cx="5486400" cy="3792071"/>
        </p:xfrm>
        <a:graphic>
          <a:graphicData uri="http://schemas.openxmlformats.org/presentationml/2006/ole">
            <p:oleObj spid="_x0000_s21506" name="Visio" r:id="rId4" imgW="2790017" imgH="1852696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914400" y="5334000"/>
          <a:ext cx="7315200" cy="853511"/>
        </p:xfrm>
        <a:graphic>
          <a:graphicData uri="http://schemas.openxmlformats.org/presentationml/2006/ole">
            <p:oleObj spid="_x0000_s21507" r:id="rId5" imgW="2184400" imgH="228600" progId="Equation.3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3810000" y="1828800"/>
            <a:ext cx="533400" cy="533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V="1">
            <a:off x="6515100" y="2324100"/>
            <a:ext cx="762000" cy="6858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4495800" y="4495800"/>
            <a:ext cx="1447800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53000" y="45720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 3</a:t>
            </a:r>
            <a:r>
              <a:rPr lang="en-US" b="1" dirty="0" smtClean="0"/>
              <a:t> I</a:t>
            </a:r>
            <a:r>
              <a:rPr lang="en-US" b="1" baseline="-25000" dirty="0" smtClean="0"/>
              <a:t> 3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 rot="19035109">
            <a:off x="3537883" y="155931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 1</a:t>
            </a:r>
            <a:r>
              <a:rPr lang="en-US" b="1" dirty="0" smtClean="0"/>
              <a:t> I</a:t>
            </a:r>
            <a:r>
              <a:rPr lang="en-US" b="1" baseline="-25000" dirty="0" smtClean="0"/>
              <a:t> 1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 rot="2651294">
            <a:off x="6802714" y="234691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 2</a:t>
            </a:r>
            <a:r>
              <a:rPr lang="en-US" b="1" dirty="0" smtClean="0"/>
              <a:t> I</a:t>
            </a:r>
            <a:r>
              <a:rPr lang="en-US" b="1" baseline="-25000" dirty="0" smtClean="0"/>
              <a:t> 2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90600" y="6096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Napisati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činu kod kontur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sa tri grane i tri različite struje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1981200"/>
            <a:ext cx="19870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b="1" dirty="0" smtClean="0"/>
              <a:t>Pozitivan smjer </a:t>
            </a:r>
          </a:p>
          <a:p>
            <a:r>
              <a:rPr lang="sr-Latn-CS" sz="2000" b="1" dirty="0" smtClean="0"/>
              <a:t>obilaska konture</a:t>
            </a:r>
            <a:endParaRPr lang="en-US" sz="2000" b="1" dirty="0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2981372" y="1285828"/>
            <a:ext cx="587514" cy="30450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133600"/>
            <a:ext cx="4648200" cy="3756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38200" y="533568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Čvor 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mjesto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susreta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  tri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še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gran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električnog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kola</a:t>
            </a:r>
            <a:endParaRPr lang="sr-Latn-C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1447800"/>
            <a:ext cx="104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ČVOROVI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648200" y="1752600"/>
            <a:ext cx="914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</p:cNvCxnSpPr>
          <p:nvPr/>
        </p:nvCxnSpPr>
        <p:spPr>
          <a:xfrm flipH="1">
            <a:off x="4572000" y="1817132"/>
            <a:ext cx="1054569" cy="38216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748B-D320-439A-A018-177CF7E9BEED}" type="datetime1">
              <a:rPr lang="sr-Latn-CS" smtClean="0"/>
              <a:pPr/>
              <a:t>21.2.2021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590800"/>
            <a:ext cx="4419600" cy="3571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762000" y="6096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Grana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 – dio kola koji se nalazi između dva čvora i u kome se nalazi bar jedan element  kola (izvor ili potrošač)</a:t>
            </a:r>
          </a:p>
        </p:txBody>
      </p:sp>
      <p:sp>
        <p:nvSpPr>
          <p:cNvPr id="5" name="Oval 4"/>
          <p:cNvSpPr/>
          <p:nvPr/>
        </p:nvSpPr>
        <p:spPr>
          <a:xfrm>
            <a:off x="1905000" y="1752600"/>
            <a:ext cx="1981200" cy="44958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15000" y="1905000"/>
            <a:ext cx="2057400" cy="42672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86200" y="1905000"/>
            <a:ext cx="1752600" cy="43434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1828800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b="1" dirty="0" smtClean="0"/>
              <a:t>Grana 1</a:t>
            </a:r>
            <a:endParaRPr lang="en-US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47800" y="2209800"/>
            <a:ext cx="6096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953000" y="1828800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b="1" dirty="0" smtClean="0"/>
              <a:t>Grana 2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7391400" y="1676400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b="1" dirty="0" smtClean="0"/>
              <a:t>Grana 3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5342902" y="2124698"/>
            <a:ext cx="316468" cy="3342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2"/>
          </p:cNvCxnSpPr>
          <p:nvPr/>
        </p:nvCxnSpPr>
        <p:spPr>
          <a:xfrm rot="5400000">
            <a:off x="7362202" y="2074930"/>
            <a:ext cx="545068" cy="4866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8CC5-A3EA-4D58-A5E5-D7FA97284C91}" type="datetime1">
              <a:rPr lang="sr-Latn-CS" smtClean="0"/>
              <a:pPr/>
              <a:t>21.2.2021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 animBg="1"/>
      <p:bldP spid="9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19200"/>
            <a:ext cx="660082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838200" y="533400"/>
            <a:ext cx="746760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Kontura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 – zatvorena putanja kojom teče struja i koja</a:t>
            </a:r>
          </a:p>
          <a:p>
            <a:pPr marL="342900" lvl="0" indent="-342900" algn="just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                  obuhvata dvije ili više grana 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8400" y="1676400"/>
            <a:ext cx="1371600" cy="4343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1676400"/>
            <a:ext cx="1447800" cy="43434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00200" y="1371600"/>
            <a:ext cx="5334000" cy="518160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38400" y="2667000"/>
            <a:ext cx="1309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b="1" dirty="0" smtClean="0">
                <a:solidFill>
                  <a:srgbClr val="FF0000"/>
                </a:solidFill>
              </a:rPr>
              <a:t>KONTURA  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600" y="2667000"/>
            <a:ext cx="1367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b="1" dirty="0" smtClean="0">
                <a:solidFill>
                  <a:srgbClr val="FF0000"/>
                </a:solidFill>
              </a:rPr>
              <a:t>KONTURA  II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67600" y="2133600"/>
            <a:ext cx="1424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b="1" dirty="0" smtClean="0">
                <a:solidFill>
                  <a:srgbClr val="FF0000"/>
                </a:solidFill>
              </a:rPr>
              <a:t>KONTURA  III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2514600" y="3048000"/>
            <a:ext cx="4572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4876800" y="2971800"/>
            <a:ext cx="6858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7010400" y="2514600"/>
            <a:ext cx="9906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1E67-094E-4DE1-B9AB-311C5C850C43}" type="datetime1">
              <a:rPr lang="sr-Latn-CS" smtClean="0"/>
              <a:pPr/>
              <a:t>21.2.2021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6096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I KIRHOFOV </a:t>
            </a:r>
            <a:r>
              <a:rPr lang="sr-Latn-CS" sz="3600" b="1" u="sng" dirty="0" smtClean="0"/>
              <a:t>ZAKON</a:t>
            </a:r>
            <a:endParaRPr lang="en-US" sz="36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900113" y="1447800"/>
            <a:ext cx="7405688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CS" sz="2800" b="1" dirty="0" smtClean="0">
                <a:solidFill>
                  <a:srgbClr val="FF0000"/>
                </a:solidFill>
              </a:rPr>
              <a:t>ZBIR STRUJA KOJE ULAZE U STRUJNI ČVOR JEDNAK JE ZBIRU STRUJA KOJE IZLAZE IZ NJEGA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447800" y="3352800"/>
            <a:ext cx="2895600" cy="2093913"/>
            <a:chOff x="3526" y="4185"/>
            <a:chExt cx="1657" cy="1456"/>
          </a:xfrm>
        </p:grpSpPr>
        <p:sp>
          <p:nvSpPr>
            <p:cNvPr id="6" name="Text Box 24"/>
            <p:cNvSpPr txBox="1">
              <a:spLocks noChangeArrowheads="1"/>
            </p:cNvSpPr>
            <p:nvPr/>
          </p:nvSpPr>
          <p:spPr bwMode="auto">
            <a:xfrm>
              <a:off x="3526" y="5078"/>
              <a:ext cx="337" cy="38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en-US" sz="1600" b="1">
                  <a:latin typeface="Tahoma" pitchFamily="34" charset="0"/>
                </a:rPr>
                <a:t>I</a:t>
              </a:r>
              <a:r>
                <a:rPr lang="en-US" sz="1600" b="1" baseline="-25000"/>
                <a:t>1</a:t>
              </a:r>
              <a:endParaRPr lang="en-US" sz="1600" b="1"/>
            </a:p>
          </p:txBody>
        </p:sp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4412" y="4568"/>
              <a:ext cx="337" cy="38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en-US" sz="1600" b="1">
                  <a:latin typeface="Tahoma" pitchFamily="34" charset="0"/>
                </a:rPr>
                <a:t>I</a:t>
              </a:r>
              <a:r>
                <a:rPr lang="en-US" sz="1600" b="1" baseline="-25000"/>
                <a:t>2</a:t>
              </a:r>
              <a:endParaRPr lang="en-US" sz="1600" b="1"/>
            </a:p>
          </p:txBody>
        </p:sp>
        <p:sp>
          <p:nvSpPr>
            <p:cNvPr id="8" name="Text Box 26"/>
            <p:cNvSpPr txBox="1">
              <a:spLocks noChangeArrowheads="1"/>
            </p:cNvSpPr>
            <p:nvPr/>
          </p:nvSpPr>
          <p:spPr bwMode="auto">
            <a:xfrm>
              <a:off x="4464" y="5258"/>
              <a:ext cx="337" cy="38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en-US" sz="1600" b="1">
                  <a:latin typeface="Tahoma" pitchFamily="34" charset="0"/>
                </a:rPr>
                <a:t>I</a:t>
              </a:r>
              <a:r>
                <a:rPr lang="en-US" sz="1600" b="1" baseline="-25000"/>
                <a:t>3</a:t>
              </a:r>
              <a:endParaRPr lang="en-US" sz="1600" b="1"/>
            </a:p>
          </p:txBody>
        </p:sp>
        <p:sp>
          <p:nvSpPr>
            <p:cNvPr id="9" name="Freeform 27"/>
            <p:cNvSpPr>
              <a:spLocks/>
            </p:cNvSpPr>
            <p:nvPr/>
          </p:nvSpPr>
          <p:spPr bwMode="auto">
            <a:xfrm>
              <a:off x="3585" y="5055"/>
              <a:ext cx="1598" cy="563"/>
            </a:xfrm>
            <a:custGeom>
              <a:avLst/>
              <a:gdLst>
                <a:gd name="T0" fmla="*/ 0 w 1598"/>
                <a:gd name="T1" fmla="*/ 503 h 563"/>
                <a:gd name="T2" fmla="*/ 788 w 1598"/>
                <a:gd name="T3" fmla="*/ 0 h 563"/>
                <a:gd name="T4" fmla="*/ 1598 w 1598"/>
                <a:gd name="T5" fmla="*/ 563 h 563"/>
                <a:gd name="T6" fmla="*/ 0 60000 65536"/>
                <a:gd name="T7" fmla="*/ 0 60000 65536"/>
                <a:gd name="T8" fmla="*/ 0 60000 65536"/>
                <a:gd name="T9" fmla="*/ 0 w 1598"/>
                <a:gd name="T10" fmla="*/ 0 h 563"/>
                <a:gd name="T11" fmla="*/ 1598 w 1598"/>
                <a:gd name="T12" fmla="*/ 563 h 5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8" h="563">
                  <a:moveTo>
                    <a:pt x="0" y="503"/>
                  </a:moveTo>
                  <a:lnTo>
                    <a:pt x="788" y="0"/>
                  </a:lnTo>
                  <a:lnTo>
                    <a:pt x="1598" y="563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8"/>
            <p:cNvSpPr>
              <a:spLocks noChangeShapeType="1"/>
            </p:cNvSpPr>
            <p:nvPr/>
          </p:nvSpPr>
          <p:spPr bwMode="auto">
            <a:xfrm flipV="1">
              <a:off x="4373" y="4185"/>
              <a:ext cx="142" cy="8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29"/>
            <p:cNvSpPr>
              <a:spLocks noChangeArrowheads="1"/>
            </p:cNvSpPr>
            <p:nvPr/>
          </p:nvSpPr>
          <p:spPr bwMode="auto">
            <a:xfrm rot="3600493">
              <a:off x="3968" y="5174"/>
              <a:ext cx="143" cy="187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AutoShape 30"/>
            <p:cNvSpPr>
              <a:spLocks noChangeArrowheads="1"/>
            </p:cNvSpPr>
            <p:nvPr/>
          </p:nvSpPr>
          <p:spPr bwMode="auto">
            <a:xfrm rot="466820">
              <a:off x="4409" y="4289"/>
              <a:ext cx="143" cy="187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3" name="AutoShape 31"/>
            <p:cNvSpPr>
              <a:spLocks noChangeArrowheads="1"/>
            </p:cNvSpPr>
            <p:nvPr/>
          </p:nvSpPr>
          <p:spPr bwMode="auto">
            <a:xfrm rot="7622533">
              <a:off x="4829" y="5324"/>
              <a:ext cx="143" cy="187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5105400" y="4191000"/>
            <a:ext cx="23723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 smtClean="0"/>
              <a:t>I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 =  I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+ I</a:t>
            </a:r>
            <a:r>
              <a:rPr lang="sr-Latn-CS" sz="3200" b="1" baseline="-25000" dirty="0" smtClean="0"/>
              <a:t>3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115-E784-4A7D-A0A5-101168AEBCC6}" type="datetime1">
              <a:rPr lang="sr-Latn-CS" smtClean="0"/>
              <a:pPr/>
              <a:t>21.2.2021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838200"/>
            <a:ext cx="7467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2400" b="1" dirty="0" smtClean="0"/>
              <a:t>PRVI KIRHOFOV ZAKON SE MOŽE DEFINISATI I NA SLEDEĆI NAČIN</a:t>
            </a:r>
            <a:r>
              <a:rPr lang="sr-Latn-CS" sz="2400" b="1" dirty="0" smtClean="0"/>
              <a:t>:</a:t>
            </a:r>
            <a:endParaRPr lang="sr-Latn-CS" dirty="0" smtClean="0"/>
          </a:p>
          <a:p>
            <a:pPr algn="ctr"/>
            <a:r>
              <a:rPr lang="sr-Latn-CS" sz="2800" b="1" dirty="0" smtClean="0">
                <a:solidFill>
                  <a:srgbClr val="FF0000"/>
                </a:solidFill>
              </a:rPr>
              <a:t>ALGEBARSKI ZBIR STRUJA U ČVORU JEDNAK JE NULI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9257197"/>
              </p:ext>
            </p:extLst>
          </p:nvPr>
        </p:nvGraphicFramePr>
        <p:xfrm>
          <a:off x="3048000" y="2286000"/>
          <a:ext cx="2349500" cy="1815523"/>
        </p:xfrm>
        <a:graphic>
          <a:graphicData uri="http://schemas.openxmlformats.org/presentationml/2006/ole">
            <p:oleObj spid="_x0000_s1031" name="Equation" r:id="rId3" imgW="558558" imgH="431613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4940" y="4114801"/>
            <a:ext cx="7637060" cy="2322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/>
              <a:t>Algebarski zbir znači da svaka struja ima svoj znak. </a:t>
            </a:r>
            <a:endParaRPr lang="en-US" sz="2800" b="1" dirty="0" smtClean="0"/>
          </a:p>
          <a:p>
            <a:r>
              <a:rPr lang="sr-Latn-CS" sz="2800" b="1" dirty="0" smtClean="0"/>
              <a:t>Prema dogovoru se uzima da svaka struja koja </a:t>
            </a:r>
            <a:r>
              <a:rPr lang="sr-Latn-CS" sz="2800" b="1" u="sng" dirty="0" smtClean="0">
                <a:solidFill>
                  <a:srgbClr val="FF0000"/>
                </a:solidFill>
              </a:rPr>
              <a:t>ulazi u čvor je negativna</a:t>
            </a:r>
            <a:r>
              <a:rPr lang="sr-Latn-CS" sz="2800" dirty="0" smtClean="0"/>
              <a:t>,</a:t>
            </a:r>
            <a:r>
              <a:rPr lang="sr-Latn-CS" sz="2800" b="1" dirty="0" smtClean="0"/>
              <a:t> a koja </a:t>
            </a:r>
            <a:r>
              <a:rPr lang="sr-Latn-CS" sz="2800" b="1" u="sng" dirty="0" smtClean="0">
                <a:solidFill>
                  <a:srgbClr val="FF0000"/>
                </a:solidFill>
              </a:rPr>
              <a:t>izlazi iz čvora je </a:t>
            </a:r>
            <a:r>
              <a:rPr lang="sr-Latn-CS" sz="2800" b="1" u="sng" dirty="0" smtClean="0">
                <a:solidFill>
                  <a:srgbClr val="FF0000"/>
                </a:solidFill>
              </a:rPr>
              <a:t>pozitivna.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2689" y="6383613"/>
            <a:ext cx="1213821" cy="365125"/>
          </a:xfrm>
        </p:spPr>
        <p:txBody>
          <a:bodyPr/>
          <a:lstStyle/>
          <a:p>
            <a:fld id="{8FFE7085-20CC-4FE7-8464-A4822D32C721}" type="datetime1">
              <a:rPr lang="sr-Latn-CS" smtClean="0">
                <a:solidFill>
                  <a:schemeClr val="bg1"/>
                </a:solidFill>
              </a:rPr>
              <a:pPr/>
              <a:t>21.2.2021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2209800" y="1828800"/>
            <a:ext cx="1447800" cy="6096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3200400" y="1066800"/>
            <a:ext cx="1828800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286000" y="2438400"/>
            <a:ext cx="1371600" cy="12192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57600" y="2438400"/>
            <a:ext cx="1981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3581400" y="2514600"/>
            <a:ext cx="1371600" cy="12192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38400" y="152400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mtClean="0"/>
              <a:t>I</a:t>
            </a:r>
            <a:r>
              <a:rPr lang="sr-Latn-CS" baseline="-25000" smtClean="0"/>
              <a:t>1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86200" y="762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mtClean="0"/>
              <a:t>I</a:t>
            </a:r>
            <a:r>
              <a:rPr lang="sr-Latn-CS" baseline="-25000" smtClean="0"/>
              <a:t>2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181600" y="198120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mtClean="0"/>
              <a:t>I</a:t>
            </a:r>
            <a:r>
              <a:rPr lang="sr-Latn-CS" baseline="-25000" smtClean="0"/>
              <a:t>3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572000" y="304800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mtClean="0"/>
              <a:t>I</a:t>
            </a:r>
            <a:r>
              <a:rPr lang="sr-Latn-CS" baseline="-25000" smtClean="0"/>
              <a:t>4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362200" y="304800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mtClean="0"/>
              <a:t>I</a:t>
            </a:r>
            <a:r>
              <a:rPr lang="sr-Latn-CS" baseline="-25000" smtClean="0"/>
              <a:t>5</a:t>
            </a:r>
            <a:endParaRPr 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07874685"/>
              </p:ext>
            </p:extLst>
          </p:nvPr>
        </p:nvGraphicFramePr>
        <p:xfrm>
          <a:off x="1607527" y="3774744"/>
          <a:ext cx="5319346" cy="2286000"/>
        </p:xfrm>
        <a:graphic>
          <a:graphicData uri="http://schemas.openxmlformats.org/presentationml/2006/ole">
            <p:oleObj spid="_x0000_s2055" name="Equation" r:id="rId4" imgW="1536700" imgH="660400" progId="Equation.3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904021" y="6324600"/>
            <a:ext cx="1213821" cy="365125"/>
          </a:xfrm>
        </p:spPr>
        <p:txBody>
          <a:bodyPr/>
          <a:lstStyle/>
          <a:p>
            <a:fld id="{4ED4EA06-34E6-4B25-92C3-7FEC38EF3F86}" type="datetime1">
              <a:rPr lang="sr-Latn-CS" smtClean="0">
                <a:solidFill>
                  <a:schemeClr val="bg1"/>
                </a:solidFill>
              </a:rPr>
              <a:pPr/>
              <a:t>21.2.2021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609600"/>
            <a:ext cx="739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sr-Latn-CS" sz="3600" b="1" dirty="0" smtClean="0">
                <a:latin typeface="Arial" charset="0"/>
                <a:cs typeface="Arial" charset="0"/>
              </a:rPr>
              <a:t>Drugi Kirhofov zakon</a:t>
            </a:r>
            <a:r>
              <a:rPr lang="en-US" sz="3600" b="1" dirty="0" smtClean="0">
                <a:latin typeface="Arial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cs typeface="Arial" charset="0"/>
              </a:rPr>
              <a:t>glasi</a:t>
            </a:r>
            <a:r>
              <a:rPr lang="sr-Latn-CS" sz="3600" b="1" dirty="0" smtClean="0">
                <a:latin typeface="Arial" charset="0"/>
                <a:cs typeface="Arial" charset="0"/>
              </a:rPr>
              <a:t>:</a:t>
            </a:r>
            <a:r>
              <a:rPr lang="sr-Latn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endParaRPr lang="en-US" sz="36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sr-Latn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Zbir svih elektromotornih i elektrootpornih sila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Latn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(padova napona) u jednoj konturi električnog kola jednak je nuli.</a:t>
            </a:r>
            <a:r>
              <a:rPr lang="sr-Latn-CS" sz="3600" dirty="0" smtClean="0">
                <a:latin typeface="Arial" charset="0"/>
                <a:cs typeface="Arial" charset="0"/>
              </a:rPr>
              <a:t> </a:t>
            </a:r>
          </a:p>
          <a:p>
            <a:pPr>
              <a:defRPr/>
            </a:pPr>
            <a:endParaRPr lang="sr-Latn-CS" sz="36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1026" name="Object 5" descr="Canvas"/>
          <p:cNvGraphicFramePr>
            <a:graphicFrameLocks noChangeAspect="1"/>
          </p:cNvGraphicFramePr>
          <p:nvPr/>
        </p:nvGraphicFramePr>
        <p:xfrm>
          <a:off x="1905000" y="3886200"/>
          <a:ext cx="5029200" cy="1852400"/>
        </p:xfrm>
        <a:graphic>
          <a:graphicData uri="http://schemas.openxmlformats.org/presentationml/2006/ole">
            <p:oleObj spid="_x0000_s19458" name="Equation" r:id="rId3" imgW="1231366" imgH="406224" progId="Equation.3">
              <p:embed/>
            </p:oleObj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740E-8006-4196-8B25-A11BE31A70A9}" type="datetime1">
              <a:rPr lang="sr-Latn-CS" smtClean="0"/>
              <a:pPr/>
              <a:t>21.2.2021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381000"/>
            <a:ext cx="82296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sr-Latn-CS" sz="3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</a:t>
            </a:r>
            <a:endParaRPr lang="sr-Latn-CS" sz="3200" dirty="0"/>
          </a:p>
        </p:txBody>
      </p:sp>
      <p:sp>
        <p:nvSpPr>
          <p:cNvPr id="4" name="Rectangle 3"/>
          <p:cNvSpPr/>
          <p:nvPr/>
        </p:nvSpPr>
        <p:spPr>
          <a:xfrm>
            <a:off x="4800600" y="1981200"/>
            <a:ext cx="3657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C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EMS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 su pozitivne ako </a:t>
            </a:r>
          </a:p>
          <a:p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se njihov sm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er poklapa sa</a:t>
            </a:r>
          </a:p>
          <a:p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    usvojenim pozitivnim sm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erom obilaska konture.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962400"/>
            <a:ext cx="3429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	</a:t>
            </a:r>
            <a:r>
              <a:rPr lang="sr-Latn-C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Smjer elektrootpornih sila (padova napona)   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uvjek je suprotan smjeru struje u datoj grani konture.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393674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62000" y="6858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Posmatramo I konturu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(sastavljenu iz grane1 i grane2)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6A88A-3B89-4BED-A37B-911F51A40269}" type="datetime1">
              <a:rPr lang="sr-Latn-CS" smtClean="0"/>
              <a:pPr/>
              <a:t>21.2.2021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880EBA-E9D0-456C-BAF0-B9AF0B631369}"/>
</file>

<file path=customXml/itemProps2.xml><?xml version="1.0" encoding="utf-8"?>
<ds:datastoreItem xmlns:ds="http://schemas.openxmlformats.org/officeDocument/2006/customXml" ds:itemID="{B4A337D9-48DD-49AA-8612-991E6794CF18}"/>
</file>

<file path=customXml/itemProps3.xml><?xml version="1.0" encoding="utf-8"?>
<ds:datastoreItem xmlns:ds="http://schemas.openxmlformats.org/officeDocument/2006/customXml" ds:itemID="{C64A51A4-E6C3-444C-B592-D8B3B07BC0C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4227</TotalTime>
  <Words>296</Words>
  <Application>Microsoft Office PowerPoint</Application>
  <PresentationFormat>On-screen Show (4:3)</PresentationFormat>
  <Paragraphs>61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Pushpin</vt:lpstr>
      <vt:lpstr>Equation</vt:lpstr>
      <vt:lpstr>Visio</vt:lpstr>
      <vt:lpstr>Microsoft Equation 3.0</vt:lpstr>
      <vt:lpstr>OSNOVE ELEKTROTEHNIKE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OSNOVE ELEKTROTEHNIKE</dc:title>
  <dc:creator>Melanija Ćalasan</dc:creator>
  <cp:lastModifiedBy>VESNA</cp:lastModifiedBy>
  <cp:revision>72</cp:revision>
  <cp:lastPrinted>2014-11-07T18:25:05Z</cp:lastPrinted>
  <dcterms:created xsi:type="dcterms:W3CDTF">2010-11-30T17:17:52Z</dcterms:created>
  <dcterms:modified xsi:type="dcterms:W3CDTF">2021-02-21T21:27:34Z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0x0101006013A796AFF8E647BC69A9625DC30067</vt:lpwstr>
  </property>
</Properties>
</file>