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6"/>
  </p:notesMasterIdLst>
  <p:handoutMasterIdLst>
    <p:handoutMasterId r:id="rId7"/>
  </p:handoutMasterIdLst>
  <p:sldIdLst>
    <p:sldId id="256" r:id="rId2"/>
    <p:sldId id="288" r:id="rId3"/>
    <p:sldId id="286" r:id="rId4"/>
    <p:sldId id="285" r:id="rId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A6783-8B4A-4454-AE08-9C050A709A19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Mješovita veza kondenzatora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CA329-54D7-42C7-B0A9-6DFC16F484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521773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EE88401-0488-4F21-BEDC-4AB5DB8677BB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mtClean="0"/>
              <a:t>Mješovita veza kondenzatora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5A44786-C327-4675-8F5B-9ED675564A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11896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5820E08-F4DE-49CD-8C4C-CB37FE2DFD5F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en-US" smtClean="0"/>
              <a:t>Osnove elektrotehnike                                                                 Melanija Ćalasan,dipl.ing.el.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2539-14CF-476E-918B-C88D54093E01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Melanija Ćalasan,dipl.ing.el.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DBE0-7CDB-4A98-90B0-4DAF1104DBCE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Melanija Ćalasan,dipl.ing.el.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EB92-0D77-4871-B3B0-0A3300809B0B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Melanija Ćalasan,dipl.ing.el.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091B-85B5-42D6-9E0E-63175DDFB558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Melanija Ćalasan,dipl.ing.el.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F5AE-5936-46FC-A504-9ED7A24B962C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Melanija Ćalasan,dipl.ing.el.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91A85-6758-46E7-8027-663D730304CC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Melanija Ćalasan,dipl.ing.el.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7114-5600-4CF8-9B57-56E34718D0CA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Melanija Ćalasan,dipl.ing.el.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0E79-CB63-4D0C-B846-5DF2CF291D4D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Melanija Ćalasan,dipl.ing.el.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818FED1-52A8-4B9D-A349-739EA65385BD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en-US" smtClean="0"/>
              <a:t>Osnove elektrotehnike                                                                 Melanija Ćalasan,dipl.ing.el.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00A598E-5846-406C-B128-1D3958164D9B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en-US" smtClean="0"/>
              <a:t>Osnove elektrotehnike                                                                 Melanija Ćalasan,dipl.ing.el.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C0886A2-AE1C-4D9E-93D4-4CF8C7C1DE38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en-US" smtClean="0"/>
              <a:t>Osnove elektrotehnike                                                                 Melanija Ćalasan,dipl.ing.el.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OSNOVE ELEKTROTEHNIKE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sr-Latn-CS" b="1" dirty="0" smtClean="0">
                <a:solidFill>
                  <a:schemeClr val="tx1"/>
                </a:solidFill>
              </a:rPr>
              <a:t>DŽULOV ZAKON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F76B-145F-4F2F-B94D-94CBAA3FB285}" type="datetime1">
              <a:rPr lang="sr-Latn-CS" smtClean="0"/>
              <a:pPr/>
              <a:t>21.2.2021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0E79-CB63-4D0C-B846-5DF2CF291D4D}" type="datetime1">
              <a:rPr lang="sr-Latn-CS" smtClean="0"/>
              <a:pPr/>
              <a:t>21.2.2021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838200" y="533400"/>
            <a:ext cx="74676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u="sng" dirty="0" smtClean="0"/>
              <a:t>DŽULOV </a:t>
            </a:r>
            <a:r>
              <a:rPr lang="sr-Latn-CS" sz="2800" b="1" u="sng" dirty="0"/>
              <a:t>ZAKON </a:t>
            </a:r>
            <a:r>
              <a:rPr lang="en-GB" sz="2800" b="1" u="sng" dirty="0" smtClean="0"/>
              <a:t> </a:t>
            </a:r>
            <a:r>
              <a:rPr lang="sr-Latn-CS" sz="2800" dirty="0" smtClean="0"/>
              <a:t>glasi</a:t>
            </a:r>
            <a:r>
              <a:rPr lang="sr-Latn-CS" sz="2800" dirty="0" smtClean="0"/>
              <a:t>:</a:t>
            </a:r>
          </a:p>
          <a:p>
            <a:endParaRPr lang="sr-Latn-CS" sz="2800" dirty="0"/>
          </a:p>
          <a:p>
            <a:pPr algn="just"/>
            <a:r>
              <a:rPr lang="sr-Latn-CS" sz="2400" b="1" dirty="0">
                <a:solidFill>
                  <a:srgbClr val="FF0000"/>
                </a:solidFill>
              </a:rPr>
              <a:t>KOLIČINA TOPLOTNE ENERGIJE, KOJA SE ZA VRIJEME  </a:t>
            </a:r>
            <a:r>
              <a:rPr lang="sr-Latn-CS" sz="2400" b="1" dirty="0"/>
              <a:t>t</a:t>
            </a:r>
            <a:r>
              <a:rPr lang="sr-Latn-CS" sz="2400" b="1" dirty="0">
                <a:solidFill>
                  <a:srgbClr val="FF0000"/>
                </a:solidFill>
              </a:rPr>
              <a:t>  U PROVODNIKU PRILIKOM PROTICANJA STRUJE PRETVORILA U TOPLOTNU ENERGIJU, DIREKTNO JE PROPORCIONALNA OTPORNOSTI PROVODNIKA </a:t>
            </a:r>
            <a:r>
              <a:rPr lang="en-US" sz="2400" b="1" dirty="0">
                <a:solidFill>
                  <a:srgbClr val="FF0000"/>
                </a:solidFill>
              </a:rPr>
              <a:t> (</a:t>
            </a:r>
            <a:r>
              <a:rPr lang="en-US" sz="2400" b="1" dirty="0"/>
              <a:t>R</a:t>
            </a:r>
            <a:r>
              <a:rPr lang="en-US" sz="2400" b="1" dirty="0">
                <a:solidFill>
                  <a:srgbClr val="FF0000"/>
                </a:solidFill>
              </a:rPr>
              <a:t>),</a:t>
            </a:r>
            <a:r>
              <a:rPr lang="sr-Latn-CS" sz="2400" b="1" dirty="0">
                <a:solidFill>
                  <a:srgbClr val="FF0000"/>
                </a:solidFill>
              </a:rPr>
              <a:t>KVADRATU  JAČINE STRUJE</a:t>
            </a:r>
            <a:r>
              <a:rPr lang="en-US" sz="2400" b="1" dirty="0">
                <a:solidFill>
                  <a:srgbClr val="FF0000"/>
                </a:solidFill>
              </a:rPr>
              <a:t> (</a:t>
            </a:r>
            <a:r>
              <a:rPr lang="sr-Latn-CS" sz="2400" b="1" dirty="0"/>
              <a:t>I</a:t>
            </a:r>
            <a:r>
              <a:rPr lang="en-US" sz="2400" b="1" baseline="30000" dirty="0"/>
              <a:t>2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r>
              <a:rPr lang="sr-Latn-C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  I </a:t>
            </a:r>
            <a:r>
              <a:rPr lang="sr-Latn-CS" sz="2400" b="1" dirty="0">
                <a:solidFill>
                  <a:srgbClr val="FF0000"/>
                </a:solidFill>
              </a:rPr>
              <a:t>VREMENU PROTICANJA STRUJE</a:t>
            </a:r>
            <a:r>
              <a:rPr lang="en-US" sz="2400" b="1" dirty="0">
                <a:solidFill>
                  <a:srgbClr val="FF0000"/>
                </a:solidFill>
              </a:rPr>
              <a:t>(</a:t>
            </a:r>
            <a:r>
              <a:rPr lang="en-US" sz="2400" b="1" dirty="0"/>
              <a:t>t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3733800" y="3810000"/>
            <a:ext cx="4038600" cy="1219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62400" y="3810000"/>
            <a:ext cx="36134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7200" dirty="0" smtClean="0"/>
              <a:t>W</a:t>
            </a:r>
            <a:r>
              <a:rPr lang="sr-Latn-CS" sz="7200" baseline="-25000" dirty="0" smtClean="0"/>
              <a:t>J</a:t>
            </a:r>
            <a:r>
              <a:rPr lang="sr-Latn-CS" sz="7200" dirty="0" smtClean="0"/>
              <a:t>= R </a:t>
            </a:r>
            <a:r>
              <a:rPr lang="en-US" sz="7200" dirty="0" smtClean="0"/>
              <a:t>I</a:t>
            </a:r>
            <a:r>
              <a:rPr lang="en-US" sz="7200" baseline="30000" dirty="0" smtClean="0"/>
              <a:t>2</a:t>
            </a:r>
            <a:r>
              <a:rPr lang="sr-Latn-CS" sz="7200" dirty="0" smtClean="0"/>
              <a:t>t</a:t>
            </a:r>
            <a:endParaRPr lang="en-US" sz="7200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5410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/>
              <a:t>Jedinica za energiju naziva se </a:t>
            </a:r>
            <a:r>
              <a:rPr lang="sr-Latn-CS" sz="2400" b="1" dirty="0" smtClean="0">
                <a:solidFill>
                  <a:srgbClr val="FF0000"/>
                </a:solidFill>
              </a:rPr>
              <a:t>DŽUL</a:t>
            </a:r>
            <a:r>
              <a:rPr lang="sr-Latn-CS" sz="2400" dirty="0" smtClean="0"/>
              <a:t> i označava se </a:t>
            </a:r>
            <a:r>
              <a:rPr lang="sr-Latn-CS" sz="2400" b="1" dirty="0" smtClean="0">
                <a:solidFill>
                  <a:srgbClr val="FF0000"/>
                </a:solidFill>
              </a:rPr>
              <a:t>J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3962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err="1" smtClean="0"/>
              <a:t>Matemati</a:t>
            </a:r>
            <a:r>
              <a:rPr lang="sr-Latn-CS" sz="2400" b="1" dirty="0" smtClean="0"/>
              <a:t>čki oblik: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xmlns="" val="63466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685800"/>
            <a:ext cx="73914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 smtClean="0"/>
              <a:t>Jedinica za energiju, bilo da je </a:t>
            </a:r>
            <a:r>
              <a:rPr lang="vi-VN" sz="2800" dirty="0"/>
              <a:t>riječ o </a:t>
            </a:r>
            <a:r>
              <a:rPr lang="vi-VN" sz="2800" dirty="0" smtClean="0"/>
              <a:t>električnoj ili ma kojoj drugoj energiji, jeste proizvod </a:t>
            </a:r>
            <a:r>
              <a:rPr lang="vi-VN" sz="2800" b="1" dirty="0" smtClean="0"/>
              <a:t>Vata i sekunde</a:t>
            </a:r>
            <a:r>
              <a:rPr lang="vi-VN" sz="2800" dirty="0" smtClean="0"/>
              <a:t>, i poznata je kao </a:t>
            </a:r>
            <a:r>
              <a:rPr lang="vi-VN" sz="2800" b="1" dirty="0" smtClean="0"/>
              <a:t>Džul</a:t>
            </a:r>
            <a:r>
              <a:rPr lang="sr-Latn-CS" sz="2800" b="1" dirty="0" smtClean="0"/>
              <a:t>:</a:t>
            </a:r>
          </a:p>
          <a:p>
            <a:endParaRPr lang="sr-Latn-CS" sz="2800" b="1" dirty="0" smtClean="0"/>
          </a:p>
          <a:p>
            <a:pPr algn="ctr"/>
            <a:r>
              <a:rPr lang="vi-VN" sz="3600" b="1" dirty="0" smtClean="0">
                <a:solidFill>
                  <a:srgbClr val="FF0000"/>
                </a:solidFill>
              </a:rPr>
              <a:t>[</a:t>
            </a:r>
            <a:r>
              <a:rPr lang="vi-VN" sz="3600" b="1" dirty="0" smtClean="0">
                <a:solidFill>
                  <a:srgbClr val="FF0000"/>
                </a:solidFill>
              </a:rPr>
              <a:t>1J]=[1W⋅1s</a:t>
            </a:r>
            <a:r>
              <a:rPr lang="vi-VN" sz="3600" b="1" dirty="0" smtClean="0">
                <a:solidFill>
                  <a:srgbClr val="FF0000"/>
                </a:solidFill>
              </a:rPr>
              <a:t>]</a:t>
            </a:r>
            <a:endParaRPr lang="sr-Latn-CS" sz="3600" b="1" dirty="0" smtClean="0">
              <a:solidFill>
                <a:srgbClr val="FF0000"/>
              </a:solidFill>
            </a:endParaRPr>
          </a:p>
          <a:p>
            <a:pPr algn="ctr"/>
            <a:endParaRPr lang="sr-Latn-CS" sz="2800" b="1" dirty="0" smtClean="0">
              <a:solidFill>
                <a:srgbClr val="FF0000"/>
              </a:solidFill>
            </a:endParaRPr>
          </a:p>
          <a:p>
            <a:endParaRPr lang="sr-Latn-ME" sz="2400" b="1" dirty="0" smtClean="0"/>
          </a:p>
          <a:p>
            <a:r>
              <a:rPr lang="vi-VN" sz="2800" i="1" dirty="0" smtClean="0"/>
              <a:t>U elektrotehnici se električna energija ne izražava u Džulima već u Vat sekundama [Ws], češće u Vatčasovima [Wh] a najčešće u kilovatčasovima [kWh]. </a:t>
            </a:r>
            <a:endParaRPr lang="en-US" sz="2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2F6F-2CA5-4486-A48A-C2E40AA07A16}" type="datetime1">
              <a:rPr lang="sr-Latn-CS" smtClean="0"/>
              <a:pPr/>
              <a:t>21.2.2021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24000" y="914400"/>
          <a:ext cx="5410200" cy="4906729"/>
        </p:xfrm>
        <a:graphic>
          <a:graphicData uri="http://schemas.openxmlformats.org/presentationml/2006/ole">
            <p:oleObj spid="_x0000_s2057" name="Equation" r:id="rId3" imgW="1905000" imgH="172720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0" y="533400"/>
            <a:ext cx="25021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Snaga se definiše kao :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5867400"/>
            <a:ext cx="4030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Jedinica za snagu je </a:t>
            </a:r>
            <a:r>
              <a:rPr lang="sr-Latn-CS" b="1" dirty="0" smtClean="0"/>
              <a:t>VA</a:t>
            </a:r>
            <a:r>
              <a:rPr lang="sr-Latn-CS" b="1" dirty="0" smtClean="0"/>
              <a:t>T</a:t>
            </a:r>
            <a:r>
              <a:rPr lang="sr-Latn-CS" dirty="0" smtClean="0"/>
              <a:t> </a:t>
            </a:r>
            <a:r>
              <a:rPr lang="sr-Latn-CS" dirty="0" smtClean="0"/>
              <a:t>označava se </a:t>
            </a:r>
            <a:r>
              <a:rPr lang="sr-Latn-CS" b="1" dirty="0" smtClean="0"/>
              <a:t>W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4191000" y="2362200"/>
            <a:ext cx="19812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BA4C-DB59-4DE6-A933-58D20F10965E}" type="datetime1">
              <a:rPr lang="sr-Latn-CS" smtClean="0"/>
              <a:pPr/>
              <a:t>21.2.2021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13A796AFF8E647BC69A9625DC30067" ma:contentTypeVersion="2" ma:contentTypeDescription="Kreiraj novi dokument." ma:contentTypeScope="" ma:versionID="4edf0da3063b42522838a51290740f10">
  <xsd:schema xmlns:xsd="http://www.w3.org/2001/XMLSchema" xmlns:xs="http://www.w3.org/2001/XMLSchema" xmlns:p="http://schemas.microsoft.com/office/2006/metadata/properties" xmlns:ns2="c197af95-2c4c-4ebb-8cfa-567d5c22ec8e" targetNamespace="http://schemas.microsoft.com/office/2006/metadata/properties" ma:root="true" ma:fieldsID="a60a987b5e5a46f4e024622b813eb86b" ns2:_="">
    <xsd:import namespace="c197af95-2c4c-4ebb-8cfa-567d5c22ec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97af95-2c4c-4ebb-8cfa-567d5c22e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EBEF19-81E4-4638-891A-E30AFFB7E5A8}"/>
</file>

<file path=customXml/itemProps2.xml><?xml version="1.0" encoding="utf-8"?>
<ds:datastoreItem xmlns:ds="http://schemas.openxmlformats.org/officeDocument/2006/customXml" ds:itemID="{F96D9BEB-9FFB-4BB8-9F7C-CD35771871EF}"/>
</file>

<file path=customXml/itemProps3.xml><?xml version="1.0" encoding="utf-8"?>
<ds:datastoreItem xmlns:ds="http://schemas.openxmlformats.org/officeDocument/2006/customXml" ds:itemID="{94E35A90-6C8F-4436-A744-BDB76AA86618}"/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4402</TotalTime>
  <Words>148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Pushpin</vt:lpstr>
      <vt:lpstr>Equation</vt:lpstr>
      <vt:lpstr>OSNOVE ELEKTROTEHNIKE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OSNOVE ELEKTROTEHNIKE</dc:title>
  <dc:creator>Melanija Ćalasan</dc:creator>
  <cp:lastModifiedBy>VESNA</cp:lastModifiedBy>
  <cp:revision>78</cp:revision>
  <cp:lastPrinted>2014-11-07T18:13:39Z</cp:lastPrinted>
  <dcterms:created xsi:type="dcterms:W3CDTF">2010-11-30T17:17:52Z</dcterms:created>
  <dcterms:modified xsi:type="dcterms:W3CDTF">2021-02-21T20:47:42Z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0x0101006013A796AFF8E647BC69A9625DC30067</vt:lpwstr>
  </property>
</Properties>
</file>