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8" r:id="rId1"/>
  </p:sldMasterIdLst>
  <p:notesMasterIdLst>
    <p:notesMasterId r:id="rId8"/>
  </p:notesMasterIdLst>
  <p:handoutMasterIdLst>
    <p:handoutMasterId r:id="rId9"/>
  </p:handoutMasterIdLst>
  <p:sldIdLst>
    <p:sldId id="256" r:id="rId2"/>
    <p:sldId id="263" r:id="rId3"/>
    <p:sldId id="259" r:id="rId4"/>
    <p:sldId id="262" r:id="rId5"/>
    <p:sldId id="264" r:id="rId6"/>
    <p:sldId id="265" r:id="rId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574767-9859-4074-BC08-3AA518F1F5A8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4CBFCA76-59B5-4B40-B5D8-A734A2F84906}" type="pres">
      <dgm:prSet presAssocID="{92574767-9859-4074-BC08-3AA518F1F5A8}" presName="compositeShape" presStyleCnt="0">
        <dgm:presLayoutVars>
          <dgm:dir/>
          <dgm:resizeHandles/>
        </dgm:presLayoutVars>
      </dgm:prSet>
      <dgm:spPr/>
    </dgm:pt>
  </dgm:ptLst>
  <dgm:cxnLst>
    <dgm:cxn modelId="{A7F59129-4365-48A8-80BC-9A5AA4423E9B}" type="presOf" srcId="{92574767-9859-4074-BC08-3AA518F1F5A8}" destId="{4CBFCA76-59B5-4B40-B5D8-A734A2F84906}" srcOrd="0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1A6783-8B4A-4454-AE08-9C050A709A19}" type="datetimeFigureOut">
              <a:rPr lang="en-US" smtClean="0"/>
              <a:pPr/>
              <a:t>3/16/2021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Mješovita veza kondenzatora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CA329-54D7-42C7-B0A9-6DFC16F484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3318976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CEE88401-0488-4F21-BEDC-4AB5DB8677BB}" type="datetimeFigureOut">
              <a:rPr lang="en-US" smtClean="0"/>
              <a:pPr/>
              <a:t>3/16/2021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 smtClean="0"/>
              <a:t>Mješovita veza kondenzatora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F5A44786-C327-4675-8F5B-9ED675564A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1349828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190D6C99-4D8D-4AEF-90B8-F942D4C7A5B4}" type="datetime1">
              <a:rPr lang="sr-Latn-CS" smtClean="0"/>
              <a:t>16.3.2021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4D430-FED7-407F-8993-B94A7A55BC31}" type="datetime1">
              <a:rPr lang="sr-Latn-CS" smtClean="0"/>
              <a:t>16.3.2021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59FD-5556-454B-ACB9-BEF1AE706FEC}" type="datetime1">
              <a:rPr lang="sr-Latn-CS" smtClean="0"/>
              <a:t>16.3.2021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EF2-854C-43E9-A16A-90ABF0052ADF}" type="datetime1">
              <a:rPr lang="sr-Latn-CS" smtClean="0"/>
              <a:t>16.3.2021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E0B7-3A54-45E3-B006-D4A35EF47524}" type="datetime1">
              <a:rPr lang="sr-Latn-CS" smtClean="0"/>
              <a:t>16.3.2021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14C30-33EF-4F6D-BB03-15BD389E5471}" type="datetime1">
              <a:rPr lang="sr-Latn-CS" smtClean="0"/>
              <a:t>16.3.2021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18E4-7B6F-430B-861E-F3DC479047D5}" type="datetime1">
              <a:rPr lang="sr-Latn-CS" smtClean="0"/>
              <a:t>16.3.2021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C88D-B886-4CB1-8D1B-8ABA10FD6F48}" type="datetime1">
              <a:rPr lang="sr-Latn-CS" smtClean="0"/>
              <a:t>16.3.2021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52B85-1A83-4AB4-BCA0-3BE05ADFC2BB}" type="datetime1">
              <a:rPr lang="sr-Latn-CS" smtClean="0"/>
              <a:t>16.3.2021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00D57A6F-DF78-47D9-86E4-7097930C3A2B}" type="datetime1">
              <a:rPr lang="sr-Latn-CS" smtClean="0"/>
              <a:t>16.3.2021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D6BEA6F1-C24A-45FF-897D-6B230BEAB3DE}" type="datetime1">
              <a:rPr lang="sr-Latn-CS" smtClean="0"/>
              <a:t>16.3.2021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00AA94E-CB14-42B7-972E-21058B74AE45}" type="datetime1">
              <a:rPr lang="sr-Latn-CS" smtClean="0"/>
              <a:t>16.3.2021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32" r:id="rId4"/>
    <p:sldLayoutId id="2147484133" r:id="rId5"/>
    <p:sldLayoutId id="2147484134" r:id="rId6"/>
    <p:sldLayoutId id="2147484135" r:id="rId7"/>
    <p:sldLayoutId id="2147484136" r:id="rId8"/>
    <p:sldLayoutId id="2147484137" r:id="rId9"/>
    <p:sldLayoutId id="2147484138" r:id="rId10"/>
    <p:sldLayoutId id="214748413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png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OSNOVE ELEKTROTEHNIKE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OMOV </a:t>
            </a:r>
            <a:r>
              <a:rPr lang="sr-Latn-CS" sz="4000" b="1" dirty="0" smtClean="0">
                <a:solidFill>
                  <a:schemeClr val="tx1"/>
                </a:solidFill>
              </a:rPr>
              <a:t> ZAKON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772400" y="6321004"/>
            <a:ext cx="1213821" cy="365125"/>
          </a:xfrm>
        </p:spPr>
        <p:txBody>
          <a:bodyPr/>
          <a:lstStyle/>
          <a:p>
            <a:fld id="{1FA7C95C-9290-464D-BF32-00ADA5DD5560}" type="datetime1">
              <a:rPr lang="sr-Latn-CS" smtClean="0">
                <a:solidFill>
                  <a:schemeClr val="bg1"/>
                </a:solidFill>
              </a:rPr>
              <a:t>16.3.2021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745519" y="6400800"/>
            <a:ext cx="1213821" cy="365125"/>
          </a:xfrm>
        </p:spPr>
        <p:txBody>
          <a:bodyPr/>
          <a:lstStyle/>
          <a:p>
            <a:fld id="{1335256A-27B8-417A-8044-A0174EDCE2E4}" type="datetime1">
              <a:rPr lang="sr-Latn-CS" smtClean="0">
                <a:solidFill>
                  <a:schemeClr val="bg1"/>
                </a:solidFill>
              </a:rPr>
              <a:t>16.3.2021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08630" y="725552"/>
            <a:ext cx="7543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800" b="1" u="sng" dirty="0" smtClean="0"/>
              <a:t>OMOV </a:t>
            </a:r>
            <a:r>
              <a:rPr lang="sr-Latn-CS" sz="2800" b="1" u="sng" dirty="0"/>
              <a:t>ZAKON </a:t>
            </a:r>
            <a:r>
              <a:rPr lang="sr-Latn-CS" sz="2800" b="1" dirty="0"/>
              <a:t>glasi</a:t>
            </a:r>
            <a:r>
              <a:rPr lang="sr-Latn-CS" sz="2800" dirty="0"/>
              <a:t>:</a:t>
            </a:r>
            <a:r>
              <a:rPr lang="en-US" sz="2800" dirty="0"/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Ja</a:t>
            </a:r>
            <a:r>
              <a:rPr lang="sr-Latn-CS" sz="2800" b="1" i="1" dirty="0">
                <a:solidFill>
                  <a:srgbClr val="FF0000"/>
                </a:solidFill>
              </a:rPr>
              <a:t>č</a:t>
            </a:r>
            <a:r>
              <a:rPr lang="en-US" sz="2800" b="1" i="1" dirty="0" err="1">
                <a:solidFill>
                  <a:srgbClr val="FF0000"/>
                </a:solidFill>
              </a:rPr>
              <a:t>ina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struje</a:t>
            </a:r>
            <a:r>
              <a:rPr lang="en-US" sz="2800" b="1" i="1" dirty="0">
                <a:solidFill>
                  <a:srgbClr val="FF0000"/>
                </a:solidFill>
              </a:rPr>
              <a:t> u </a:t>
            </a:r>
            <a:r>
              <a:rPr lang="en-US" sz="2800" b="1" i="1" dirty="0" err="1">
                <a:solidFill>
                  <a:srgbClr val="FF0000"/>
                </a:solidFill>
              </a:rPr>
              <a:t>otporniku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direktno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sr-Latn-CS" sz="2800" b="1" i="1" dirty="0">
                <a:solidFill>
                  <a:srgbClr val="FF0000"/>
                </a:solidFill>
              </a:rPr>
              <a:t>je </a:t>
            </a:r>
            <a:r>
              <a:rPr lang="en-US" sz="2800" b="1" i="1" dirty="0" err="1">
                <a:solidFill>
                  <a:srgbClr val="FF0000"/>
                </a:solidFill>
              </a:rPr>
              <a:t>proporcionalna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naponu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koji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vlada</a:t>
            </a:r>
            <a:r>
              <a:rPr lang="sr-Latn-C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izmedu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njegovih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krajeva</a:t>
            </a:r>
            <a:r>
              <a:rPr lang="en-US" sz="2800" b="1" i="1" dirty="0">
                <a:solidFill>
                  <a:srgbClr val="FF0000"/>
                </a:solidFill>
              </a:rPr>
              <a:t>, a </a:t>
            </a:r>
            <a:r>
              <a:rPr lang="en-US" sz="2800" b="1" i="1" dirty="0" err="1">
                <a:solidFill>
                  <a:srgbClr val="FF0000"/>
                </a:solidFill>
              </a:rPr>
              <a:t>obrnuto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sr-Latn-CS" sz="2800" b="1" i="1" dirty="0">
                <a:solidFill>
                  <a:srgbClr val="FF0000"/>
                </a:solidFill>
              </a:rPr>
              <a:t>je </a:t>
            </a:r>
            <a:r>
              <a:rPr lang="en-US" sz="2800" b="1" i="1" dirty="0" err="1">
                <a:solidFill>
                  <a:srgbClr val="FF0000"/>
                </a:solidFill>
              </a:rPr>
              <a:t>proporcionalna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vrijednosti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njegovog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otpora</a:t>
            </a:r>
            <a:r>
              <a:rPr lang="en-US" sz="2800" b="1" i="1" dirty="0">
                <a:solidFill>
                  <a:srgbClr val="FF0000"/>
                </a:solidFill>
              </a:rPr>
              <a:t>.</a:t>
            </a: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613234287"/>
              </p:ext>
            </p:extLst>
          </p:nvPr>
        </p:nvGraphicFramePr>
        <p:xfrm>
          <a:off x="2895600" y="3276600"/>
          <a:ext cx="2839945" cy="2667000"/>
        </p:xfrm>
        <a:graphic>
          <a:graphicData uri="http://schemas.openxmlformats.org/presentationml/2006/ole">
            <p:oleObj spid="_x0000_s19465" name="Equation" r:id="rId3" imgW="418918" imgH="393529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00182" y="446353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b="1" dirty="0" smtClean="0"/>
              <a:t>STRUJA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617305" y="3144187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b="1" dirty="0" smtClean="0"/>
              <a:t>NAPON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424421" y="5073134"/>
            <a:ext cx="1081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b="1" dirty="0" smtClean="0"/>
              <a:t>OTPOR</a:t>
            </a:r>
            <a:endParaRPr lang="en-US" b="1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5361296" y="3352800"/>
            <a:ext cx="1143000" cy="34873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361296" y="5257800"/>
            <a:ext cx="1066800" cy="76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>
            <a:off x="1828800" y="4648200"/>
            <a:ext cx="12954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01873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305618765"/>
              </p:ext>
            </p:extLst>
          </p:nvPr>
        </p:nvGraphicFramePr>
        <p:xfrm>
          <a:off x="1111786" y="457200"/>
          <a:ext cx="4527014" cy="5693064"/>
        </p:xfrm>
        <a:graphic>
          <a:graphicData uri="http://schemas.openxmlformats.org/presentationml/2006/ole">
            <p:oleObj spid="_x0000_s2062" name="Equation" r:id="rId8" imgW="571252" imgH="1028254" progId="Equation.3">
              <p:embed/>
            </p:oleObj>
          </a:graphicData>
        </a:graphic>
      </p:graphicFrame>
      <p:sp>
        <p:nvSpPr>
          <p:cNvPr id="19" name="Right Arrow 18"/>
          <p:cNvSpPr/>
          <p:nvPr/>
        </p:nvSpPr>
        <p:spPr>
          <a:xfrm>
            <a:off x="5410200" y="1364776"/>
            <a:ext cx="533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263274" y="978567"/>
            <a:ext cx="207101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3200" b="1" dirty="0" smtClean="0"/>
              <a:t>Struja</a:t>
            </a:r>
          </a:p>
          <a:p>
            <a:r>
              <a:rPr lang="sr-Latn-CS" sz="3200" b="1" dirty="0" smtClean="0"/>
              <a:t>( A -amper)</a:t>
            </a:r>
            <a:endParaRPr lang="en-US" sz="3200" b="1" dirty="0"/>
          </a:p>
        </p:txBody>
      </p:sp>
      <p:sp>
        <p:nvSpPr>
          <p:cNvPr id="22" name="Right Arrow 21"/>
          <p:cNvSpPr/>
          <p:nvPr/>
        </p:nvSpPr>
        <p:spPr>
          <a:xfrm>
            <a:off x="5410200" y="3124200"/>
            <a:ext cx="533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6446337" y="2737991"/>
            <a:ext cx="170489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3200" b="1" dirty="0" smtClean="0"/>
              <a:t>Napon</a:t>
            </a:r>
          </a:p>
          <a:p>
            <a:r>
              <a:rPr lang="sr-Latn-CS" sz="3200" b="1" dirty="0" smtClean="0"/>
              <a:t>( V –volt)</a:t>
            </a:r>
            <a:endParaRPr lang="en-US" sz="3200" b="1" dirty="0"/>
          </a:p>
        </p:txBody>
      </p:sp>
      <p:sp>
        <p:nvSpPr>
          <p:cNvPr id="24" name="Right Arrow 23"/>
          <p:cNvSpPr/>
          <p:nvPr/>
        </p:nvSpPr>
        <p:spPr>
          <a:xfrm>
            <a:off x="5410200" y="4876800"/>
            <a:ext cx="533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6554315" y="4490591"/>
            <a:ext cx="159691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3200" b="1" dirty="0" smtClean="0"/>
              <a:t>Otpor</a:t>
            </a:r>
          </a:p>
          <a:p>
            <a:r>
              <a:rPr lang="sr-Latn-CS" sz="3200" b="1" dirty="0" smtClean="0"/>
              <a:t>( </a:t>
            </a:r>
            <a:r>
              <a:rPr lang="el-GR" sz="3200" b="1" dirty="0" smtClean="0"/>
              <a:t>Ω</a:t>
            </a:r>
            <a:r>
              <a:rPr lang="sr-Latn-CS" sz="3200" b="1" dirty="0" smtClean="0"/>
              <a:t>- o</a:t>
            </a:r>
            <a:r>
              <a:rPr lang="en-US" sz="3200" b="1" dirty="0" smtClean="0"/>
              <a:t>m</a:t>
            </a:r>
            <a:r>
              <a:rPr lang="sr-Latn-CS" sz="3200" b="1" dirty="0" smtClean="0"/>
              <a:t>)</a:t>
            </a:r>
            <a:endParaRPr lang="en-US" sz="3200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727379" y="6324600"/>
            <a:ext cx="1213821" cy="365125"/>
          </a:xfrm>
        </p:spPr>
        <p:txBody>
          <a:bodyPr/>
          <a:lstStyle/>
          <a:p>
            <a:fld id="{BB94AD6F-0D71-4153-94A9-037AE3DC9C1A}" type="datetime1">
              <a:rPr lang="sr-Latn-CS" smtClean="0">
                <a:solidFill>
                  <a:schemeClr val="bg1"/>
                </a:solidFill>
              </a:rPr>
              <a:t>16.3.2021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sosceles Triangle 4"/>
          <p:cNvSpPr/>
          <p:nvPr/>
        </p:nvSpPr>
        <p:spPr>
          <a:xfrm>
            <a:off x="4124325" y="3429000"/>
            <a:ext cx="895350" cy="89535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05740" tIns="205740" rIns="205740" bIns="205740" numCol="1" spcCol="1270" anchor="ctr" anchorCtr="0">
            <a:noAutofit/>
          </a:bodyPr>
          <a:lstStyle/>
          <a:p>
            <a:pPr lvl="0" algn="ctr" defTabSz="2400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400" kern="1200">
              <a:solidFill>
                <a:schemeClr val="tx1"/>
              </a:solidFill>
            </a:endParaRPr>
          </a:p>
        </p:txBody>
      </p:sp>
      <p:graphicFrame>
        <p:nvGraphicFramePr>
          <p:cNvPr id="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079135581"/>
              </p:ext>
            </p:extLst>
          </p:nvPr>
        </p:nvGraphicFramePr>
        <p:xfrm>
          <a:off x="2710441" y="849238"/>
          <a:ext cx="2547359" cy="792512"/>
        </p:xfrm>
        <a:graphic>
          <a:graphicData uri="http://schemas.openxmlformats.org/presentationml/2006/ole">
            <p:oleObj spid="_x0000_s18453" name="Equation" r:id="rId3" imgW="571004" imgH="177646" progId="Equation.3">
              <p:embed/>
            </p:oleObj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808878809"/>
              </p:ext>
            </p:extLst>
          </p:nvPr>
        </p:nvGraphicFramePr>
        <p:xfrm>
          <a:off x="838200" y="4324350"/>
          <a:ext cx="1439206" cy="1351981"/>
        </p:xfrm>
        <a:graphic>
          <a:graphicData uri="http://schemas.openxmlformats.org/presentationml/2006/ole">
            <p:oleObj spid="_x0000_s18454" name="Equation" r:id="rId4" imgW="418918" imgH="393529" progId="Equation.3">
              <p:embed/>
            </p:oleObj>
          </a:graphicData>
        </a:graphic>
      </p:graphicFrame>
      <p:graphicFrame>
        <p:nvGraphicFramePr>
          <p:cNvPr id="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044230321"/>
              </p:ext>
            </p:extLst>
          </p:nvPr>
        </p:nvGraphicFramePr>
        <p:xfrm>
          <a:off x="6019800" y="4114800"/>
          <a:ext cx="1599912" cy="1417065"/>
        </p:xfrm>
        <a:graphic>
          <a:graphicData uri="http://schemas.openxmlformats.org/presentationml/2006/ole">
            <p:oleObj spid="_x0000_s18455" name="Equation" r:id="rId5" imgW="444307" imgH="393529" progId="Equation.3">
              <p:embed/>
            </p:oleObj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696200" y="6324600"/>
            <a:ext cx="1213821" cy="365125"/>
          </a:xfrm>
        </p:spPr>
        <p:txBody>
          <a:bodyPr/>
          <a:lstStyle/>
          <a:p>
            <a:fld id="{A75EF49E-51C8-4608-AEC2-DBC61E80B5DD}" type="datetime1">
              <a:rPr lang="sr-Latn-CS" smtClean="0">
                <a:solidFill>
                  <a:schemeClr val="bg1"/>
                </a:solidFill>
              </a:rPr>
              <a:t>16.3.2021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8443" name="Picture 1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037" y="1676400"/>
            <a:ext cx="3838575" cy="288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152400"/>
            <a:ext cx="8763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Latn-CS" sz="2400" b="1" smtClean="0"/>
              <a:t>Izračunaj nepoznate fizičke veličine i popuni tabelu</a:t>
            </a:r>
            <a:endParaRPr lang="en-US" sz="2400" b="1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66800" y="762000"/>
          <a:ext cx="7086599" cy="5257798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137933"/>
                <a:gridCol w="1136262"/>
                <a:gridCol w="1061069"/>
                <a:gridCol w="1288320"/>
                <a:gridCol w="1288321"/>
                <a:gridCol w="1174694"/>
              </a:tblGrid>
              <a:tr h="8928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napon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</a:t>
                      </a:r>
                      <a:r>
                        <a:rPr kumimoji="0" lang="sr-Latn-C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V</a:t>
                      </a:r>
                      <a:r>
                        <a:rPr kumimoji="0" lang="en-GB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jačina struje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Otpor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GB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(</a:t>
                      </a:r>
                      <a:r>
                        <a:rPr kumimoji="0" lang="el-GR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Ω</a:t>
                      </a:r>
                      <a:r>
                        <a:rPr kumimoji="0" lang="en-GB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dužina provodnika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površina pres</a:t>
                      </a:r>
                      <a:r>
                        <a:rPr kumimoji="0" lang="en-US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j</a:t>
                      </a:r>
                      <a:r>
                        <a:rPr kumimoji="0" lang="sr-Latn-CS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eka provodnika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supstanca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</a:tr>
              <a:tr h="363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1.5 A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1m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</a:t>
                      </a:r>
                      <a:r>
                        <a:rPr kumimoji="0" lang="sr-Latn-CS" sz="1600" u="none" strike="noStrike" cap="none" normalizeH="0" baseline="-25000" dirty="0" smtClean="0">
                          <a:ln>
                            <a:noFill/>
                          </a:ln>
                          <a:effectLst/>
                        </a:rPr>
                        <a:t>u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/>
                </a:tc>
              </a:tr>
              <a:tr h="363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50 c</a:t>
                      </a:r>
                      <a:r>
                        <a:rPr kumimoji="0" lang="en-GB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 mm</a:t>
                      </a:r>
                      <a:r>
                        <a:rPr kumimoji="0" lang="sr-Latn-CS" sz="1600" u="none" strike="noStrike" cap="none" normalizeH="0" baseline="30000" dirty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</a:t>
                      </a:r>
                      <a:r>
                        <a:rPr kumimoji="0" lang="sr-Latn-CS" sz="1600" u="none" strike="noStrike" cap="none" normalizeH="0" baseline="-25000" dirty="0" smtClean="0">
                          <a:ln>
                            <a:noFill/>
                          </a:ln>
                          <a:effectLst/>
                        </a:rPr>
                        <a:t>e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</a:tr>
              <a:tr h="363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8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  <a:r>
                        <a:rPr kumimoji="0" lang="sr-Latn-C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GB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 mm</a:t>
                      </a:r>
                      <a:r>
                        <a:rPr kumimoji="0" lang="sr-Latn-CS" sz="1600" u="none" strike="noStrike" cap="none" normalizeH="0" baseline="3000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</a:t>
                      </a:r>
                      <a:r>
                        <a:rPr kumimoji="0" lang="sr-Latn-CS" sz="1600" u="none" strike="noStrike" cap="none" normalizeH="0" baseline="-25000" smtClean="0">
                          <a:ln>
                            <a:noFill/>
                          </a:ln>
                          <a:effectLst/>
                        </a:rPr>
                        <a:t>l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  <a:tr h="363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24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r>
                        <a:rPr kumimoji="0" lang="sr-Latn-C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GB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0,5 cm</a:t>
                      </a:r>
                      <a:r>
                        <a:rPr kumimoji="0" lang="sr-Latn-CS" sz="1600" u="none" strike="noStrike" cap="none" normalizeH="0" baseline="3000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</a:t>
                      </a:r>
                      <a:r>
                        <a:rPr kumimoji="0" lang="sr-Latn-CS" sz="1600" u="none" strike="noStrike" cap="none" normalizeH="0" baseline="-25000" smtClean="0">
                          <a:ln>
                            <a:noFill/>
                          </a:ln>
                          <a:effectLst/>
                        </a:rPr>
                        <a:t>l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  <a:tr h="363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25</a:t>
                      </a:r>
                      <a:r>
                        <a:rPr kumimoji="0" lang="sr-Latn-C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GB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mA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100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 mm</a:t>
                      </a:r>
                      <a:r>
                        <a:rPr kumimoji="0" lang="sr-Latn-CS" sz="1600" u="none" strike="noStrike" cap="none" normalizeH="0" baseline="3000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</a:t>
                      </a:r>
                      <a:r>
                        <a:rPr kumimoji="0" lang="sr-Latn-CS" sz="1600" u="none" strike="noStrike" cap="none" normalizeH="0" baseline="-25000" smtClean="0">
                          <a:ln>
                            <a:noFill/>
                          </a:ln>
                          <a:effectLst/>
                        </a:rPr>
                        <a:t>u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  <a:tr h="363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r>
                        <a:rPr kumimoji="0" lang="sr-Latn-C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GB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2m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</a:t>
                      </a:r>
                      <a:r>
                        <a:rPr kumimoji="0" lang="sr-Latn-CS" sz="1600" u="none" strike="noStrike" cap="none" normalizeH="0" baseline="-25000" smtClean="0">
                          <a:ln>
                            <a:noFill/>
                          </a:ln>
                          <a:effectLst/>
                        </a:rPr>
                        <a:t>u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</a:tr>
              <a:tr h="363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200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0.25m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 mm</a:t>
                      </a:r>
                      <a:r>
                        <a:rPr kumimoji="0" lang="sr-Latn-CS" sz="1600" u="none" strike="noStrike" cap="none" normalizeH="0" baseline="3000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F</a:t>
                      </a:r>
                      <a:r>
                        <a:rPr kumimoji="0" lang="sr-Latn-CS" sz="1600" u="none" strike="noStrike" cap="none" normalizeH="0" baseline="-25000" smtClean="0">
                          <a:ln>
                            <a:noFill/>
                          </a:ln>
                          <a:effectLst/>
                        </a:rPr>
                        <a:t>e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</a:tr>
              <a:tr h="363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r>
                        <a:rPr kumimoji="0" lang="sr-Latn-C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GB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150 cm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 mm</a:t>
                      </a:r>
                      <a:r>
                        <a:rPr kumimoji="0" lang="sr-Latn-CS" sz="1600" u="none" strike="noStrike" cap="none" normalizeH="0" baseline="3000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</a:t>
                      </a:r>
                      <a:r>
                        <a:rPr kumimoji="0" lang="sr-Latn-CS" sz="1600" u="none" strike="noStrike" cap="none" normalizeH="0" baseline="-25000" smtClean="0">
                          <a:ln>
                            <a:noFill/>
                          </a:ln>
                          <a:effectLst/>
                        </a:rPr>
                        <a:t>u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</a:tr>
              <a:tr h="363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r>
                        <a:rPr kumimoji="0" lang="sr-Latn-C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GB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mA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500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 mm</a:t>
                      </a:r>
                      <a:r>
                        <a:rPr kumimoji="0" lang="sr-Latn-CS" sz="1600" u="none" strike="noStrike" cap="none" normalizeH="0" baseline="3000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</a:t>
                      </a:r>
                      <a:r>
                        <a:rPr kumimoji="0" lang="sr-Latn-CS" sz="1600" u="none" strike="noStrike" cap="none" normalizeH="0" baseline="-25000" smtClean="0">
                          <a:ln>
                            <a:noFill/>
                          </a:ln>
                          <a:effectLst/>
                        </a:rPr>
                        <a:t>u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  <a:tr h="363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100</a:t>
                      </a:r>
                      <a:r>
                        <a:rPr kumimoji="0" lang="sr-Latn-C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GB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mA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300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0,02 cm</a:t>
                      </a:r>
                      <a:r>
                        <a:rPr kumimoji="0" lang="sr-Latn-CS" sz="1600" u="none" strike="noStrike" cap="none" normalizeH="0" baseline="3000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F</a:t>
                      </a:r>
                      <a:r>
                        <a:rPr kumimoji="0" lang="sr-Latn-CS" sz="1600" u="none" strike="noStrike" cap="none" normalizeH="0" baseline="-25000" smtClean="0">
                          <a:ln>
                            <a:noFill/>
                          </a:ln>
                          <a:effectLst/>
                        </a:rPr>
                        <a:t>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  <a:tr h="363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5000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</a:t>
                      </a:r>
                      <a:r>
                        <a:rPr kumimoji="0" lang="sr-Latn-C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GB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MA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 mm</a:t>
                      </a:r>
                      <a:r>
                        <a:rPr kumimoji="0" lang="sr-Latn-CS" sz="1600" u="none" strike="noStrike" cap="none" normalizeH="0" baseline="3000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F</a:t>
                      </a:r>
                      <a:r>
                        <a:rPr kumimoji="0" lang="sr-Latn-CS" sz="1600" u="none" strike="noStrike" cap="none" normalizeH="0" baseline="-25000" smtClean="0">
                          <a:ln>
                            <a:noFill/>
                          </a:ln>
                          <a:effectLst/>
                        </a:rPr>
                        <a:t>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  <a:tr h="363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12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200</a:t>
                      </a:r>
                      <a:r>
                        <a:rPr kumimoji="0" lang="sr-Latn-C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GB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 mm</a:t>
                      </a:r>
                      <a:r>
                        <a:rPr kumimoji="0" lang="sr-Latn-CS" sz="1600" u="none" strike="noStrike" cap="none" normalizeH="0" baseline="3000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</a:t>
                      </a:r>
                      <a:r>
                        <a:rPr kumimoji="0" lang="sr-Latn-CS" sz="1600" u="none" strike="noStrike" cap="none" normalizeH="0" baseline="-25000" smtClean="0">
                          <a:ln>
                            <a:noFill/>
                          </a:ln>
                          <a:effectLst/>
                        </a:rPr>
                        <a:t>l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6248400"/>
            <a:ext cx="2428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smtClean="0"/>
              <a:t>ρ</a:t>
            </a:r>
            <a:r>
              <a:rPr lang="en-US" b="1" baseline="-25000" smtClean="0"/>
              <a:t>Cu</a:t>
            </a:r>
            <a:r>
              <a:rPr lang="en-US" b="1" smtClean="0"/>
              <a:t> </a:t>
            </a:r>
            <a:r>
              <a:rPr lang="sr-Latn-CS" b="1" smtClean="0"/>
              <a:t>=0,0172 </a:t>
            </a:r>
            <a:r>
              <a:rPr lang="el-GR" b="1" smtClean="0"/>
              <a:t>Ω</a:t>
            </a:r>
            <a:r>
              <a:rPr lang="sr-Latn-CS" b="1" smtClean="0"/>
              <a:t> mm</a:t>
            </a:r>
            <a:r>
              <a:rPr lang="sr-Latn-CS" b="1" baseline="30000" smtClean="0"/>
              <a:t>2</a:t>
            </a:r>
            <a:r>
              <a:rPr lang="sr-Latn-CS" b="1" smtClean="0"/>
              <a:t>/m</a:t>
            </a:r>
            <a:endParaRPr lang="en-US" b="1"/>
          </a:p>
        </p:txBody>
      </p:sp>
      <p:sp>
        <p:nvSpPr>
          <p:cNvPr id="7" name="TextBox 6"/>
          <p:cNvSpPr txBox="1"/>
          <p:nvPr/>
        </p:nvSpPr>
        <p:spPr>
          <a:xfrm>
            <a:off x="3429000" y="6248400"/>
            <a:ext cx="22124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smtClean="0"/>
              <a:t>ρ</a:t>
            </a:r>
            <a:r>
              <a:rPr lang="sr-Latn-CS" b="1" baseline="-25000" smtClean="0"/>
              <a:t>Al</a:t>
            </a:r>
            <a:r>
              <a:rPr lang="sr-Latn-CS" b="1" smtClean="0"/>
              <a:t>=0,028 </a:t>
            </a:r>
            <a:r>
              <a:rPr lang="el-GR" b="1" smtClean="0"/>
              <a:t>Ω</a:t>
            </a:r>
            <a:r>
              <a:rPr lang="sr-Latn-CS" b="1" smtClean="0"/>
              <a:t> mm</a:t>
            </a:r>
            <a:r>
              <a:rPr lang="sr-Latn-CS" b="1" baseline="30000" smtClean="0"/>
              <a:t>2</a:t>
            </a:r>
            <a:r>
              <a:rPr lang="sr-Latn-CS" b="1" smtClean="0"/>
              <a:t>/m</a:t>
            </a:r>
            <a:endParaRPr lang="en-US" b="1" smtClean="0"/>
          </a:p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0" y="6248400"/>
            <a:ext cx="22510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smtClean="0"/>
              <a:t>ρ</a:t>
            </a:r>
            <a:r>
              <a:rPr lang="sr-Latn-CS" b="1" baseline="-25000" smtClean="0"/>
              <a:t>Fe</a:t>
            </a:r>
            <a:r>
              <a:rPr lang="sr-Latn-CS" b="1" smtClean="0"/>
              <a:t>=0,098 </a:t>
            </a:r>
            <a:r>
              <a:rPr lang="el-GR" b="1" smtClean="0"/>
              <a:t>Ω</a:t>
            </a:r>
            <a:r>
              <a:rPr lang="sr-Latn-CS" b="1" smtClean="0"/>
              <a:t> mm</a:t>
            </a:r>
            <a:r>
              <a:rPr lang="sr-Latn-CS" b="1" baseline="30000" smtClean="0"/>
              <a:t>2</a:t>
            </a:r>
            <a:r>
              <a:rPr lang="sr-Latn-CS" b="1" smtClean="0"/>
              <a:t>/m</a:t>
            </a:r>
            <a:endParaRPr lang="en-US" b="1" smtClean="0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A240B-5BA1-4D65-BCA5-63A3D76CBF59}" type="datetime1">
              <a:rPr lang="sr-Latn-CS" smtClean="0"/>
              <a:t>16.3.2021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56AA6-97E1-41E1-8C17-82482AC9D4F4}" type="datetime1">
              <a:rPr lang="sr-Latn-CS" smtClean="0"/>
              <a:t>16.3.2021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35516147"/>
              </p:ext>
            </p:extLst>
          </p:nvPr>
        </p:nvGraphicFramePr>
        <p:xfrm>
          <a:off x="1066800" y="685800"/>
          <a:ext cx="7086599" cy="1256581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137933"/>
                <a:gridCol w="1136262"/>
                <a:gridCol w="1061069"/>
                <a:gridCol w="1288320"/>
                <a:gridCol w="1288321"/>
                <a:gridCol w="1174694"/>
              </a:tblGrid>
              <a:tr h="8928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napon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</a:t>
                      </a:r>
                      <a:r>
                        <a:rPr kumimoji="0" lang="sr-Latn-C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V</a:t>
                      </a:r>
                      <a:r>
                        <a:rPr kumimoji="0" lang="en-GB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jačina struje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Otpor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GB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(</a:t>
                      </a:r>
                      <a:r>
                        <a:rPr kumimoji="0" lang="el-GR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Ω</a:t>
                      </a:r>
                      <a:r>
                        <a:rPr kumimoji="0" lang="en-GB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dužina provodnika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površina pres</a:t>
                      </a:r>
                      <a:r>
                        <a:rPr kumimoji="0" lang="en-US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j</a:t>
                      </a:r>
                      <a:r>
                        <a:rPr kumimoji="0" lang="sr-Latn-CS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eka provodnika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supstanca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</a:tr>
              <a:tr h="363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1.5 A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1m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</a:t>
                      </a:r>
                      <a:r>
                        <a:rPr kumimoji="0" lang="sr-Latn-CS" sz="1600" u="none" strike="noStrike" cap="none" normalizeH="0" baseline="-25000" dirty="0" smtClean="0">
                          <a:ln>
                            <a:noFill/>
                          </a:ln>
                          <a:effectLst/>
                        </a:rPr>
                        <a:t>u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746230006"/>
              </p:ext>
            </p:extLst>
          </p:nvPr>
        </p:nvGraphicFramePr>
        <p:xfrm>
          <a:off x="1676400" y="2362200"/>
          <a:ext cx="5530391" cy="3352800"/>
        </p:xfrm>
        <a:graphic>
          <a:graphicData uri="http://schemas.openxmlformats.org/presentationml/2006/ole">
            <p:oleObj spid="_x0000_s36866" name="Equation" r:id="rId3" imgW="2031840" imgH="1231560" progId="Equation.3">
              <p:embed/>
            </p:oleObj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H="1" flipV="1">
            <a:off x="3962400" y="1828800"/>
            <a:ext cx="228600" cy="914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4573137" y="1752600"/>
            <a:ext cx="1827663" cy="3124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1648951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013A796AFF8E647BC69A9625DC30067" ma:contentTypeVersion="2" ma:contentTypeDescription="Kreiraj novi dokument." ma:contentTypeScope="" ma:versionID="4edf0da3063b42522838a51290740f10">
  <xsd:schema xmlns:xsd="http://www.w3.org/2001/XMLSchema" xmlns:xs="http://www.w3.org/2001/XMLSchema" xmlns:p="http://schemas.microsoft.com/office/2006/metadata/properties" xmlns:ns2="c197af95-2c4c-4ebb-8cfa-567d5c22ec8e" targetNamespace="http://schemas.microsoft.com/office/2006/metadata/properties" ma:root="true" ma:fieldsID="a60a987b5e5a46f4e024622b813eb86b" ns2:_="">
    <xsd:import namespace="c197af95-2c4c-4ebb-8cfa-567d5c22ec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97af95-2c4c-4ebb-8cfa-567d5c22ec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CE4CF35-6B2A-4CA0-93D6-63CBF86DDEC7}"/>
</file>

<file path=customXml/itemProps2.xml><?xml version="1.0" encoding="utf-8"?>
<ds:datastoreItem xmlns:ds="http://schemas.openxmlformats.org/officeDocument/2006/customXml" ds:itemID="{45B7E255-320E-4C87-A78B-0B4E96DB737E}"/>
</file>

<file path=customXml/itemProps3.xml><?xml version="1.0" encoding="utf-8"?>
<ds:datastoreItem xmlns:ds="http://schemas.openxmlformats.org/officeDocument/2006/customXml" ds:itemID="{0EAAD07C-AE50-47CE-A024-B4898E29EDFF}"/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4121</TotalTime>
  <Words>195</Words>
  <Application>Microsoft Office PowerPoint</Application>
  <PresentationFormat>On-screen Show (4:3)</PresentationFormat>
  <Paragraphs>90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Pushpin</vt:lpstr>
      <vt:lpstr>Equation</vt:lpstr>
      <vt:lpstr>OSNOVE ELEKTROTEHNIKE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OSNOVE ELEKTROTEHNIKE</dc:title>
  <dc:creator>Melanija Ćalasan</dc:creator>
  <cp:lastModifiedBy>VESNA</cp:lastModifiedBy>
  <cp:revision>66</cp:revision>
  <dcterms:created xsi:type="dcterms:W3CDTF">2010-11-30T17:17:52Z</dcterms:created>
  <dcterms:modified xsi:type="dcterms:W3CDTF">2021-03-16T12:35:50Z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0x0101006013A796AFF8E647BC69A9625DC30067</vt:lpwstr>
  </property>
</Properties>
</file>