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58" r:id="rId4"/>
    <p:sldId id="264" r:id="rId5"/>
    <p:sldId id="259" r:id="rId6"/>
    <p:sldId id="267" r:id="rId7"/>
    <p:sldId id="268" r:id="rId8"/>
    <p:sldId id="269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A6783-8B4A-4454-AE08-9C050A709A19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CA329-54D7-42C7-B0A9-6DFC16F484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268677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EE88401-0488-4F21-BEDC-4AB5DB8677BB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5A44786-C327-4675-8F5B-9ED675564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686205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Mješovita veza kondenzatora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4786-C327-4675-8F5B-9ED675564A5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762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A825959-6695-4842-8838-3EB17E058BF0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7A45-13F3-4882-9490-EC1F4936A019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26D5-5D69-4A9E-8584-EA1D3DC04687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F0CC5-1A89-42E2-A1FE-8CA44FF140B0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DA1B-2239-49AA-A2D4-0F209EA82A34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CBE5-1D4B-4089-96E4-6460E78F332F}" type="datetime1">
              <a:rPr lang="sr-Latn-CS" smtClean="0"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5957-CA9A-41C7-97CE-F9A500AE5B7D}" type="datetime1">
              <a:rPr lang="sr-Latn-CS" smtClean="0"/>
              <a:t>16.3.2021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B96A-9E78-48DD-8D3D-D1CF725E119D}" type="datetime1">
              <a:rPr lang="sr-Latn-CS" smtClean="0"/>
              <a:t>16.3.2021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D4-10B3-44E6-930E-47AC72956820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E89A16D-71EA-4163-8888-BE0362F621BB}" type="datetime1">
              <a:rPr lang="sr-Latn-CS" smtClean="0"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A064605-527F-4B48-BC66-8D71D7F8123D}" type="datetime1">
              <a:rPr lang="sr-Latn-CS" smtClean="0"/>
              <a:t>16.3.2021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2059326-0F5D-4750-82D1-9901BE49DCE6}" type="datetime1">
              <a:rPr lang="sr-Latn-CS" smtClean="0"/>
              <a:t>16.3.2021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27DB737-E5E9-4382-889E-0CB6B2C67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OSNOVE ELEKTROTEHNIKE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sr-Latn-CS" b="1" dirty="0" smtClean="0">
                <a:solidFill>
                  <a:srgbClr val="FF0000"/>
                </a:solidFill>
              </a:rPr>
              <a:t>ELEKTRIČNA OTPORNOST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9BBA-7A02-4611-889F-16FC3DFD303D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1EC9-CEC1-4DCE-83AB-19D58D75F390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1676400"/>
            <a:ext cx="7543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sr-Latn-CS" sz="2800" b="1" dirty="0" smtClean="0"/>
              <a:t>Suprostavljanje </a:t>
            </a:r>
            <a:r>
              <a:rPr lang="sr-Latn-CS" sz="2800" b="1" dirty="0"/>
              <a:t>kretanju elektrona kroz provodnik naziva se </a:t>
            </a:r>
            <a:r>
              <a:rPr lang="sr-Latn-CS" sz="2800" b="1" dirty="0">
                <a:solidFill>
                  <a:srgbClr val="FF0000"/>
                </a:solidFill>
              </a:rPr>
              <a:t>električna otpornost </a:t>
            </a:r>
            <a:r>
              <a:rPr lang="sr-Latn-CS" sz="2800" b="1" dirty="0"/>
              <a:t>i označava se sa </a:t>
            </a:r>
            <a:r>
              <a:rPr lang="sr-Latn-CS" sz="2800" b="1" dirty="0">
                <a:solidFill>
                  <a:srgbClr val="FF0000"/>
                </a:solidFill>
              </a:rPr>
              <a:t>R</a:t>
            </a:r>
            <a:r>
              <a:rPr lang="sr-Latn-CS" sz="2800" b="1" dirty="0" smtClean="0"/>
              <a:t>.</a:t>
            </a:r>
            <a:endParaRPr lang="en-GB" sz="2800" b="1" dirty="0" smtClean="0"/>
          </a:p>
          <a:p>
            <a:pPr algn="just"/>
            <a:endParaRPr lang="sr-Latn-CS" sz="2800" b="1" dirty="0"/>
          </a:p>
          <a:p>
            <a:pPr algn="just"/>
            <a:r>
              <a:rPr lang="sr-Latn-CS" sz="2800" b="1" dirty="0"/>
              <a:t>Jedinica za električnu otpornost je </a:t>
            </a:r>
            <a:r>
              <a:rPr lang="el-GR" sz="2800" b="1" dirty="0">
                <a:solidFill>
                  <a:srgbClr val="FF0000"/>
                </a:solidFill>
              </a:rPr>
              <a:t>Ω</a:t>
            </a:r>
            <a:r>
              <a:rPr lang="sr-Latn-CS" sz="2800" b="1" dirty="0"/>
              <a:t> (čita se om).</a:t>
            </a:r>
            <a:endParaRPr lang="en-US" sz="2800" b="1" dirty="0"/>
          </a:p>
          <a:p>
            <a:endParaRPr lang="sr-Latn-C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8382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err="1" smtClean="0">
                <a:solidFill>
                  <a:srgbClr val="FF0000"/>
                </a:solidFill>
              </a:rPr>
              <a:t>Elektri</a:t>
            </a:r>
            <a:r>
              <a:rPr lang="sr-Latn-CS" sz="4000" b="1" dirty="0" smtClean="0">
                <a:solidFill>
                  <a:srgbClr val="FF0000"/>
                </a:solidFill>
              </a:rPr>
              <a:t>čna otpornost</a:t>
            </a:r>
            <a:endParaRPr lang="en-GB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695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7620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b="1" i="1" dirty="0" smtClean="0">
                <a:solidFill>
                  <a:srgbClr val="FF0000"/>
                </a:solidFill>
              </a:rPr>
              <a:t>SPECIFIČNA  OTPORNOST  PROVODNIKA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3374" y="2057400"/>
            <a:ext cx="7772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Uticaj</a:t>
            </a:r>
            <a:r>
              <a:rPr lang="en-US" sz="2800" dirty="0" smtClean="0"/>
              <a:t> </a:t>
            </a:r>
            <a:r>
              <a:rPr lang="en-US" sz="2800" dirty="0" err="1" smtClean="0"/>
              <a:t>vrste</a:t>
            </a:r>
            <a:r>
              <a:rPr lang="en-US" sz="2800" dirty="0" smtClean="0"/>
              <a:t> </a:t>
            </a:r>
            <a:r>
              <a:rPr lang="en-US" sz="2800" dirty="0" err="1" smtClean="0"/>
              <a:t>materijala</a:t>
            </a:r>
            <a:r>
              <a:rPr lang="en-US" sz="2800" dirty="0" smtClean="0"/>
              <a:t> </a:t>
            </a:r>
            <a:r>
              <a:rPr lang="en-US" sz="2800" dirty="0" err="1" smtClean="0"/>
              <a:t>provodnika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njegov</a:t>
            </a:r>
            <a:r>
              <a:rPr lang="sr-Latn-CS" sz="2800" dirty="0" smtClean="0"/>
              <a:t> </a:t>
            </a:r>
            <a:r>
              <a:rPr lang="en-US" sz="2800" dirty="0" err="1" smtClean="0"/>
              <a:t>elektri</a:t>
            </a:r>
            <a:r>
              <a:rPr lang="sr-Latn-CS" sz="2800" dirty="0" smtClean="0"/>
              <a:t>č</a:t>
            </a:r>
            <a:r>
              <a:rPr lang="en-US" sz="2800" dirty="0" err="1" smtClean="0"/>
              <a:t>ni</a:t>
            </a:r>
            <a:r>
              <a:rPr lang="en-US" sz="2800" dirty="0" smtClean="0"/>
              <a:t> </a:t>
            </a:r>
            <a:r>
              <a:rPr lang="en-US" sz="2800" dirty="0" err="1" smtClean="0"/>
              <a:t>otpor</a:t>
            </a:r>
            <a:r>
              <a:rPr lang="en-US" sz="2800" dirty="0" smtClean="0"/>
              <a:t> </a:t>
            </a:r>
            <a:r>
              <a:rPr lang="en-US" sz="2800" dirty="0" err="1" smtClean="0"/>
              <a:t>dat</a:t>
            </a:r>
            <a:r>
              <a:rPr lang="en-US" sz="2800" dirty="0" smtClean="0"/>
              <a:t> je </a:t>
            </a:r>
            <a:r>
              <a:rPr lang="en-US" sz="2800" dirty="0" err="1" smtClean="0"/>
              <a:t>veli</a:t>
            </a:r>
            <a:r>
              <a:rPr lang="sr-Latn-CS" sz="2800" dirty="0" smtClean="0"/>
              <a:t>č</a:t>
            </a:r>
            <a:r>
              <a:rPr lang="en-US" sz="2800" dirty="0" err="1" smtClean="0"/>
              <a:t>inom</a:t>
            </a:r>
            <a:r>
              <a:rPr lang="en-US" sz="2800" dirty="0" smtClean="0"/>
              <a:t> </a:t>
            </a:r>
            <a:r>
              <a:rPr lang="en-US" sz="2800" dirty="0" err="1" smtClean="0"/>
              <a:t>koja</a:t>
            </a:r>
            <a:r>
              <a:rPr lang="en-US" sz="2800" dirty="0" smtClean="0"/>
              <a:t> se </a:t>
            </a:r>
            <a:r>
              <a:rPr lang="en-US" sz="2800" dirty="0" err="1" smtClean="0"/>
              <a:t>naziva</a:t>
            </a:r>
            <a:r>
              <a:rPr lang="en-US" sz="2800" dirty="0" smtClean="0"/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specifi</a:t>
            </a:r>
            <a:r>
              <a:rPr lang="sr-Latn-CS" sz="2800" b="1" i="1" dirty="0" smtClean="0">
                <a:solidFill>
                  <a:srgbClr val="FF0000"/>
                </a:solidFill>
              </a:rPr>
              <a:t>č</a:t>
            </a:r>
            <a:r>
              <a:rPr lang="en-US" sz="2800" b="1" i="1" dirty="0" smtClean="0">
                <a:solidFill>
                  <a:srgbClr val="FF0000"/>
                </a:solidFill>
              </a:rPr>
              <a:t>n</a:t>
            </a:r>
            <a:r>
              <a:rPr lang="sr-Latn-CS" sz="2800" b="1" i="1" dirty="0" smtClean="0">
                <a:solidFill>
                  <a:srgbClr val="FF0000"/>
                </a:solidFill>
              </a:rPr>
              <a:t>a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otpor</a:t>
            </a:r>
            <a:r>
              <a:rPr lang="sr-Latn-CS" sz="2800" b="1" i="1" dirty="0" smtClean="0">
                <a:solidFill>
                  <a:srgbClr val="FF0000"/>
                </a:solidFill>
              </a:rPr>
              <a:t>nost .</a:t>
            </a:r>
          </a:p>
          <a:p>
            <a:endParaRPr lang="en-US" sz="2800" b="1" i="1" dirty="0"/>
          </a:p>
          <a:p>
            <a:r>
              <a:rPr lang="sr-Latn-ME" sz="2800" b="1" i="1" dirty="0" smtClean="0"/>
              <a:t>S</a:t>
            </a:r>
            <a:r>
              <a:rPr lang="en-US" sz="2800" b="1" i="1" dirty="0" err="1" smtClean="0"/>
              <a:t>pecifi</a:t>
            </a:r>
            <a:r>
              <a:rPr lang="sr-Latn-CS" sz="2800" b="1" i="1" dirty="0"/>
              <a:t>č</a:t>
            </a:r>
            <a:r>
              <a:rPr lang="en-US" sz="2800" b="1" i="1" dirty="0" smtClean="0"/>
              <a:t>n</a:t>
            </a:r>
            <a:r>
              <a:rPr lang="sr-Latn-CS" sz="2800" b="1" i="1" dirty="0" smtClean="0"/>
              <a:t>a </a:t>
            </a:r>
            <a:r>
              <a:rPr lang="en-US" sz="2800" b="1" i="1" dirty="0" err="1"/>
              <a:t>otpor</a:t>
            </a:r>
            <a:r>
              <a:rPr lang="sr-Latn-CS" sz="2800" b="1" i="1" dirty="0"/>
              <a:t>nost </a:t>
            </a:r>
            <a:r>
              <a:rPr lang="en-US" sz="2800" b="1" i="1" dirty="0" err="1" smtClean="0"/>
              <a:t>ozna</a:t>
            </a:r>
            <a:r>
              <a:rPr lang="sr-Latn-CS" sz="2800" b="1" i="1" dirty="0" smtClean="0"/>
              <a:t>č</a:t>
            </a:r>
            <a:r>
              <a:rPr lang="en-US" sz="2800" b="1" i="1" dirty="0" err="1" smtClean="0"/>
              <a:t>ava</a:t>
            </a:r>
            <a:r>
              <a:rPr lang="en-US" sz="2800" b="1" i="1" dirty="0" smtClean="0"/>
              <a:t> se </a:t>
            </a:r>
            <a:r>
              <a:rPr lang="en-US" sz="2800" b="1" i="1" dirty="0" err="1" smtClean="0"/>
              <a:t>sa</a:t>
            </a:r>
            <a:r>
              <a:rPr lang="en-US" sz="2800" b="1" i="1" dirty="0" smtClean="0"/>
              <a:t> gr</a:t>
            </a:r>
            <a:r>
              <a:rPr lang="sr-Latn-ME" sz="2800" b="1" i="1" dirty="0" smtClean="0"/>
              <a:t>čkim slovom </a:t>
            </a:r>
            <a:r>
              <a:rPr lang="el-GR" sz="2800" b="1" i="1" dirty="0" smtClean="0">
                <a:solidFill>
                  <a:srgbClr val="FF0000"/>
                </a:solidFill>
              </a:rPr>
              <a:t>ρ</a:t>
            </a:r>
            <a:r>
              <a:rPr lang="en-US" sz="2800" b="1" i="1" dirty="0" smtClean="0"/>
              <a:t> ( </a:t>
            </a:r>
            <a:r>
              <a:rPr lang="sr-Latn-ME" sz="2800" b="1" i="1" dirty="0" smtClean="0"/>
              <a:t>čita se</a:t>
            </a:r>
            <a:r>
              <a:rPr lang="en-US" sz="2800" b="1" i="1" dirty="0" smtClean="0"/>
              <a:t>:"</a:t>
            </a:r>
            <a:r>
              <a:rPr lang="en-US" sz="2800" b="1" i="1" dirty="0" err="1" smtClean="0"/>
              <a:t>ro</a:t>
            </a:r>
            <a:r>
              <a:rPr lang="en-US" sz="2800" b="1" i="1" dirty="0" smtClean="0"/>
              <a:t>" )</a:t>
            </a:r>
            <a:r>
              <a:rPr lang="sr-Latn-CS" sz="2800" b="1" i="1" dirty="0" smtClean="0"/>
              <a:t>(koristi se i izraz </a:t>
            </a:r>
            <a:r>
              <a:rPr lang="sr-Latn-CS" sz="2800" b="1" i="1" dirty="0" smtClean="0">
                <a:solidFill>
                  <a:srgbClr val="FF0000"/>
                </a:solidFill>
              </a:rPr>
              <a:t>specifični otpor)</a:t>
            </a:r>
            <a:endParaRPr lang="en-US" sz="2800" b="1" i="1" dirty="0" smtClean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72400" y="6483776"/>
            <a:ext cx="1213821" cy="365125"/>
          </a:xfrm>
        </p:spPr>
        <p:txBody>
          <a:bodyPr/>
          <a:lstStyle/>
          <a:p>
            <a:fld id="{27E30045-9C49-440E-8BCE-8D976D8A7AAF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49E9-3009-48EC-B464-9769190FC950}" type="datetime1">
              <a:rPr lang="sr-Latn-CS" smtClean="0"/>
              <a:t>16.3.2021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14400" y="762000"/>
            <a:ext cx="74676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err="1">
                <a:solidFill>
                  <a:srgbClr val="FF0000"/>
                </a:solidFill>
              </a:rPr>
              <a:t>Specifi</a:t>
            </a:r>
            <a:r>
              <a:rPr lang="sr-Latn-CS" sz="3200" b="1" i="1" dirty="0">
                <a:solidFill>
                  <a:srgbClr val="FF0000"/>
                </a:solidFill>
              </a:rPr>
              <a:t>č</a:t>
            </a:r>
            <a:r>
              <a:rPr lang="en-US" sz="3200" b="1" i="1" dirty="0" err="1">
                <a:solidFill>
                  <a:srgbClr val="FF0000"/>
                </a:solidFill>
              </a:rPr>
              <a:t>ni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otpor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nekog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materijala</a:t>
            </a:r>
            <a:r>
              <a:rPr lang="en-US" sz="3200" b="1" i="1" dirty="0">
                <a:solidFill>
                  <a:srgbClr val="FF0000"/>
                </a:solidFill>
              </a:rPr>
              <a:t> je </a:t>
            </a:r>
            <a:r>
              <a:rPr lang="en-US" sz="3200" b="1" i="1" dirty="0" err="1">
                <a:solidFill>
                  <a:srgbClr val="FF0000"/>
                </a:solidFill>
              </a:rPr>
              <a:t>onaj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otpor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koji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pruža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provodnik</a:t>
            </a:r>
            <a:r>
              <a:rPr lang="en-US" sz="3200" b="1" i="1" dirty="0">
                <a:solidFill>
                  <a:srgbClr val="FF0000"/>
                </a:solidFill>
              </a:rPr>
              <a:t> tog </a:t>
            </a:r>
            <a:r>
              <a:rPr lang="en-US" sz="3200" b="1" i="1" dirty="0" err="1">
                <a:solidFill>
                  <a:srgbClr val="FF0000"/>
                </a:solidFill>
              </a:rPr>
              <a:t>materijala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dužine</a:t>
            </a:r>
            <a:r>
              <a:rPr lang="en-US" sz="3200" b="1" i="1" dirty="0">
                <a:solidFill>
                  <a:srgbClr val="FF0000"/>
                </a:solidFill>
              </a:rPr>
              <a:t> 1m,</a:t>
            </a:r>
            <a:r>
              <a:rPr lang="sr-Latn-C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popre</a:t>
            </a:r>
            <a:r>
              <a:rPr lang="sr-Latn-CS" sz="3200" b="1" i="1" dirty="0">
                <a:solidFill>
                  <a:srgbClr val="FF0000"/>
                </a:solidFill>
              </a:rPr>
              <a:t>č</a:t>
            </a:r>
            <a:r>
              <a:rPr lang="en-US" sz="3200" b="1" i="1" dirty="0" err="1">
                <a:solidFill>
                  <a:srgbClr val="FF0000"/>
                </a:solidFill>
              </a:rPr>
              <a:t>nog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presjeka</a:t>
            </a:r>
            <a:r>
              <a:rPr lang="en-US" sz="3200" b="1" i="1" dirty="0">
                <a:solidFill>
                  <a:srgbClr val="FF0000"/>
                </a:solidFill>
              </a:rPr>
              <a:t> 1mm</a:t>
            </a:r>
            <a:r>
              <a:rPr lang="sr-Latn-CS" sz="3200" b="1" i="1" baseline="30000" dirty="0">
                <a:solidFill>
                  <a:srgbClr val="FF0000"/>
                </a:solidFill>
              </a:rPr>
              <a:t>2</a:t>
            </a:r>
            <a:r>
              <a:rPr lang="en-US" sz="3200" b="1" i="1" dirty="0">
                <a:solidFill>
                  <a:srgbClr val="FF0000"/>
                </a:solidFill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</a:rPr>
              <a:t>pri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temperaturi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endParaRPr lang="en-US" sz="3200" b="1" i="1" dirty="0" smtClean="0">
              <a:solidFill>
                <a:srgbClr val="FF0000"/>
              </a:solidFill>
            </a:endParaRPr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od </a:t>
            </a:r>
            <a:r>
              <a:rPr lang="en-US" sz="3200" b="1" i="1" dirty="0">
                <a:solidFill>
                  <a:srgbClr val="FF0000"/>
                </a:solidFill>
              </a:rPr>
              <a:t>20 °C</a:t>
            </a:r>
            <a:r>
              <a:rPr lang="en-US" sz="3200" b="1" i="1" dirty="0" smtClean="0">
                <a:solidFill>
                  <a:srgbClr val="FF0000"/>
                </a:solidFill>
              </a:rPr>
              <a:t>.</a:t>
            </a:r>
            <a:endParaRPr lang="sr-Latn-CS" sz="3200" b="1" i="1" dirty="0" smtClean="0">
              <a:solidFill>
                <a:srgbClr val="FF0000"/>
              </a:solidFill>
            </a:endParaRPr>
          </a:p>
          <a:p>
            <a:endParaRPr lang="en-US" sz="3200" b="1" i="1" dirty="0">
              <a:solidFill>
                <a:srgbClr val="FF0000"/>
              </a:solidFill>
            </a:endParaRPr>
          </a:p>
          <a:p>
            <a:r>
              <a:rPr lang="en-US" sz="2800" b="1" i="1" dirty="0" err="1"/>
              <a:t>Specifi</a:t>
            </a:r>
            <a:r>
              <a:rPr lang="sr-Latn-CS" sz="2800" b="1" i="1" dirty="0"/>
              <a:t>č</a:t>
            </a:r>
            <a:r>
              <a:rPr lang="en-US" sz="2800" b="1" i="1" dirty="0" err="1"/>
              <a:t>ni</a:t>
            </a:r>
            <a:r>
              <a:rPr lang="en-US" sz="2800" b="1" i="1" dirty="0"/>
              <a:t> </a:t>
            </a:r>
            <a:r>
              <a:rPr lang="en-US" sz="2800" b="1" i="1" dirty="0" err="1"/>
              <a:t>otpor</a:t>
            </a:r>
            <a:r>
              <a:rPr lang="en-US" sz="2800" b="1" i="1" dirty="0"/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provodnika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/>
              <a:t>treba</a:t>
            </a:r>
            <a:r>
              <a:rPr lang="en-US" sz="2800" b="1" i="1" dirty="0"/>
              <a:t> da je </a:t>
            </a:r>
            <a:r>
              <a:rPr lang="en-US" sz="2800" b="1" i="1" dirty="0" err="1"/>
              <a:t>što</a:t>
            </a:r>
            <a:r>
              <a:rPr lang="en-US" sz="2800" b="1" i="1" dirty="0"/>
              <a:t> </a:t>
            </a:r>
            <a:r>
              <a:rPr lang="en-US" sz="2800" b="1" i="1" dirty="0" err="1"/>
              <a:t>manji</a:t>
            </a:r>
            <a:r>
              <a:rPr lang="sr-Latn-CS" sz="2800" b="1" i="1" dirty="0"/>
              <a:t> (</a:t>
            </a:r>
            <a:r>
              <a:rPr lang="en-US" sz="2800" b="1" i="1" dirty="0" err="1"/>
              <a:t>jer</a:t>
            </a:r>
            <a:r>
              <a:rPr lang="en-US" sz="2800" b="1" i="1" dirty="0"/>
              <a:t> </a:t>
            </a:r>
            <a:r>
              <a:rPr lang="en-US" sz="2800" b="1" i="1" dirty="0" err="1"/>
              <a:t>tada</a:t>
            </a:r>
            <a:r>
              <a:rPr lang="en-US" sz="2800" b="1" i="1" dirty="0"/>
              <a:t> </a:t>
            </a:r>
            <a:r>
              <a:rPr lang="en-US" sz="2800" b="1" i="1" dirty="0" err="1"/>
              <a:t>bolje</a:t>
            </a:r>
            <a:r>
              <a:rPr lang="en-US" sz="2800" b="1" i="1" dirty="0"/>
              <a:t> </a:t>
            </a:r>
            <a:r>
              <a:rPr lang="en-US" sz="2800" b="1" i="1" dirty="0" err="1"/>
              <a:t>provodi</a:t>
            </a:r>
            <a:r>
              <a:rPr lang="sr-Latn-CS" sz="2800" b="1" i="1" dirty="0"/>
              <a:t> </a:t>
            </a:r>
            <a:r>
              <a:rPr lang="en-US" sz="2800" b="1" i="1" dirty="0" err="1"/>
              <a:t>elektrone</a:t>
            </a:r>
            <a:r>
              <a:rPr lang="sr-Latn-CS" sz="2800" b="1" i="1" dirty="0"/>
              <a:t>) </a:t>
            </a:r>
            <a:endParaRPr lang="sr-Latn-CS" sz="2800" b="1" i="1" dirty="0" smtClean="0"/>
          </a:p>
          <a:p>
            <a:endParaRPr lang="en-US" sz="2800" b="1" i="1" dirty="0" smtClean="0"/>
          </a:p>
          <a:p>
            <a:r>
              <a:rPr lang="en-US" sz="2800" b="1" i="1" dirty="0" err="1" smtClean="0"/>
              <a:t>Specifi</a:t>
            </a:r>
            <a:r>
              <a:rPr lang="sr-Latn-CS" sz="2800" b="1" i="1" dirty="0"/>
              <a:t>č</a:t>
            </a:r>
            <a:r>
              <a:rPr lang="en-US" sz="2800" b="1" i="1" dirty="0" err="1"/>
              <a:t>ni</a:t>
            </a:r>
            <a:r>
              <a:rPr lang="sr-Latn-CS" sz="2800" b="1" i="1" dirty="0"/>
              <a:t> </a:t>
            </a:r>
            <a:r>
              <a:rPr lang="en-US" sz="2800" b="1" i="1" dirty="0" err="1"/>
              <a:t>otpor</a:t>
            </a:r>
            <a:r>
              <a:rPr lang="en-US" sz="2800" b="1" i="1" dirty="0"/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izolatora</a:t>
            </a:r>
            <a:r>
              <a:rPr lang="en-US" sz="2800" b="1" i="1" dirty="0"/>
              <a:t> </a:t>
            </a:r>
            <a:r>
              <a:rPr lang="en-US" sz="2800" b="1" i="1" dirty="0" err="1"/>
              <a:t>treba</a:t>
            </a:r>
            <a:r>
              <a:rPr lang="en-US" sz="2800" b="1" i="1" dirty="0"/>
              <a:t> da je </a:t>
            </a:r>
            <a:r>
              <a:rPr lang="en-US" sz="2800" b="1" i="1" dirty="0" err="1"/>
              <a:t>što</a:t>
            </a:r>
            <a:r>
              <a:rPr lang="en-US" sz="2800" b="1" i="1" dirty="0"/>
              <a:t> </a:t>
            </a:r>
            <a:r>
              <a:rPr lang="en-US" sz="2800" b="1" i="1" dirty="0" err="1" smtClean="0"/>
              <a:t>ve</a:t>
            </a:r>
            <a:r>
              <a:rPr lang="sr-Latn-ME" sz="2800" b="1" i="1" dirty="0"/>
              <a:t>ć</a:t>
            </a:r>
            <a:r>
              <a:rPr lang="en-US" sz="2800" b="1" i="1" dirty="0" smtClean="0"/>
              <a:t>i </a:t>
            </a:r>
            <a:r>
              <a:rPr lang="sr-Latn-CS" sz="2800" b="1" i="1" dirty="0"/>
              <a:t>(</a:t>
            </a:r>
            <a:r>
              <a:rPr lang="en-US" sz="2800" b="1" i="1" dirty="0" err="1"/>
              <a:t>jer</a:t>
            </a:r>
            <a:r>
              <a:rPr lang="en-US" sz="2800" b="1" i="1" dirty="0"/>
              <a:t> on </a:t>
            </a:r>
            <a:r>
              <a:rPr lang="en-US" sz="2800" b="1" i="1" dirty="0" err="1"/>
              <a:t>nesmije</a:t>
            </a:r>
            <a:r>
              <a:rPr lang="en-US" sz="2800" b="1" i="1" dirty="0"/>
              <a:t> </a:t>
            </a:r>
            <a:r>
              <a:rPr lang="sr-Latn-CS" sz="2800" b="1" i="1" dirty="0"/>
              <a:t>da provodi </a:t>
            </a:r>
            <a:r>
              <a:rPr lang="en-US" sz="2800" b="1" i="1" dirty="0" err="1"/>
              <a:t>elektrone</a:t>
            </a:r>
            <a:r>
              <a:rPr lang="sr-Latn-CS" sz="2800" b="1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557326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1371600"/>
            <a:ext cx="74562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CS" sz="2400" b="1" dirty="0" smtClean="0">
                <a:solidFill>
                  <a:srgbClr val="FF0000"/>
                </a:solidFill>
              </a:rPr>
              <a:t>E</a:t>
            </a:r>
            <a:r>
              <a:rPr lang="en-US" sz="2400" b="1" dirty="0" err="1" smtClean="0">
                <a:solidFill>
                  <a:srgbClr val="FF0000"/>
                </a:solidFill>
              </a:rPr>
              <a:t>lektri</a:t>
            </a:r>
            <a:r>
              <a:rPr lang="sr-Latn-CS" sz="2400" b="1" dirty="0" smtClean="0">
                <a:solidFill>
                  <a:srgbClr val="FF0000"/>
                </a:solidFill>
              </a:rPr>
              <a:t>č</a:t>
            </a:r>
            <a:r>
              <a:rPr lang="en-US" sz="2400" b="1" dirty="0" err="1" smtClean="0">
                <a:solidFill>
                  <a:srgbClr val="FF0000"/>
                </a:solidFill>
              </a:rPr>
              <a:t>ni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otpor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/>
              <a:t>nekog</a:t>
            </a:r>
            <a:r>
              <a:rPr lang="en-US" sz="2400" dirty="0" smtClean="0"/>
              <a:t> </a:t>
            </a:r>
            <a:r>
              <a:rPr lang="en-US" sz="2400" dirty="0" err="1" smtClean="0"/>
              <a:t>provodnika</a:t>
            </a:r>
            <a:r>
              <a:rPr lang="en-US" sz="2400" dirty="0" smtClean="0"/>
              <a:t> </a:t>
            </a:r>
            <a:r>
              <a:rPr lang="en-US" sz="2400" dirty="0" err="1" smtClean="0"/>
              <a:t>direktno</a:t>
            </a:r>
            <a:r>
              <a:rPr lang="sr-Latn-CS" sz="2400" dirty="0" smtClean="0"/>
              <a:t> je </a:t>
            </a:r>
            <a:r>
              <a:rPr lang="en-US" sz="2400" dirty="0" err="1" smtClean="0"/>
              <a:t>proporcionalan</a:t>
            </a:r>
            <a:r>
              <a:rPr lang="sr-Latn-CS" sz="2400" dirty="0" smtClean="0"/>
              <a:t> </a:t>
            </a:r>
            <a:r>
              <a:rPr lang="en-US" sz="2400" b="1" dirty="0" err="1" smtClean="0"/>
              <a:t>specifi</a:t>
            </a:r>
            <a:r>
              <a:rPr lang="sr-Latn-CS" sz="2400" b="1" dirty="0" smtClean="0"/>
              <a:t>č</a:t>
            </a:r>
            <a:r>
              <a:rPr lang="en-US" sz="2400" b="1" dirty="0" smtClean="0"/>
              <a:t>nom </a:t>
            </a:r>
            <a:r>
              <a:rPr lang="en-US" sz="2400" b="1" dirty="0" err="1" smtClean="0"/>
              <a:t>otporu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materijala</a:t>
            </a:r>
            <a:r>
              <a:rPr lang="en-US" sz="2400" b="1" dirty="0" smtClean="0"/>
              <a:t> (ρ)</a:t>
            </a:r>
            <a:r>
              <a:rPr lang="en-US" sz="2400" dirty="0" smtClean="0"/>
              <a:t> od </a:t>
            </a:r>
            <a:r>
              <a:rPr lang="en-US" sz="2400" dirty="0" err="1" smtClean="0"/>
              <a:t>koga</a:t>
            </a:r>
            <a:r>
              <a:rPr lang="en-US" sz="2400" dirty="0" smtClean="0"/>
              <a:t> je </a:t>
            </a:r>
            <a:r>
              <a:rPr lang="en-US" sz="2400" dirty="0" err="1" smtClean="0"/>
              <a:t>provodnik</a:t>
            </a:r>
            <a:r>
              <a:rPr lang="en-US" sz="2400" dirty="0" smtClean="0"/>
              <a:t> </a:t>
            </a:r>
            <a:r>
              <a:rPr lang="en-US" sz="2400" dirty="0" err="1" smtClean="0"/>
              <a:t>napravljen</a:t>
            </a:r>
            <a:r>
              <a:rPr lang="en-US" sz="2400" dirty="0" smtClean="0"/>
              <a:t> i </a:t>
            </a:r>
            <a:r>
              <a:rPr lang="en-US" sz="2400" b="1" dirty="0" err="1" smtClean="0"/>
              <a:t>njegovoj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dužini</a:t>
            </a:r>
            <a:r>
              <a:rPr lang="en-US" sz="2400" b="1" dirty="0" smtClean="0"/>
              <a:t> ( l ), </a:t>
            </a:r>
            <a:r>
              <a:rPr lang="en-US" sz="2400" dirty="0" smtClean="0"/>
              <a:t>a </a:t>
            </a:r>
            <a:r>
              <a:rPr lang="en-US" sz="2400" dirty="0" err="1" smtClean="0"/>
              <a:t>obrnuto</a:t>
            </a:r>
            <a:r>
              <a:rPr lang="sr-Latn-CS" sz="2400" dirty="0" smtClean="0"/>
              <a:t> </a:t>
            </a:r>
            <a:r>
              <a:rPr lang="pl-PL" sz="2400" dirty="0" smtClean="0"/>
              <a:t>proporcionalan </a:t>
            </a:r>
            <a:r>
              <a:rPr lang="pl-PL" sz="2400" b="1" dirty="0" smtClean="0"/>
              <a:t>površini poprečnog presjeka ( S )</a:t>
            </a:r>
            <a:r>
              <a:rPr lang="pl-PL" sz="2400" dirty="0" smtClean="0"/>
              <a:t>, odnosno:</a:t>
            </a:r>
          </a:p>
          <a:p>
            <a:endParaRPr lang="sr-Latn-CS" sz="2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304E-D634-4DFB-B65F-AB0B006821A0}" type="datetime1">
              <a:rPr lang="sr-Latn-CS" smtClean="0"/>
              <a:t>16.3.2021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53340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err="1" smtClean="0">
                <a:solidFill>
                  <a:srgbClr val="FF0000"/>
                </a:solidFill>
              </a:rPr>
              <a:t>Elektri</a:t>
            </a:r>
            <a:r>
              <a:rPr lang="sr-Latn-CS" sz="3600" b="1" dirty="0" smtClean="0">
                <a:solidFill>
                  <a:srgbClr val="FF0000"/>
                </a:solidFill>
              </a:rPr>
              <a:t>čna otpornost</a:t>
            </a:r>
            <a:endParaRPr lang="en-GB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914400" y="3581400"/>
          <a:ext cx="2171700" cy="1566681"/>
        </p:xfrm>
        <a:graphic>
          <a:graphicData uri="http://schemas.openxmlformats.org/presentationml/2006/ole">
            <p:oleObj spid="_x0000_s28673" name="Equation" r:id="rId3" imgW="545863" imgH="393529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33800" y="3886200"/>
            <a:ext cx="464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gdje</a:t>
            </a:r>
            <a:r>
              <a:rPr lang="en-US" sz="2000" b="1" dirty="0" smtClean="0"/>
              <a:t> je </a:t>
            </a:r>
            <a:r>
              <a:rPr lang="en-US" sz="1600" dirty="0" smtClean="0"/>
              <a:t>: </a:t>
            </a:r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dirty="0" smtClean="0"/>
              <a:t> - </a:t>
            </a:r>
            <a:r>
              <a:rPr lang="en-US" sz="2000" dirty="0" err="1" smtClean="0"/>
              <a:t>specifi</a:t>
            </a:r>
            <a:r>
              <a:rPr lang="sr-Latn-CS" sz="2000" dirty="0" smtClean="0"/>
              <a:t>č</a:t>
            </a:r>
            <a:r>
              <a:rPr lang="en-US" sz="2000" dirty="0" err="1" smtClean="0"/>
              <a:t>ni</a:t>
            </a:r>
            <a:r>
              <a:rPr lang="en-US" sz="2000" dirty="0" smtClean="0"/>
              <a:t> </a:t>
            </a:r>
            <a:r>
              <a:rPr lang="en-US" sz="2000" dirty="0" err="1" smtClean="0"/>
              <a:t>otpor</a:t>
            </a:r>
            <a:r>
              <a:rPr lang="en-US" sz="2000" dirty="0" smtClean="0"/>
              <a:t> </a:t>
            </a:r>
            <a:r>
              <a:rPr lang="en-US" sz="2000" dirty="0" err="1" smtClean="0"/>
              <a:t>materijala</a:t>
            </a:r>
            <a:endParaRPr lang="en-US" sz="2000" dirty="0" smtClean="0"/>
          </a:p>
          <a:p>
            <a:r>
              <a:rPr lang="sr-Latn-CS" sz="2000" b="1" dirty="0" smtClean="0"/>
              <a:t>        </a:t>
            </a:r>
            <a:r>
              <a:rPr lang="sr-Latn-CS" sz="2000" b="1" dirty="0" smtClean="0">
                <a:solidFill>
                  <a:srgbClr val="FF0000"/>
                </a:solidFill>
              </a:rPr>
              <a:t>      </a:t>
            </a:r>
            <a:r>
              <a:rPr lang="en-US" sz="2000" b="1" dirty="0" smtClean="0">
                <a:solidFill>
                  <a:srgbClr val="FF0000"/>
                </a:solidFill>
              </a:rPr>
              <a:t>l </a:t>
            </a:r>
            <a:r>
              <a:rPr lang="en-US" sz="2000" dirty="0" smtClean="0"/>
              <a:t>– </a:t>
            </a:r>
            <a:r>
              <a:rPr lang="en-US" sz="2000" dirty="0" err="1" smtClean="0"/>
              <a:t>dužina</a:t>
            </a:r>
            <a:r>
              <a:rPr lang="en-US" sz="2000" dirty="0" smtClean="0"/>
              <a:t> </a:t>
            </a:r>
            <a:r>
              <a:rPr lang="en-US" sz="2000" dirty="0" err="1" smtClean="0"/>
              <a:t>provodnika</a:t>
            </a:r>
            <a:r>
              <a:rPr lang="en-US" sz="2000" dirty="0" smtClean="0"/>
              <a:t> (m)</a:t>
            </a:r>
          </a:p>
          <a:p>
            <a:r>
              <a:rPr lang="pl-PL" sz="2000" dirty="0" smtClean="0"/>
              <a:t>             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pl-PL" sz="2000" b="1" dirty="0" smtClean="0">
                <a:solidFill>
                  <a:srgbClr val="FF0000"/>
                </a:solidFill>
              </a:rPr>
              <a:t>S</a:t>
            </a:r>
            <a:r>
              <a:rPr lang="pl-PL" sz="2000" dirty="0" smtClean="0">
                <a:solidFill>
                  <a:srgbClr val="FF0000"/>
                </a:solidFill>
              </a:rPr>
              <a:t> </a:t>
            </a:r>
            <a:r>
              <a:rPr lang="pl-PL" sz="2000" dirty="0" smtClean="0"/>
              <a:t>– poprečni presjek provodnika                           .                    (mm</a:t>
            </a:r>
            <a:r>
              <a:rPr lang="pl-PL" sz="2000" baseline="30000" dirty="0" smtClean="0"/>
              <a:t>2</a:t>
            </a:r>
            <a:r>
              <a:rPr lang="pl-PL" sz="2000" dirty="0" smtClean="0"/>
              <a:t>) 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914400" y="3581400"/>
            <a:ext cx="22098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533400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Primjer 1: </a:t>
            </a:r>
            <a:r>
              <a:rPr lang="pl-PL" sz="2400" b="1" i="1" dirty="0" smtClean="0"/>
              <a:t>Koliki je otpor provodnika od bakra dužine l=200 m i poprecnog presjeka S=2,5 mm</a:t>
            </a:r>
            <a:r>
              <a:rPr lang="pl-PL" sz="2400" b="1" i="1" baseline="30000" dirty="0" smtClean="0"/>
              <a:t>2</a:t>
            </a:r>
            <a:r>
              <a:rPr lang="pl-PL" sz="2400" b="1" i="1" dirty="0" smtClean="0"/>
              <a:t> ?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50" y="1729182"/>
            <a:ext cx="7505700" cy="1238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819150" y="2967335"/>
            <a:ext cx="7505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Primjer</a:t>
            </a:r>
            <a:r>
              <a:rPr lang="en-US" sz="2400" b="1" dirty="0" smtClean="0">
                <a:solidFill>
                  <a:srgbClr val="FF0000"/>
                </a:solidFill>
              </a:rPr>
              <a:t> 2: </a:t>
            </a:r>
            <a:r>
              <a:rPr lang="en-US" sz="2400" b="1" i="1" dirty="0" err="1" smtClean="0"/>
              <a:t>Koliki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mora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biti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presjek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aluminijumske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žice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duge</a:t>
            </a:r>
            <a:r>
              <a:rPr lang="en-US" sz="2400" b="1" i="1" dirty="0" smtClean="0"/>
              <a:t> l=1000 m </a:t>
            </a:r>
            <a:r>
              <a:rPr lang="en-US" sz="2400" b="1" i="1" dirty="0" err="1" smtClean="0"/>
              <a:t>da</a:t>
            </a:r>
            <a:r>
              <a:rPr lang="en-US" sz="2400" b="1" i="1" dirty="0" smtClean="0"/>
              <a:t> bi </a:t>
            </a:r>
            <a:r>
              <a:rPr lang="en-US" sz="2400" b="1" i="1" dirty="0" err="1" smtClean="0"/>
              <a:t>njen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otpor</a:t>
            </a:r>
            <a:r>
              <a:rPr lang="en-US" sz="2400" b="1" i="1" dirty="0" smtClean="0"/>
              <a:t> bio R=2,9 Ω?</a:t>
            </a:r>
            <a:endParaRPr lang="en-US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" y="4114800"/>
            <a:ext cx="7477125" cy="1120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E796-3134-47AB-823E-7A33C3596515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457200"/>
            <a:ext cx="7391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/>
              <a:t>Primjer</a:t>
            </a:r>
            <a:r>
              <a:rPr lang="en-US" sz="2400" b="1" dirty="0" smtClean="0"/>
              <a:t> 3: </a:t>
            </a:r>
            <a:r>
              <a:rPr lang="en-US" sz="2400" i="1" dirty="0" err="1" smtClean="0"/>
              <a:t>Bak</a:t>
            </a:r>
            <a:r>
              <a:rPr lang="sr-Latn-CS" sz="2400" i="1" dirty="0" smtClean="0"/>
              <a:t>arnu 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žicu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presjeka</a:t>
            </a:r>
            <a:r>
              <a:rPr lang="en-US" sz="2400" i="1" dirty="0" smtClean="0"/>
              <a:t> S1=1,5 mm</a:t>
            </a:r>
            <a:r>
              <a:rPr lang="sr-Latn-CS" sz="2400" i="1" baseline="30000" dirty="0" smtClean="0"/>
              <a:t>2</a:t>
            </a:r>
            <a:r>
              <a:rPr lang="sr-Latn-CS" sz="2400" i="1" dirty="0" smtClean="0"/>
              <a:t> </a:t>
            </a:r>
            <a:r>
              <a:rPr lang="en-US" sz="2400" i="1" dirty="0" err="1" smtClean="0"/>
              <a:t>treba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zamijeniti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aluminijumskom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žicom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iste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dužine</a:t>
            </a:r>
            <a:r>
              <a:rPr lang="en-US" sz="2400" i="1" dirty="0" smtClean="0"/>
              <a:t> </a:t>
            </a:r>
            <a:r>
              <a:rPr lang="en-US" sz="2400" b="1" i="1" dirty="0" smtClean="0"/>
              <a:t>.</a:t>
            </a:r>
            <a:endParaRPr lang="sr-Latn-CS" sz="2400" b="1" i="1" dirty="0" smtClean="0"/>
          </a:p>
          <a:p>
            <a:r>
              <a:rPr lang="en-US" sz="2400" i="1" dirty="0" err="1" smtClean="0"/>
              <a:t>Koliki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mora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biti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presjek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aluminijumske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žice</a:t>
            </a:r>
            <a:r>
              <a:rPr lang="en-US" sz="2400" i="1" dirty="0" smtClean="0"/>
              <a:t>, a da </a:t>
            </a:r>
            <a:r>
              <a:rPr lang="en-US" sz="2400" i="1" dirty="0" err="1" smtClean="0"/>
              <a:t>otpor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ostane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isti</a:t>
            </a:r>
            <a:r>
              <a:rPr lang="en-US" sz="2400" i="1" dirty="0" smtClean="0"/>
              <a:t> 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752600"/>
            <a:ext cx="45126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r>
              <a:rPr lang="sr-Latn-CS" sz="2400" dirty="0" smtClean="0"/>
              <a:t>Za bakarnu žicu možemo pisati: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sr-Latn-CS" sz="2400" dirty="0" smtClean="0"/>
          </a:p>
          <a:p>
            <a:r>
              <a:rPr lang="sr-Latn-CS" sz="2400" dirty="0" smtClean="0"/>
              <a:t>Za aluminijumsku žicu možemo pisati:</a:t>
            </a:r>
            <a:endParaRPr lang="en-US" sz="2400" dirty="0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92995513"/>
              </p:ext>
            </p:extLst>
          </p:nvPr>
        </p:nvGraphicFramePr>
        <p:xfrm>
          <a:off x="2703848" y="2590800"/>
          <a:ext cx="2875588" cy="1219200"/>
        </p:xfrm>
        <a:graphic>
          <a:graphicData uri="http://schemas.openxmlformats.org/presentationml/2006/ole">
            <p:oleObj spid="_x0000_s29698" name="Equation" r:id="rId3" imgW="812520" imgH="431640" progId="Equation.3">
              <p:embed/>
            </p:oleObj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55865171"/>
              </p:ext>
            </p:extLst>
          </p:nvPr>
        </p:nvGraphicFramePr>
        <p:xfrm>
          <a:off x="3325393" y="4800600"/>
          <a:ext cx="2416175" cy="1225550"/>
        </p:xfrm>
        <a:graphic>
          <a:graphicData uri="http://schemas.openxmlformats.org/presentationml/2006/ole">
            <p:oleObj spid="_x0000_s29699" name="Equation" r:id="rId4" imgW="850680" imgH="431640" progId="Equation.3">
              <p:embed/>
            </p:oleObj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91400" y="6483776"/>
            <a:ext cx="1213821" cy="365125"/>
          </a:xfrm>
        </p:spPr>
        <p:txBody>
          <a:bodyPr/>
          <a:lstStyle/>
          <a:p>
            <a:fld id="{AB222E8C-761D-4FC3-AE6C-380BFE660680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772400" y="6483776"/>
            <a:ext cx="1213821" cy="365125"/>
          </a:xfrm>
        </p:spPr>
        <p:txBody>
          <a:bodyPr/>
          <a:lstStyle/>
          <a:p>
            <a:fld id="{C60047B8-69DD-4BD6-BA12-3F3C41B0A9C3}" type="datetime1">
              <a:rPr lang="sr-Latn-CS" smtClean="0">
                <a:solidFill>
                  <a:schemeClr val="bg1"/>
                </a:solidFill>
              </a:rPr>
              <a:t>16.3.2021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4474503"/>
              </p:ext>
            </p:extLst>
          </p:nvPr>
        </p:nvGraphicFramePr>
        <p:xfrm>
          <a:off x="1371600" y="1447800"/>
          <a:ext cx="6337372" cy="4419600"/>
        </p:xfrm>
        <a:graphic>
          <a:graphicData uri="http://schemas.openxmlformats.org/presentationml/2006/ole">
            <p:oleObj spid="_x0000_s30722" name="Equation" r:id="rId3" imgW="2222280" imgH="1549080" progId="Equation.3">
              <p:embed/>
            </p:oleObj>
          </a:graphicData>
        </a:graphic>
      </p:graphicFrame>
      <p:cxnSp>
        <p:nvCxnSpPr>
          <p:cNvPr id="4" name="Straight Connector 3"/>
          <p:cNvCxnSpPr/>
          <p:nvPr/>
        </p:nvCxnSpPr>
        <p:spPr>
          <a:xfrm rot="16200000" flipH="1">
            <a:off x="2209800" y="1526273"/>
            <a:ext cx="304800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6200000" flipH="1">
            <a:off x="3771331" y="1542194"/>
            <a:ext cx="304800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38200" y="6858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dirty="0"/>
              <a:t>Ako ove dvije jednačine izjednačimo dobijamo: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99240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1B790B-AE7A-47A9-B482-55A81EC14A03}"/>
</file>

<file path=customXml/itemProps2.xml><?xml version="1.0" encoding="utf-8"?>
<ds:datastoreItem xmlns:ds="http://schemas.openxmlformats.org/officeDocument/2006/customXml" ds:itemID="{B1EFEAE1-39ED-4D5E-B1AC-7263BFD09A61}"/>
</file>

<file path=customXml/itemProps3.xml><?xml version="1.0" encoding="utf-8"?>
<ds:datastoreItem xmlns:ds="http://schemas.openxmlformats.org/officeDocument/2006/customXml" ds:itemID="{155ED20F-06E7-4AFB-9A9C-055593759826}"/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5714</TotalTime>
  <Words>330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Pushpin</vt:lpstr>
      <vt:lpstr>Equation</vt:lpstr>
      <vt:lpstr>OSNOVE ELEKTROTEHNIKE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OSNOVE ELEKTROTEHNIKE</dc:title>
  <dc:creator>Melanija Ćalasan</dc:creator>
  <cp:lastModifiedBy>VESNA</cp:lastModifiedBy>
  <cp:revision>69</cp:revision>
  <dcterms:created xsi:type="dcterms:W3CDTF">2010-11-30T17:17:52Z</dcterms:created>
  <dcterms:modified xsi:type="dcterms:W3CDTF">2021-03-16T12:35:35Z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0x0101006013A796AFF8E647BC69A9625DC30067</vt:lpwstr>
  </property>
</Properties>
</file>