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6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7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1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heme/theme3.xml" ContentType="application/vnd.openxmlformats-officedocument.theme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notesMasterIdLst>
    <p:notesMasterId r:id="rId9"/>
  </p:notesMasterIdLst>
  <p:handoutMasterIdLst>
    <p:handoutMasterId r:id="rId10"/>
  </p:handoutMasterIdLst>
  <p:sldIdLst>
    <p:sldId id="256" r:id="rId2"/>
    <p:sldId id="306" r:id="rId3"/>
    <p:sldId id="307" r:id="rId4"/>
    <p:sldId id="308" r:id="rId5"/>
    <p:sldId id="309" r:id="rId6"/>
    <p:sldId id="310" r:id="rId7"/>
    <p:sldId id="311" r:id="rId8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803" autoAdjust="0"/>
  </p:normalViewPr>
  <p:slideViewPr>
    <p:cSldViewPr>
      <p:cViewPr varScale="1">
        <p:scale>
          <a:sx n="69" d="100"/>
          <a:sy n="69" d="100"/>
        </p:scale>
        <p:origin x="-140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-2826" y="-84"/>
      </p:cViewPr>
      <p:guideLst>
        <p:guide orient="horz" pos="3024"/>
        <p:guide pos="230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17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1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67670FE0-8294-479C-BD1E-D55A744C0C67}" type="datetime1">
              <a:rPr lang="sr-Latn-CS" smtClean="0"/>
              <a:pPr/>
              <a:t>16.3.2021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92414070-F0FF-44AB-ABF2-495AF6D3EC3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59848463"/>
      </p:ext>
    </p:extLst>
  </p:cSld>
  <p:clrMap bg1="lt1" tx1="dk1" bg2="lt2" tx2="dk2" accent1="accent1" accent2="accent2" accent3="accent3" accent4="accent4" accent5="accent5" accent6="accent6" hlink="hlink" folHlink="folHlink"/>
  <p:hf sldNum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4F0AC2F4-A243-4862-8B54-6CD3DA928D0F}" type="datetime1">
              <a:rPr lang="sr-Latn-CS" smtClean="0"/>
              <a:pPr/>
              <a:t>16.3.2021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107121AB-1B65-47E8-A24B-E7491EF4C00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01202206"/>
      </p:ext>
    </p:extLst>
  </p:cSld>
  <p:clrMap bg1="lt1" tx1="dk1" bg2="lt2" tx2="dk2" accent1="accent1" accent2="accent2" accent3="accent3" accent4="accent4" accent5="accent5" accent6="accent6" hlink="hlink" folHlink="folHlink"/>
  <p:hf sldNum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4F0AC2F4-A243-4862-8B54-6CD3DA928D0F}" type="datetime1">
              <a:rPr lang="sr-Latn-CS" smtClean="0"/>
              <a:pPr/>
              <a:t>16.3.2021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960" name="Group 24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39938" name="Rectangle 2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39942" name="Rectangle 6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 sz="2400">
                <a:latin typeface="Times New Roman" pitchFamily="18" charset="0"/>
              </a:endParaRPr>
            </a:p>
          </p:txBody>
        </p:sp>
        <p:grpSp>
          <p:nvGrpSpPr>
            <p:cNvPr id="39958" name="Group 22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39943" name="Rectangle 7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39944" name="Rectangle 8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39945" name="Rectangle 9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39946" name="Rectangle 10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39947" name="Rectangle 11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39948" name="Rectangle 12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39949" name="Rectangle 13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39950" name="Rectangle 14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39951" name="Rectangle 15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39952" name="Rectangle 16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en-US" sz="2400">
                  <a:latin typeface="Times New Roman" pitchFamily="18" charset="0"/>
                </a:endParaRPr>
              </a:p>
            </p:txBody>
          </p:sp>
        </p:grpSp>
      </p:grpSp>
      <p:sp>
        <p:nvSpPr>
          <p:cNvPr id="39939" name="Rectangle 3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0EFD4595-8BCB-48DB-A692-BE614E17E543}" type="datetime1">
              <a:rPr lang="sr-Latn-CS" smtClean="0"/>
              <a:t>16.3.2021</a:t>
            </a:fld>
            <a:endParaRPr lang="en-US"/>
          </a:p>
        </p:txBody>
      </p:sp>
      <p:sp>
        <p:nvSpPr>
          <p:cNvPr id="39940" name="Rectangle 4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AKTIV ENERGETIKE</a:t>
            </a:r>
            <a:endParaRPr lang="en-US"/>
          </a:p>
        </p:txBody>
      </p:sp>
      <p:sp>
        <p:nvSpPr>
          <p:cNvPr id="39941" name="Rectangle 5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413D8054-B36F-431E-891C-3EEEDC7959B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9953" name="Rectangle 17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9954" name="Rectangle 18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AKTIV ENERGETIKE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D46A173-9B0C-42AE-8B21-218DABFB371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B2FAE72B-6F0B-47A6-B7BF-6E5A5C62D0B7}" type="datetime1">
              <a:rPr lang="sr-Latn-CS" smtClean="0"/>
              <a:t>16.3.2021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AKTIV ENERGETIKE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F156A59-749A-4D60-B433-B6B62434A3BB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A0DAD6DD-CADA-449D-A45B-95A73569629A}" type="datetime1">
              <a:rPr lang="sr-Latn-CS" smtClean="0"/>
              <a:t>16.3.2021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AKTIV ENERGETIKE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895A945-6C8B-4EDE-B14F-7A408E270E6A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2B68635F-E053-489F-825A-C60A8A519E72}" type="datetime1">
              <a:rPr lang="sr-Latn-CS" smtClean="0"/>
              <a:t>16.3.2021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AKTIV ENERGETIKE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D07EF17-BF36-45D1-8A67-ADA18BCD952B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A2F723E6-B6AA-4624-B4C3-7A7D8EC83D78}" type="datetime1">
              <a:rPr lang="sr-Latn-CS" smtClean="0"/>
              <a:t>16.3.2021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AKTIV ENERGETIKE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1733028-883A-421C-9DD9-9E6A5E6B4EB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E32BA9FB-7A24-434C-9AC1-57BE1D59E4D7}" type="datetime1">
              <a:rPr lang="sr-Latn-CS" smtClean="0"/>
              <a:t>16.3.2021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AKTIV ENERGETIKE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9570599-B723-4D32-979A-D7D19DABB12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4CAA446E-30C4-4F85-8930-AB0D4F138268}" type="datetime1">
              <a:rPr lang="sr-Latn-CS" smtClean="0"/>
              <a:t>16.3.2021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AKTIV ENERGETIKE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E36B05C-6489-4094-8BF0-FD1BDBD2111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94697F78-240D-41F3-96FD-65842B6973E1}" type="datetime1">
              <a:rPr lang="sr-Latn-CS" smtClean="0"/>
              <a:t>16.3.2021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AKTIV ENERGETIKE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0E213D7-6A43-4883-A335-E2FB605C610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1CF3A9C5-BB01-4DEE-80A9-3F6C4B598932}" type="datetime1">
              <a:rPr lang="sr-Latn-CS" smtClean="0"/>
              <a:t>16.3.2021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AKTIV ENERGETIKE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80BEE83-8442-4AA9-B262-FB859314365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F7F44C3E-7625-4F38-9B8B-BB94E16D32DF}" type="datetime1">
              <a:rPr lang="sr-Latn-CS" smtClean="0"/>
              <a:t>16.3.2021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AKTIV ENERGETIKE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6D15A2B-D1CD-475C-9AC6-1F3CBBB60E1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FB8E2AC8-1A39-4F54-8E3E-DBEFF7B64BEB}" type="datetime1">
              <a:rPr lang="sr-Latn-CS" smtClean="0"/>
              <a:t>16.3.2021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/>
            </a:lvl1pPr>
          </a:lstStyle>
          <a:p>
            <a:r>
              <a:rPr lang="en-US" smtClean="0"/>
              <a:t>AKTIV ENERGETIKE</a:t>
            </a:r>
            <a:endParaRPr lang="en-US"/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 Black" pitchFamily="34" charset="0"/>
              </a:defRPr>
            </a:lvl1pPr>
          </a:lstStyle>
          <a:p>
            <a:fld id="{80719CF6-D155-4F08-AFE3-644177124A3A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38947" name="Group 35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38917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38918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38919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>
                <a:solidFill>
                  <a:schemeClr val="hlink"/>
                </a:solidFill>
              </a:endParaRPr>
            </a:p>
          </p:txBody>
        </p:sp>
        <p:sp>
          <p:nvSpPr>
            <p:cNvPr id="38920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>
                <a:solidFill>
                  <a:schemeClr val="hlink"/>
                </a:solidFill>
              </a:endParaRPr>
            </a:p>
          </p:txBody>
        </p:sp>
        <p:sp>
          <p:nvSpPr>
            <p:cNvPr id="38921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38922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>
                <a:solidFill>
                  <a:schemeClr val="hlink"/>
                </a:solidFill>
              </a:endParaRPr>
            </a:p>
          </p:txBody>
        </p:sp>
        <p:sp>
          <p:nvSpPr>
            <p:cNvPr id="38923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38924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38925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>
                <a:solidFill>
                  <a:schemeClr val="accent2"/>
                </a:solidFill>
              </a:endParaRPr>
            </a:p>
          </p:txBody>
        </p:sp>
      </p:grpSp>
      <p:sp>
        <p:nvSpPr>
          <p:cNvPr id="38926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8927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8929" name="Rectangle 1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fld id="{96133C69-BEA1-4A64-A397-0336E86B0BF9}" type="datetime1">
              <a:rPr lang="sr-Latn-CS" smtClean="0"/>
              <a:t>16.3.2021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hf sldNum="0" hdr="0" ft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de/imgres?imgurl=http://www.elsenbruch.info/ph12_down/koparani.gif&amp;imgrefurl=http://www.elsenbruch.info/ph12_stromkreise.htm&amp;usg=__oVw6avGZ5GaYwknPn1tOlSip30s=&amp;h=110&amp;w=222&amp;sz=9&amp;hl=de&amp;start=0&amp;zoom=1&amp;tbnid=rtR9qgY4rXF5NM:&amp;tbnh=88&amp;tbnw=177&amp;e" TargetMode="Externa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1.bin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4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43200" y="1828800"/>
            <a:ext cx="6248400" cy="2209800"/>
          </a:xfrm>
        </p:spPr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ELEKTROSTATIKA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sr-Latn-ME" sz="3200" b="1" dirty="0" smtClean="0"/>
              <a:t>NAČINI VEZIVANJA KONDENZATORA U GRUPE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BC80A23D-518C-469C-B5A2-C5BFA0F53FEB}" type="datetime1">
              <a:rPr lang="sr-Latn-CS" smtClean="0"/>
              <a:t>16.3.2021</a:t>
            </a:fld>
            <a:endParaRPr lang="en-US"/>
          </a:p>
        </p:txBody>
      </p:sp>
      <p:pic>
        <p:nvPicPr>
          <p:cNvPr id="5124" name="Picture 4" descr="http://www.aldebaran.cz/elmg/images/sym_elst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3581400"/>
            <a:ext cx="898397" cy="685799"/>
          </a:xfrm>
          <a:prstGeom prst="rect">
            <a:avLst/>
          </a:prstGeom>
          <a:noFill/>
        </p:spPr>
      </p:pic>
      <p:pic>
        <p:nvPicPr>
          <p:cNvPr id="11" name="Picture 4" descr="http://www.aldebaran.cz/elmg/images/sym_elst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200" y="2895600"/>
            <a:ext cx="898397" cy="685799"/>
          </a:xfrm>
          <a:prstGeom prst="rect">
            <a:avLst/>
          </a:prstGeom>
          <a:noFill/>
        </p:spPr>
      </p:pic>
      <p:pic>
        <p:nvPicPr>
          <p:cNvPr id="12" name="Picture 4" descr="http://www.aldebaran.cz/elmg/images/sym_elst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71600" y="2286000"/>
            <a:ext cx="898397" cy="685799"/>
          </a:xfrm>
          <a:prstGeom prst="rect">
            <a:avLst/>
          </a:prstGeom>
          <a:noFill/>
        </p:spPr>
      </p:pic>
      <p:pic>
        <p:nvPicPr>
          <p:cNvPr id="13" name="Picture 4" descr="http://www.aldebaran.cz/elmg/images/sym_elst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81200" y="1676400"/>
            <a:ext cx="898397" cy="685799"/>
          </a:xfrm>
          <a:prstGeom prst="rect">
            <a:avLst/>
          </a:prstGeom>
          <a:noFill/>
        </p:spPr>
      </p:pic>
      <p:pic>
        <p:nvPicPr>
          <p:cNvPr id="10" name="Picture 9"/>
          <p:cNvPicPr>
            <a:picLocks noChangeAspect="1" noChangeArrowheads="1"/>
          </p:cNvPicPr>
          <p:nvPr/>
        </p:nvPicPr>
        <p:blipFill>
          <a:blip r:embed="rId4" cstate="print"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7467600" y="76200"/>
            <a:ext cx="1550240" cy="160020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9935519A-FC4B-4688-B85E-13F5FB9464D1}" type="datetime1">
              <a:rPr lang="sr-Latn-CS" smtClean="0"/>
              <a:t>16.3.2021</a:t>
            </a:fld>
            <a:endParaRPr lang="en-US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7482" t="55209" r="43192" b="18750"/>
          <a:stretch>
            <a:fillRect/>
          </a:stretch>
        </p:blipFill>
        <p:spPr bwMode="auto">
          <a:xfrm>
            <a:off x="5867400" y="4375150"/>
            <a:ext cx="3276600" cy="2482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Čuvar mjesta podnožja 3"/>
          <p:cNvSpPr txBox="1">
            <a:spLocks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 Black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endParaRPr lang="sr-Latn-BA" dirty="0"/>
          </a:p>
        </p:txBody>
      </p:sp>
      <p:sp>
        <p:nvSpPr>
          <p:cNvPr id="7" name="Okvir za tekst 7"/>
          <p:cNvSpPr txBox="1">
            <a:spLocks noChangeArrowheads="1"/>
          </p:cNvSpPr>
          <p:nvPr/>
        </p:nvSpPr>
        <p:spPr bwMode="auto">
          <a:xfrm>
            <a:off x="457200" y="685800"/>
            <a:ext cx="52578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en-US" altLang="en-US"/>
              <a:t>Kondenzatori se mogu vezati:</a:t>
            </a:r>
            <a:endParaRPr lang="sr-Latn-BA" altLang="en-US"/>
          </a:p>
        </p:txBody>
      </p:sp>
      <p:sp>
        <p:nvSpPr>
          <p:cNvPr id="8" name="Okvir za tekst 1"/>
          <p:cNvSpPr txBox="1">
            <a:spLocks noChangeArrowheads="1"/>
          </p:cNvSpPr>
          <p:nvPr/>
        </p:nvSpPr>
        <p:spPr bwMode="auto">
          <a:xfrm>
            <a:off x="2133600" y="0"/>
            <a:ext cx="55626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en-US" altLang="en-US" dirty="0"/>
              <a:t>VEZIVANJE</a:t>
            </a:r>
            <a:r>
              <a:rPr lang="sr-Latn-BA" altLang="en-US" dirty="0"/>
              <a:t>   </a:t>
            </a:r>
            <a:r>
              <a:rPr lang="en-US" altLang="en-US" dirty="0"/>
              <a:t>KONDENZATOR</a:t>
            </a:r>
            <a:r>
              <a:rPr lang="sr-Latn-BA" altLang="en-US" dirty="0"/>
              <a:t>A</a:t>
            </a:r>
          </a:p>
        </p:txBody>
      </p:sp>
      <p:sp>
        <p:nvSpPr>
          <p:cNvPr id="9" name="Okvir za tekst 8"/>
          <p:cNvSpPr txBox="1">
            <a:spLocks noChangeArrowheads="1"/>
          </p:cNvSpPr>
          <p:nvPr/>
        </p:nvSpPr>
        <p:spPr bwMode="auto">
          <a:xfrm>
            <a:off x="533400" y="1447800"/>
            <a:ext cx="5334000" cy="4031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14350" indent="-514350" eaLnBrk="1" hangingPunct="1">
              <a:buFont typeface="Calibri" pitchFamily="34" charset="0"/>
              <a:buAutoNum type="arabicPeriod"/>
              <a:defRPr/>
            </a:pPr>
            <a:r>
              <a:rPr lang="en-US" sz="3200" dirty="0" err="1">
                <a:latin typeface="Calibri" pitchFamily="34" charset="0"/>
                <a:cs typeface="Arial" panose="020B0604020202020204" pitchFamily="34" charset="0"/>
              </a:rPr>
              <a:t>paralelno</a:t>
            </a:r>
            <a:endParaRPr lang="en-US" sz="3200" dirty="0">
              <a:latin typeface="Calibri" pitchFamily="34" charset="0"/>
              <a:cs typeface="Arial" panose="020B0604020202020204" pitchFamily="34" charset="0"/>
            </a:endParaRPr>
          </a:p>
          <a:p>
            <a:pPr marL="514350" indent="-514350" eaLnBrk="1" hangingPunct="1">
              <a:defRPr/>
            </a:pPr>
            <a:endParaRPr lang="en-US" sz="3200" dirty="0">
              <a:latin typeface="Calibri" pitchFamily="34" charset="0"/>
              <a:cs typeface="Arial" panose="020B0604020202020204" pitchFamily="34" charset="0"/>
            </a:endParaRPr>
          </a:p>
          <a:p>
            <a:pPr marL="514350" indent="-514350" eaLnBrk="1" hangingPunct="1">
              <a:defRPr/>
            </a:pPr>
            <a:endParaRPr lang="en-US" sz="3200" dirty="0">
              <a:latin typeface="Calibri" pitchFamily="34" charset="0"/>
              <a:cs typeface="Arial" panose="020B0604020202020204" pitchFamily="34" charset="0"/>
            </a:endParaRPr>
          </a:p>
          <a:p>
            <a:pPr marL="2343150" lvl="4" indent="-514350" eaLnBrk="1" hangingPunct="1">
              <a:buFont typeface="+mj-lt"/>
              <a:buAutoNum type="arabicPeriod" startAt="2"/>
              <a:defRPr/>
            </a:pPr>
            <a:r>
              <a:rPr lang="en-US" sz="3200" dirty="0" err="1">
                <a:latin typeface="Calibri" pitchFamily="34" charset="0"/>
                <a:cs typeface="Arial" panose="020B0604020202020204" pitchFamily="34" charset="0"/>
              </a:rPr>
              <a:t>redno</a:t>
            </a:r>
            <a:endParaRPr lang="en-US" sz="3200" dirty="0">
              <a:latin typeface="Calibri" pitchFamily="34" charset="0"/>
              <a:cs typeface="Arial" panose="020B0604020202020204" pitchFamily="34" charset="0"/>
            </a:endParaRPr>
          </a:p>
          <a:p>
            <a:pPr marL="514350" indent="-514350" eaLnBrk="1" hangingPunct="1">
              <a:defRPr/>
            </a:pPr>
            <a:endParaRPr lang="en-US" sz="3200" dirty="0">
              <a:latin typeface="Calibri" pitchFamily="34" charset="0"/>
              <a:cs typeface="Arial" panose="020B0604020202020204" pitchFamily="34" charset="0"/>
            </a:endParaRPr>
          </a:p>
          <a:p>
            <a:pPr marL="514350" indent="-514350" eaLnBrk="1" hangingPunct="1">
              <a:defRPr/>
            </a:pPr>
            <a:endParaRPr lang="en-US" sz="3200" dirty="0">
              <a:latin typeface="Calibri" pitchFamily="34" charset="0"/>
              <a:cs typeface="Arial" panose="020B0604020202020204" pitchFamily="34" charset="0"/>
            </a:endParaRPr>
          </a:p>
          <a:p>
            <a:pPr marL="514350" indent="-514350" eaLnBrk="1" hangingPunct="1">
              <a:defRPr/>
            </a:pPr>
            <a:endParaRPr lang="en-US" sz="3200" dirty="0">
              <a:latin typeface="Calibri" pitchFamily="34" charset="0"/>
              <a:cs typeface="Arial" panose="020B0604020202020204" pitchFamily="34" charset="0"/>
            </a:endParaRPr>
          </a:p>
          <a:p>
            <a:pPr marL="3257550" lvl="6" indent="-514350">
              <a:buFont typeface="+mj-lt"/>
              <a:buAutoNum type="arabicPeriod" startAt="3"/>
              <a:defRPr/>
            </a:pPr>
            <a:r>
              <a:rPr lang="en-US" sz="3200" dirty="0" err="1">
                <a:latin typeface="Calibri" pitchFamily="34" charset="0"/>
                <a:cs typeface="Arial" panose="020B0604020202020204" pitchFamily="34" charset="0"/>
              </a:rPr>
              <a:t>mje</a:t>
            </a:r>
            <a:r>
              <a:rPr lang="sr-Latn-BA" sz="3200" dirty="0" err="1">
                <a:latin typeface="Calibri" pitchFamily="34" charset="0"/>
                <a:cs typeface="Arial" panose="020B0604020202020204" pitchFamily="34" charset="0"/>
              </a:rPr>
              <a:t>šovito</a:t>
            </a:r>
            <a:endParaRPr lang="sr-Latn-BA" sz="3200" dirty="0">
              <a:latin typeface="Calibri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2" descr="C:\Users\Tokanović\Desktop\animacije za cas\redna veza kondenz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9599" t="16000" r="7201" b="32001"/>
          <a:stretch>
            <a:fillRect/>
          </a:stretch>
        </p:blipFill>
        <p:spPr bwMode="auto">
          <a:xfrm>
            <a:off x="4114800" y="3124200"/>
            <a:ext cx="30480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3" descr="C:\Users\Tokanović\Desktop\animacije za cas\paralelna veza kond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9599" t="12000" r="3999" b="12000"/>
          <a:stretch>
            <a:fillRect/>
          </a:stretch>
        </p:blipFill>
        <p:spPr bwMode="auto">
          <a:xfrm>
            <a:off x="2895600" y="1143000"/>
            <a:ext cx="2667000" cy="1878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Okvir za tekst 30"/>
          <p:cNvSpPr txBox="1">
            <a:spLocks noChangeArrowheads="1"/>
          </p:cNvSpPr>
          <p:nvPr/>
        </p:nvSpPr>
        <p:spPr bwMode="auto">
          <a:xfrm>
            <a:off x="3124200" y="1600200"/>
            <a:ext cx="2984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en-US" altLang="en-US" sz="1800">
                <a:latin typeface="Arial" charset="0"/>
              </a:rPr>
              <a:t>+</a:t>
            </a:r>
            <a:endParaRPr lang="sr-Latn-BA" altLang="en-US" sz="1800">
              <a:latin typeface="Arial" charset="0"/>
            </a:endParaRPr>
          </a:p>
        </p:txBody>
      </p:sp>
      <p:sp>
        <p:nvSpPr>
          <p:cNvPr id="13" name="Okvir za tekst 31"/>
          <p:cNvSpPr txBox="1">
            <a:spLocks noChangeArrowheads="1"/>
          </p:cNvSpPr>
          <p:nvPr/>
        </p:nvSpPr>
        <p:spPr bwMode="auto">
          <a:xfrm>
            <a:off x="5029200" y="3200400"/>
            <a:ext cx="3190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en-US" altLang="en-US" sz="1800">
                <a:latin typeface="Arial" charset="0"/>
              </a:rPr>
              <a:t>+</a:t>
            </a:r>
            <a:endParaRPr lang="sr-Latn-BA" altLang="en-US" sz="180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38356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8" presetClass="entr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2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CBD2B1A2-AE9B-4539-AF82-E634FEDECACE}" type="datetime1">
              <a:rPr lang="sr-Latn-CS" smtClean="0"/>
              <a:t>16.3.2021</a:t>
            </a:fld>
            <a:endParaRPr lang="en-US"/>
          </a:p>
        </p:txBody>
      </p:sp>
      <p:sp>
        <p:nvSpPr>
          <p:cNvPr id="4" name="Čuvar mjesta podnožja 3"/>
          <p:cNvSpPr txBox="1">
            <a:spLocks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 Black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endParaRPr lang="sr-Latn-BA" dirty="0"/>
          </a:p>
        </p:txBody>
      </p:sp>
      <p:sp>
        <p:nvSpPr>
          <p:cNvPr id="6" name="Okvir za tekst 7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133600" y="0"/>
            <a:ext cx="52578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en-US" altLang="en-US"/>
              <a:t>Paralelna veza kondenzatora</a:t>
            </a:r>
            <a:endParaRPr lang="sr-Latn-BA" altLang="en-US"/>
          </a:p>
        </p:txBody>
      </p:sp>
      <p:pic>
        <p:nvPicPr>
          <p:cNvPr id="8" name="Picture 2" descr="C:\Users\Tokanović\Desktop\Slika2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71600" y="1600200"/>
            <a:ext cx="46355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2" descr="C:\Users\Tokanović\Desktop\Slika2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86000" y="1600200"/>
            <a:ext cx="46355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2" descr="C:\Users\Tokanović\Desktop\Slika2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114800" y="1600200"/>
            <a:ext cx="46355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1" name="Prava linija spajanja 35"/>
          <p:cNvCxnSpPr/>
          <p:nvPr/>
        </p:nvCxnSpPr>
        <p:spPr>
          <a:xfrm rot="16200000" flipV="1">
            <a:off x="1296988" y="1293812"/>
            <a:ext cx="609600" cy="3175"/>
          </a:xfrm>
          <a:prstGeom prst="line">
            <a:avLst/>
          </a:prstGeom>
          <a:ln w="28575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rava linija spajanja 36"/>
          <p:cNvCxnSpPr/>
          <p:nvPr/>
        </p:nvCxnSpPr>
        <p:spPr>
          <a:xfrm rot="16200000" flipV="1">
            <a:off x="2211388" y="1293812"/>
            <a:ext cx="609600" cy="3175"/>
          </a:xfrm>
          <a:prstGeom prst="line">
            <a:avLst/>
          </a:prstGeom>
          <a:ln w="28575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rava linija spajanja 37"/>
          <p:cNvCxnSpPr/>
          <p:nvPr/>
        </p:nvCxnSpPr>
        <p:spPr>
          <a:xfrm rot="16200000" flipV="1">
            <a:off x="4040188" y="1293812"/>
            <a:ext cx="609600" cy="3175"/>
          </a:xfrm>
          <a:prstGeom prst="line">
            <a:avLst/>
          </a:prstGeom>
          <a:ln w="28575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rava linija spajanja 38"/>
          <p:cNvCxnSpPr/>
          <p:nvPr/>
        </p:nvCxnSpPr>
        <p:spPr>
          <a:xfrm rot="5400000" flipH="1" flipV="1">
            <a:off x="1257300" y="2324100"/>
            <a:ext cx="685800" cy="0"/>
          </a:xfrm>
          <a:prstGeom prst="line">
            <a:avLst/>
          </a:prstGeom>
          <a:ln w="28575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rava linija spajanja 40"/>
          <p:cNvCxnSpPr/>
          <p:nvPr/>
        </p:nvCxnSpPr>
        <p:spPr>
          <a:xfrm rot="5400000" flipH="1" flipV="1">
            <a:off x="2171700" y="2324100"/>
            <a:ext cx="685800" cy="0"/>
          </a:xfrm>
          <a:prstGeom prst="line">
            <a:avLst/>
          </a:prstGeom>
          <a:ln w="28575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rava linija spajanja 41"/>
          <p:cNvCxnSpPr/>
          <p:nvPr/>
        </p:nvCxnSpPr>
        <p:spPr>
          <a:xfrm rot="5400000" flipH="1" flipV="1">
            <a:off x="4000500" y="2324100"/>
            <a:ext cx="685800" cy="0"/>
          </a:xfrm>
          <a:prstGeom prst="line">
            <a:avLst/>
          </a:prstGeom>
          <a:ln w="28575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rava linija spajanja 42"/>
          <p:cNvCxnSpPr/>
          <p:nvPr/>
        </p:nvCxnSpPr>
        <p:spPr>
          <a:xfrm rot="10800000">
            <a:off x="1600200" y="2667000"/>
            <a:ext cx="1447800" cy="0"/>
          </a:xfrm>
          <a:prstGeom prst="line">
            <a:avLst/>
          </a:prstGeom>
          <a:ln w="28575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rava linija spajanja 44"/>
          <p:cNvCxnSpPr/>
          <p:nvPr/>
        </p:nvCxnSpPr>
        <p:spPr>
          <a:xfrm rot="10800000">
            <a:off x="3657600" y="2667000"/>
            <a:ext cx="685800" cy="0"/>
          </a:xfrm>
          <a:prstGeom prst="line">
            <a:avLst/>
          </a:prstGeom>
          <a:ln w="28575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rava linija spajanja 46"/>
          <p:cNvCxnSpPr/>
          <p:nvPr/>
        </p:nvCxnSpPr>
        <p:spPr>
          <a:xfrm rot="10800000">
            <a:off x="1600200" y="990600"/>
            <a:ext cx="1447800" cy="0"/>
          </a:xfrm>
          <a:prstGeom prst="line">
            <a:avLst/>
          </a:prstGeom>
          <a:ln w="28575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rava linija spajanja 47"/>
          <p:cNvCxnSpPr/>
          <p:nvPr/>
        </p:nvCxnSpPr>
        <p:spPr>
          <a:xfrm rot="10800000">
            <a:off x="3657600" y="990600"/>
            <a:ext cx="685800" cy="0"/>
          </a:xfrm>
          <a:prstGeom prst="line">
            <a:avLst/>
          </a:prstGeom>
          <a:ln w="28575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Okvir za tekst 48"/>
          <p:cNvSpPr txBox="1">
            <a:spLocks noChangeArrowheads="1"/>
          </p:cNvSpPr>
          <p:nvPr/>
        </p:nvSpPr>
        <p:spPr bwMode="auto">
          <a:xfrm>
            <a:off x="1143000" y="1981200"/>
            <a:ext cx="5207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en-US" altLang="en-US" sz="2400" b="1">
                <a:solidFill>
                  <a:srgbClr val="FF0000"/>
                </a:solidFill>
                <a:latin typeface="Arial" charset="0"/>
              </a:rPr>
              <a:t>C</a:t>
            </a:r>
            <a:r>
              <a:rPr lang="en-US" altLang="en-US" sz="2400" b="1" baseline="-25000">
                <a:solidFill>
                  <a:srgbClr val="FF0000"/>
                </a:solidFill>
                <a:latin typeface="Arial" charset="0"/>
              </a:rPr>
              <a:t>1</a:t>
            </a:r>
            <a:endParaRPr lang="sr-Latn-BA" altLang="en-US" sz="2400" b="1" baseline="-2500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22" name="Okvir za tekst 49"/>
          <p:cNvSpPr txBox="1">
            <a:spLocks noChangeArrowheads="1"/>
          </p:cNvSpPr>
          <p:nvPr/>
        </p:nvSpPr>
        <p:spPr bwMode="auto">
          <a:xfrm>
            <a:off x="2057400" y="1981200"/>
            <a:ext cx="5207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en-US" altLang="en-US" sz="2400" b="1">
                <a:solidFill>
                  <a:srgbClr val="FF0000"/>
                </a:solidFill>
                <a:latin typeface="Arial" charset="0"/>
              </a:rPr>
              <a:t>C</a:t>
            </a:r>
            <a:r>
              <a:rPr lang="en-US" altLang="en-US" sz="2400" b="1" baseline="-25000">
                <a:solidFill>
                  <a:srgbClr val="FF0000"/>
                </a:solidFill>
                <a:latin typeface="Arial" charset="0"/>
              </a:rPr>
              <a:t>2</a:t>
            </a:r>
            <a:endParaRPr lang="sr-Latn-BA" altLang="en-US" sz="2400" b="1" baseline="-2500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23" name="Okvir za tekst 50"/>
          <p:cNvSpPr txBox="1"/>
          <p:nvPr/>
        </p:nvSpPr>
        <p:spPr>
          <a:xfrm>
            <a:off x="2895600" y="1219200"/>
            <a:ext cx="969963" cy="7699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44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. .</a:t>
            </a:r>
            <a:endParaRPr lang="sr-Latn-BA" sz="4400" b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Okvir za tekst 51"/>
          <p:cNvSpPr txBox="1">
            <a:spLocks noChangeArrowheads="1"/>
          </p:cNvSpPr>
          <p:nvPr/>
        </p:nvSpPr>
        <p:spPr bwMode="auto">
          <a:xfrm>
            <a:off x="4419600" y="2057400"/>
            <a:ext cx="5318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en-US" altLang="en-US" sz="2400" b="1">
                <a:solidFill>
                  <a:srgbClr val="FF0000"/>
                </a:solidFill>
                <a:latin typeface="Arial" charset="0"/>
              </a:rPr>
              <a:t>C</a:t>
            </a:r>
            <a:r>
              <a:rPr lang="en-US" altLang="en-US" sz="2400" b="1" baseline="-25000">
                <a:solidFill>
                  <a:srgbClr val="FF0000"/>
                </a:solidFill>
                <a:latin typeface="Arial" charset="0"/>
              </a:rPr>
              <a:t>n</a:t>
            </a:r>
            <a:endParaRPr lang="sr-Latn-BA" altLang="en-US" sz="2400" b="1" baseline="-25000">
              <a:solidFill>
                <a:srgbClr val="FF0000"/>
              </a:solidFill>
              <a:latin typeface="Arial" charset="0"/>
            </a:endParaRPr>
          </a:p>
        </p:txBody>
      </p:sp>
      <p:cxnSp>
        <p:nvCxnSpPr>
          <p:cNvPr id="25" name="Prava linija spajanja 52"/>
          <p:cNvCxnSpPr/>
          <p:nvPr/>
        </p:nvCxnSpPr>
        <p:spPr>
          <a:xfrm rot="16200000" flipV="1">
            <a:off x="2668588" y="836612"/>
            <a:ext cx="304800" cy="3175"/>
          </a:xfrm>
          <a:prstGeom prst="line">
            <a:avLst/>
          </a:prstGeom>
          <a:ln w="28575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rava linija spajanja 54"/>
          <p:cNvCxnSpPr/>
          <p:nvPr/>
        </p:nvCxnSpPr>
        <p:spPr>
          <a:xfrm rot="10800000">
            <a:off x="685800" y="685800"/>
            <a:ext cx="2133600" cy="0"/>
          </a:xfrm>
          <a:prstGeom prst="line">
            <a:avLst/>
          </a:prstGeom>
          <a:ln w="28575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rava linija spajanja 56"/>
          <p:cNvCxnSpPr/>
          <p:nvPr/>
        </p:nvCxnSpPr>
        <p:spPr>
          <a:xfrm rot="5400000" flipH="1" flipV="1">
            <a:off x="2628900" y="2857500"/>
            <a:ext cx="381000" cy="0"/>
          </a:xfrm>
          <a:prstGeom prst="line">
            <a:avLst/>
          </a:prstGeom>
          <a:ln w="28575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Prava linija spajanja 58"/>
          <p:cNvCxnSpPr/>
          <p:nvPr/>
        </p:nvCxnSpPr>
        <p:spPr>
          <a:xfrm rot="10800000">
            <a:off x="685800" y="3048000"/>
            <a:ext cx="2133600" cy="0"/>
          </a:xfrm>
          <a:prstGeom prst="line">
            <a:avLst/>
          </a:prstGeom>
          <a:ln w="28575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Prava linija spajanja 59"/>
          <p:cNvCxnSpPr/>
          <p:nvPr/>
        </p:nvCxnSpPr>
        <p:spPr>
          <a:xfrm rot="5400000" flipH="1" flipV="1">
            <a:off x="-495300" y="1866900"/>
            <a:ext cx="2362200" cy="0"/>
          </a:xfrm>
          <a:prstGeom prst="line">
            <a:avLst/>
          </a:prstGeom>
          <a:ln w="28575">
            <a:solidFill>
              <a:schemeClr val="tx2">
                <a:lumMod val="75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Okvir za tekst 61"/>
          <p:cNvSpPr txBox="1"/>
          <p:nvPr/>
        </p:nvSpPr>
        <p:spPr>
          <a:xfrm>
            <a:off x="228600" y="1676400"/>
            <a:ext cx="407988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24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endParaRPr lang="sr-Latn-BA" sz="2400" b="1" baseline="-25000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Okvir za tekst 62"/>
          <p:cNvSpPr txBox="1">
            <a:spLocks noChangeArrowheads="1"/>
          </p:cNvSpPr>
          <p:nvPr/>
        </p:nvSpPr>
        <p:spPr bwMode="auto">
          <a:xfrm>
            <a:off x="685800" y="685800"/>
            <a:ext cx="3635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en-US" altLang="en-US" sz="2400" b="1">
                <a:solidFill>
                  <a:srgbClr val="FF0000"/>
                </a:solidFill>
                <a:latin typeface="Arial" charset="0"/>
              </a:rPr>
              <a:t>+</a:t>
            </a:r>
            <a:endParaRPr lang="sr-Latn-BA" altLang="en-US" sz="2400" b="1" baseline="-2500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32" name="Okvir za tekst 63"/>
          <p:cNvSpPr txBox="1"/>
          <p:nvPr/>
        </p:nvSpPr>
        <p:spPr>
          <a:xfrm>
            <a:off x="1219200" y="1295400"/>
            <a:ext cx="454025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++</a:t>
            </a:r>
            <a:endParaRPr lang="sr-Latn-BA" b="1" baseline="-25000" dirty="0">
              <a:solidFill>
                <a:schemeClr val="accent5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Okvir za tekst 64"/>
          <p:cNvSpPr txBox="1"/>
          <p:nvPr/>
        </p:nvSpPr>
        <p:spPr>
          <a:xfrm>
            <a:off x="1524000" y="1295400"/>
            <a:ext cx="454025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++</a:t>
            </a:r>
            <a:endParaRPr lang="sr-Latn-BA" b="1" baseline="-25000" dirty="0">
              <a:solidFill>
                <a:schemeClr val="accent5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Okvir za tekst 65"/>
          <p:cNvSpPr txBox="1"/>
          <p:nvPr/>
        </p:nvSpPr>
        <p:spPr>
          <a:xfrm>
            <a:off x="2133600" y="1295400"/>
            <a:ext cx="454025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++</a:t>
            </a:r>
            <a:endParaRPr lang="sr-Latn-BA" b="1" baseline="-25000" dirty="0">
              <a:solidFill>
                <a:schemeClr val="accent5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Okvir za tekst 66"/>
          <p:cNvSpPr txBox="1"/>
          <p:nvPr/>
        </p:nvSpPr>
        <p:spPr>
          <a:xfrm>
            <a:off x="2438400" y="1295400"/>
            <a:ext cx="454025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++</a:t>
            </a:r>
            <a:endParaRPr lang="sr-Latn-BA" b="1" baseline="-25000" dirty="0">
              <a:solidFill>
                <a:schemeClr val="accent5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Okvir za tekst 67"/>
          <p:cNvSpPr txBox="1"/>
          <p:nvPr/>
        </p:nvSpPr>
        <p:spPr>
          <a:xfrm>
            <a:off x="3962400" y="1295400"/>
            <a:ext cx="454025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++</a:t>
            </a:r>
            <a:endParaRPr lang="sr-Latn-BA" b="1" baseline="-25000" dirty="0">
              <a:solidFill>
                <a:schemeClr val="accent5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Okvir za tekst 68"/>
          <p:cNvSpPr txBox="1"/>
          <p:nvPr/>
        </p:nvSpPr>
        <p:spPr>
          <a:xfrm>
            <a:off x="4267200" y="1295400"/>
            <a:ext cx="454025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++</a:t>
            </a:r>
            <a:endParaRPr lang="sr-Latn-BA" b="1" baseline="-25000" dirty="0">
              <a:solidFill>
                <a:schemeClr val="accent5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Okvir za tekst 69"/>
          <p:cNvSpPr txBox="1"/>
          <p:nvPr/>
        </p:nvSpPr>
        <p:spPr>
          <a:xfrm>
            <a:off x="4267200" y="1828800"/>
            <a:ext cx="403225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-</a:t>
            </a:r>
            <a:endParaRPr lang="sr-Latn-BA" b="1" baseline="-25000" dirty="0">
              <a:solidFill>
                <a:schemeClr val="accent5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Okvir za tekst 70"/>
          <p:cNvSpPr txBox="1"/>
          <p:nvPr/>
        </p:nvSpPr>
        <p:spPr>
          <a:xfrm>
            <a:off x="3962400" y="1828800"/>
            <a:ext cx="403225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-</a:t>
            </a:r>
            <a:endParaRPr lang="sr-Latn-BA" b="1" baseline="-25000" dirty="0">
              <a:solidFill>
                <a:schemeClr val="accent5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Okvir za tekst 71"/>
          <p:cNvSpPr txBox="1"/>
          <p:nvPr/>
        </p:nvSpPr>
        <p:spPr>
          <a:xfrm>
            <a:off x="2438400" y="1828800"/>
            <a:ext cx="403225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-</a:t>
            </a:r>
            <a:endParaRPr lang="sr-Latn-BA" b="1" baseline="-25000" dirty="0">
              <a:solidFill>
                <a:schemeClr val="accent5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Okvir za tekst 72"/>
          <p:cNvSpPr txBox="1"/>
          <p:nvPr/>
        </p:nvSpPr>
        <p:spPr>
          <a:xfrm>
            <a:off x="2133600" y="1828800"/>
            <a:ext cx="403225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-</a:t>
            </a:r>
            <a:endParaRPr lang="sr-Latn-BA" b="1" baseline="-25000" dirty="0">
              <a:solidFill>
                <a:schemeClr val="accent5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Okvir za tekst 73"/>
          <p:cNvSpPr txBox="1"/>
          <p:nvPr/>
        </p:nvSpPr>
        <p:spPr>
          <a:xfrm>
            <a:off x="1524000" y="1828800"/>
            <a:ext cx="403225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-</a:t>
            </a:r>
            <a:endParaRPr lang="sr-Latn-BA" b="1" baseline="-25000" dirty="0">
              <a:solidFill>
                <a:schemeClr val="accent5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Okvir za tekst 74"/>
          <p:cNvSpPr txBox="1"/>
          <p:nvPr/>
        </p:nvSpPr>
        <p:spPr>
          <a:xfrm>
            <a:off x="1219200" y="1828800"/>
            <a:ext cx="403225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-</a:t>
            </a:r>
            <a:endParaRPr lang="sr-Latn-BA" b="1" baseline="-25000" dirty="0">
              <a:solidFill>
                <a:schemeClr val="accent5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4" name="Prava linija spajanja sa strelicom 76"/>
          <p:cNvCxnSpPr/>
          <p:nvPr/>
        </p:nvCxnSpPr>
        <p:spPr>
          <a:xfrm>
            <a:off x="1295400" y="609600"/>
            <a:ext cx="762000" cy="1588"/>
          </a:xfrm>
          <a:prstGeom prst="straightConnector1">
            <a:avLst/>
          </a:prstGeom>
          <a:ln w="254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Okvir za tekst 77"/>
          <p:cNvSpPr txBox="1">
            <a:spLocks noChangeArrowheads="1"/>
          </p:cNvSpPr>
          <p:nvPr/>
        </p:nvSpPr>
        <p:spPr bwMode="auto">
          <a:xfrm>
            <a:off x="1295400" y="228600"/>
            <a:ext cx="4238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en-US" altLang="en-US" sz="2400" b="1">
                <a:solidFill>
                  <a:srgbClr val="00B050"/>
                </a:solidFill>
                <a:latin typeface="Arial" charset="0"/>
              </a:rPr>
              <a:t>Q</a:t>
            </a:r>
            <a:endParaRPr lang="sr-Latn-BA" altLang="en-US" sz="2400" b="1" baseline="-25000">
              <a:solidFill>
                <a:srgbClr val="00B050"/>
              </a:solidFill>
              <a:latin typeface="Arial" charset="0"/>
            </a:endParaRPr>
          </a:p>
        </p:txBody>
      </p:sp>
      <p:sp>
        <p:nvSpPr>
          <p:cNvPr id="46" name="Okvir za tekst 78"/>
          <p:cNvSpPr txBox="1">
            <a:spLocks noChangeArrowheads="1"/>
          </p:cNvSpPr>
          <p:nvPr/>
        </p:nvSpPr>
        <p:spPr bwMode="auto">
          <a:xfrm>
            <a:off x="1676400" y="914400"/>
            <a:ext cx="5365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en-US" altLang="en-US" sz="2400" b="1">
                <a:solidFill>
                  <a:srgbClr val="00B050"/>
                </a:solidFill>
                <a:latin typeface="Arial" charset="0"/>
              </a:rPr>
              <a:t>Q</a:t>
            </a:r>
            <a:r>
              <a:rPr lang="en-US" altLang="en-US" sz="2400" b="1" baseline="-25000">
                <a:solidFill>
                  <a:srgbClr val="00B050"/>
                </a:solidFill>
                <a:latin typeface="Arial" charset="0"/>
              </a:rPr>
              <a:t>1</a:t>
            </a:r>
            <a:endParaRPr lang="sr-Latn-BA" altLang="en-US" sz="2400" b="1" baseline="-25000">
              <a:solidFill>
                <a:srgbClr val="00B050"/>
              </a:solidFill>
              <a:latin typeface="Arial" charset="0"/>
            </a:endParaRPr>
          </a:p>
        </p:txBody>
      </p:sp>
      <p:cxnSp>
        <p:nvCxnSpPr>
          <p:cNvPr id="47" name="Prava linija spajanja 79"/>
          <p:cNvCxnSpPr/>
          <p:nvPr/>
        </p:nvCxnSpPr>
        <p:spPr>
          <a:xfrm rot="5400000" flipH="1" flipV="1">
            <a:off x="1485900" y="1181100"/>
            <a:ext cx="381000" cy="0"/>
          </a:xfrm>
          <a:prstGeom prst="line">
            <a:avLst/>
          </a:prstGeom>
          <a:ln w="34925">
            <a:solidFill>
              <a:srgbClr val="00B05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Okvir za tekst 81"/>
          <p:cNvSpPr txBox="1">
            <a:spLocks noChangeArrowheads="1"/>
          </p:cNvSpPr>
          <p:nvPr/>
        </p:nvSpPr>
        <p:spPr bwMode="auto">
          <a:xfrm>
            <a:off x="2590800" y="990600"/>
            <a:ext cx="5365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en-US" altLang="en-US" sz="2400" b="1">
                <a:solidFill>
                  <a:srgbClr val="00B050"/>
                </a:solidFill>
                <a:latin typeface="Arial" charset="0"/>
              </a:rPr>
              <a:t>Q</a:t>
            </a:r>
            <a:r>
              <a:rPr lang="en-US" altLang="en-US" sz="2400" b="1" baseline="-25000">
                <a:solidFill>
                  <a:srgbClr val="00B050"/>
                </a:solidFill>
                <a:latin typeface="Arial" charset="0"/>
              </a:rPr>
              <a:t>2</a:t>
            </a:r>
            <a:endParaRPr lang="sr-Latn-BA" altLang="en-US" sz="2400" b="1" baseline="-25000">
              <a:solidFill>
                <a:srgbClr val="00B050"/>
              </a:solidFill>
              <a:latin typeface="Arial" charset="0"/>
            </a:endParaRPr>
          </a:p>
        </p:txBody>
      </p:sp>
      <p:cxnSp>
        <p:nvCxnSpPr>
          <p:cNvPr id="49" name="Prava linija spajanja 82"/>
          <p:cNvCxnSpPr/>
          <p:nvPr/>
        </p:nvCxnSpPr>
        <p:spPr>
          <a:xfrm rot="5400000" flipH="1" flipV="1">
            <a:off x="2400300" y="1181100"/>
            <a:ext cx="381000" cy="0"/>
          </a:xfrm>
          <a:prstGeom prst="line">
            <a:avLst/>
          </a:prstGeom>
          <a:ln w="34925">
            <a:solidFill>
              <a:srgbClr val="00B05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Okvir za tekst 83"/>
          <p:cNvSpPr txBox="1">
            <a:spLocks noChangeArrowheads="1"/>
          </p:cNvSpPr>
          <p:nvPr/>
        </p:nvSpPr>
        <p:spPr bwMode="auto">
          <a:xfrm>
            <a:off x="4419600" y="914400"/>
            <a:ext cx="5492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en-US" altLang="en-US" sz="2400" b="1">
                <a:solidFill>
                  <a:srgbClr val="00B050"/>
                </a:solidFill>
                <a:latin typeface="Arial" charset="0"/>
              </a:rPr>
              <a:t>Q</a:t>
            </a:r>
            <a:r>
              <a:rPr lang="en-US" altLang="en-US" sz="2400" b="1" baseline="-25000">
                <a:solidFill>
                  <a:srgbClr val="00B050"/>
                </a:solidFill>
                <a:latin typeface="Arial" charset="0"/>
              </a:rPr>
              <a:t>n</a:t>
            </a:r>
            <a:endParaRPr lang="sr-Latn-BA" altLang="en-US" sz="2400" b="1" baseline="-25000">
              <a:solidFill>
                <a:srgbClr val="00B050"/>
              </a:solidFill>
              <a:latin typeface="Arial" charset="0"/>
            </a:endParaRPr>
          </a:p>
        </p:txBody>
      </p:sp>
      <p:cxnSp>
        <p:nvCxnSpPr>
          <p:cNvPr id="51" name="Prava linija spajanja 84"/>
          <p:cNvCxnSpPr/>
          <p:nvPr/>
        </p:nvCxnSpPr>
        <p:spPr>
          <a:xfrm rot="5400000" flipH="1" flipV="1">
            <a:off x="4229100" y="1181100"/>
            <a:ext cx="381000" cy="0"/>
          </a:xfrm>
          <a:prstGeom prst="line">
            <a:avLst/>
          </a:prstGeom>
          <a:ln w="34925">
            <a:solidFill>
              <a:srgbClr val="00B05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Okvir za tekst 90"/>
          <p:cNvSpPr txBox="1">
            <a:spLocks noChangeArrowheads="1"/>
          </p:cNvSpPr>
          <p:nvPr/>
        </p:nvSpPr>
        <p:spPr bwMode="auto">
          <a:xfrm>
            <a:off x="381000" y="3429000"/>
            <a:ext cx="4038600" cy="646331"/>
          </a:xfrm>
          <a:prstGeom prst="rect">
            <a:avLst/>
          </a:prstGeom>
          <a:solidFill>
            <a:srgbClr val="92D050"/>
          </a:solidFill>
          <a:ln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514350" indent="-514350" eaLnBrk="1" hangingPunct="1">
              <a:defRPr/>
            </a:pPr>
            <a:r>
              <a:rPr lang="en-US" sz="3600" b="1" dirty="0" err="1"/>
              <a:t>C</a:t>
            </a:r>
            <a:r>
              <a:rPr lang="en-US" sz="3600" b="1" baseline="-25000" dirty="0" err="1"/>
              <a:t>e</a:t>
            </a:r>
            <a:r>
              <a:rPr lang="en-US" sz="3600" b="1" dirty="0"/>
              <a:t>=C</a:t>
            </a:r>
            <a:r>
              <a:rPr lang="en-US" sz="3600" b="1" baseline="-25000" dirty="0"/>
              <a:t>1</a:t>
            </a:r>
            <a:r>
              <a:rPr lang="en-US" sz="3600" b="1" dirty="0"/>
              <a:t>+C</a:t>
            </a:r>
            <a:r>
              <a:rPr lang="en-US" sz="3600" b="1" baseline="-25000" dirty="0"/>
              <a:t>2</a:t>
            </a:r>
            <a:r>
              <a:rPr lang="en-US" sz="3600" b="1" dirty="0"/>
              <a:t>+…</a:t>
            </a:r>
            <a:r>
              <a:rPr lang="en-US" sz="3600" b="1" dirty="0" err="1"/>
              <a:t>C</a:t>
            </a:r>
            <a:r>
              <a:rPr lang="en-US" sz="3600" b="1" baseline="-25000" dirty="0" err="1"/>
              <a:t>n</a:t>
            </a:r>
            <a:endParaRPr lang="en-US" sz="3600" b="1" baseline="-25000" dirty="0"/>
          </a:p>
        </p:txBody>
      </p:sp>
      <p:sp>
        <p:nvSpPr>
          <p:cNvPr id="56" name="Okvir za tekst 91"/>
          <p:cNvSpPr txBox="1">
            <a:spLocks noChangeArrowheads="1"/>
          </p:cNvSpPr>
          <p:nvPr/>
        </p:nvSpPr>
        <p:spPr bwMode="auto">
          <a:xfrm>
            <a:off x="4495800" y="3505200"/>
            <a:ext cx="46482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514350" indent="-514350"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en-US" altLang="en-US" sz="2800" b="1" dirty="0" err="1">
                <a:solidFill>
                  <a:srgbClr val="FF0000"/>
                </a:solidFill>
              </a:rPr>
              <a:t>ekvivalentna</a:t>
            </a:r>
            <a:r>
              <a:rPr lang="en-US" altLang="en-US" sz="2800" b="1" dirty="0">
                <a:solidFill>
                  <a:srgbClr val="FF0000"/>
                </a:solidFill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</a:rPr>
              <a:t>kapacitivnost</a:t>
            </a:r>
            <a:endParaRPr lang="en-US" altLang="en-US" sz="2800" b="1" baseline="-25000" dirty="0">
              <a:solidFill>
                <a:srgbClr val="FF0000"/>
              </a:solidFill>
            </a:endParaRPr>
          </a:p>
        </p:txBody>
      </p:sp>
      <p:pic>
        <p:nvPicPr>
          <p:cNvPr id="57" name="Picture 2" descr="C:\Users\Tokanović\Desktop\Slika2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324600" y="1676400"/>
            <a:ext cx="46355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8" name="Prava linija spajanja 94"/>
          <p:cNvCxnSpPr/>
          <p:nvPr/>
        </p:nvCxnSpPr>
        <p:spPr>
          <a:xfrm rot="16200000" flipV="1">
            <a:off x="6249988" y="1370012"/>
            <a:ext cx="609600" cy="3175"/>
          </a:xfrm>
          <a:prstGeom prst="line">
            <a:avLst/>
          </a:prstGeom>
          <a:ln w="28575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Prava linija spajanja 95"/>
          <p:cNvCxnSpPr/>
          <p:nvPr/>
        </p:nvCxnSpPr>
        <p:spPr>
          <a:xfrm rot="5400000" flipH="1" flipV="1">
            <a:off x="6210300" y="2400300"/>
            <a:ext cx="685800" cy="0"/>
          </a:xfrm>
          <a:prstGeom prst="line">
            <a:avLst/>
          </a:prstGeom>
          <a:ln w="28575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Prava linija spajanja 96"/>
          <p:cNvCxnSpPr/>
          <p:nvPr/>
        </p:nvCxnSpPr>
        <p:spPr>
          <a:xfrm rot="10800000">
            <a:off x="5867400" y="2743200"/>
            <a:ext cx="685800" cy="0"/>
          </a:xfrm>
          <a:prstGeom prst="line">
            <a:avLst/>
          </a:prstGeom>
          <a:ln w="28575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Prava linija spajanja 97"/>
          <p:cNvCxnSpPr/>
          <p:nvPr/>
        </p:nvCxnSpPr>
        <p:spPr>
          <a:xfrm rot="10800000">
            <a:off x="5867400" y="1066800"/>
            <a:ext cx="685800" cy="0"/>
          </a:xfrm>
          <a:prstGeom prst="line">
            <a:avLst/>
          </a:prstGeom>
          <a:ln w="28575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Okvir za tekst 98"/>
          <p:cNvSpPr txBox="1">
            <a:spLocks noChangeArrowheads="1"/>
          </p:cNvSpPr>
          <p:nvPr/>
        </p:nvSpPr>
        <p:spPr bwMode="auto">
          <a:xfrm>
            <a:off x="7010400" y="2133600"/>
            <a:ext cx="5318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en-US" altLang="en-US" sz="2400" b="1">
                <a:solidFill>
                  <a:srgbClr val="FF0000"/>
                </a:solidFill>
                <a:latin typeface="Arial" charset="0"/>
              </a:rPr>
              <a:t>C</a:t>
            </a:r>
            <a:r>
              <a:rPr lang="en-US" altLang="en-US" sz="2400" b="1" baseline="-25000">
                <a:solidFill>
                  <a:srgbClr val="FF0000"/>
                </a:solidFill>
                <a:latin typeface="Arial" charset="0"/>
              </a:rPr>
              <a:t>e</a:t>
            </a:r>
            <a:endParaRPr lang="sr-Latn-BA" altLang="en-US" sz="2400" b="1" baseline="-2500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63" name="Okvir za tekst 99"/>
          <p:cNvSpPr txBox="1"/>
          <p:nvPr/>
        </p:nvSpPr>
        <p:spPr>
          <a:xfrm>
            <a:off x="6172200" y="1371600"/>
            <a:ext cx="454025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++</a:t>
            </a:r>
            <a:endParaRPr lang="sr-Latn-BA" b="1" baseline="-25000" dirty="0">
              <a:solidFill>
                <a:schemeClr val="accent5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4" name="Okvir za tekst 100"/>
          <p:cNvSpPr txBox="1"/>
          <p:nvPr/>
        </p:nvSpPr>
        <p:spPr>
          <a:xfrm>
            <a:off x="6858000" y="1371600"/>
            <a:ext cx="454025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++</a:t>
            </a:r>
            <a:endParaRPr lang="sr-Latn-BA" b="1" baseline="-25000" dirty="0">
              <a:solidFill>
                <a:schemeClr val="accent5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5" name="Okvir za tekst 101"/>
          <p:cNvSpPr txBox="1"/>
          <p:nvPr/>
        </p:nvSpPr>
        <p:spPr>
          <a:xfrm>
            <a:off x="6477000" y="1905000"/>
            <a:ext cx="403225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-</a:t>
            </a:r>
            <a:endParaRPr lang="sr-Latn-BA" b="1" baseline="-25000" dirty="0">
              <a:solidFill>
                <a:schemeClr val="accent5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6" name="Okvir za tekst 102"/>
          <p:cNvSpPr txBox="1"/>
          <p:nvPr/>
        </p:nvSpPr>
        <p:spPr>
          <a:xfrm>
            <a:off x="6172200" y="1905000"/>
            <a:ext cx="403225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-</a:t>
            </a:r>
            <a:endParaRPr lang="sr-Latn-BA" b="1" baseline="-25000" dirty="0">
              <a:solidFill>
                <a:schemeClr val="accent5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7" name="Okvir za tekst 103"/>
          <p:cNvSpPr txBox="1">
            <a:spLocks noChangeArrowheads="1"/>
          </p:cNvSpPr>
          <p:nvPr/>
        </p:nvSpPr>
        <p:spPr bwMode="auto">
          <a:xfrm>
            <a:off x="7010400" y="990600"/>
            <a:ext cx="4238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en-US" altLang="en-US" sz="2400" b="1">
                <a:solidFill>
                  <a:srgbClr val="00B050"/>
                </a:solidFill>
                <a:latin typeface="Arial" charset="0"/>
              </a:rPr>
              <a:t>Q</a:t>
            </a:r>
            <a:endParaRPr lang="sr-Latn-BA" altLang="en-US" sz="2400" b="1" baseline="-25000">
              <a:solidFill>
                <a:srgbClr val="00B050"/>
              </a:solidFill>
              <a:latin typeface="Arial" charset="0"/>
            </a:endParaRPr>
          </a:p>
        </p:txBody>
      </p:sp>
      <p:cxnSp>
        <p:nvCxnSpPr>
          <p:cNvPr id="68" name="Prava linija spajanja 104"/>
          <p:cNvCxnSpPr/>
          <p:nvPr/>
        </p:nvCxnSpPr>
        <p:spPr>
          <a:xfrm rot="5400000" flipH="1" flipV="1">
            <a:off x="6438900" y="1257300"/>
            <a:ext cx="381000" cy="0"/>
          </a:xfrm>
          <a:prstGeom prst="line">
            <a:avLst/>
          </a:prstGeom>
          <a:ln w="34925">
            <a:solidFill>
              <a:srgbClr val="00B05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Okvir za tekst 105"/>
          <p:cNvSpPr txBox="1">
            <a:spLocks noChangeArrowheads="1"/>
          </p:cNvSpPr>
          <p:nvPr/>
        </p:nvSpPr>
        <p:spPr bwMode="auto">
          <a:xfrm>
            <a:off x="4953000" y="1752600"/>
            <a:ext cx="7239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en-US" altLang="en-US" sz="2400" b="1">
                <a:solidFill>
                  <a:srgbClr val="00B050"/>
                </a:solidFill>
                <a:latin typeface="Arial" charset="0"/>
              </a:rPr>
              <a:t>&lt;=&gt;</a:t>
            </a:r>
            <a:endParaRPr lang="sr-Latn-BA" altLang="en-US" sz="2400" b="1" baseline="-25000">
              <a:solidFill>
                <a:srgbClr val="00B050"/>
              </a:solidFill>
              <a:latin typeface="Arial" charset="0"/>
            </a:endParaRPr>
          </a:p>
        </p:txBody>
      </p:sp>
      <p:sp>
        <p:nvSpPr>
          <p:cNvPr id="72" name="Pravougaonik 75"/>
          <p:cNvSpPr>
            <a:spLocks noChangeArrowheads="1"/>
          </p:cNvSpPr>
          <p:nvPr/>
        </p:nvSpPr>
        <p:spPr bwMode="auto">
          <a:xfrm>
            <a:off x="228600" y="4191000"/>
            <a:ext cx="81534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eaLnBrk="1" hangingPunct="1"/>
            <a:r>
              <a:rPr lang="sr-Latn-BA" altLang="en-US" sz="2000" dirty="0"/>
              <a:t>Paraleno povezivanje povećava </a:t>
            </a:r>
            <a:r>
              <a:rPr lang="sr-Latn-BA" altLang="en-US" sz="2000" dirty="0" smtClean="0"/>
              <a:t>kapacitivnost </a:t>
            </a:r>
            <a:r>
              <a:rPr lang="sr-Latn-BA" altLang="en-US" sz="2000" dirty="0"/>
              <a:t>sistema u odnosu na kapacitivnost komponenti</a:t>
            </a:r>
            <a:r>
              <a:rPr lang="sr-Latn-BA" altLang="en-US" sz="2000" dirty="0">
                <a:solidFill>
                  <a:srgbClr val="FF0000"/>
                </a:solidFill>
              </a:rPr>
              <a:t>.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228600" y="4953000"/>
            <a:ext cx="8305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sz="2000" b="1" dirty="0" smtClean="0">
                <a:solidFill>
                  <a:srgbClr val="FF0000"/>
                </a:solidFill>
              </a:rPr>
              <a:t>Za n paralelno vezanih kondenzatora jednakih kapacitivnosti, možemo napisati:</a:t>
            </a:r>
            <a:endParaRPr lang="en-GB" sz="2000" b="1" dirty="0">
              <a:solidFill>
                <a:srgbClr val="FF0000"/>
              </a:solidFill>
            </a:endParaRPr>
          </a:p>
        </p:txBody>
      </p:sp>
      <p:graphicFrame>
        <p:nvGraphicFramePr>
          <p:cNvPr id="74" name="Object 73"/>
          <p:cNvGraphicFramePr>
            <a:graphicFrameLocks noChangeAspect="1"/>
          </p:cNvGraphicFramePr>
          <p:nvPr/>
        </p:nvGraphicFramePr>
        <p:xfrm>
          <a:off x="3124200" y="5562600"/>
          <a:ext cx="2209800" cy="828675"/>
        </p:xfrm>
        <a:graphic>
          <a:graphicData uri="http://schemas.openxmlformats.org/presentationml/2006/ole">
            <p:oleObj spid="_x0000_s111617" name="Equation" r:id="rId5" imgW="609480" imgH="228600" progId="Equation.DSMT4">
              <p:embed/>
            </p:oleObj>
          </a:graphicData>
        </a:graphic>
      </p:graphicFrame>
      <p:sp>
        <p:nvSpPr>
          <p:cNvPr id="75" name="TextBox 74"/>
          <p:cNvSpPr txBox="1"/>
          <p:nvPr/>
        </p:nvSpPr>
        <p:spPr>
          <a:xfrm>
            <a:off x="6096000" y="5715000"/>
            <a:ext cx="2209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CS" dirty="0" smtClean="0"/>
              <a:t>Broj paralelno vezanih kondenzatora</a:t>
            </a:r>
            <a:endParaRPr lang="en-GB" dirty="0"/>
          </a:p>
        </p:txBody>
      </p:sp>
      <p:cxnSp>
        <p:nvCxnSpPr>
          <p:cNvPr id="77" name="Straight Arrow Connector 76"/>
          <p:cNvCxnSpPr/>
          <p:nvPr/>
        </p:nvCxnSpPr>
        <p:spPr bwMode="auto">
          <a:xfrm>
            <a:off x="4648200" y="6096000"/>
            <a:ext cx="1905000" cy="1524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xmlns="" val="2566558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8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1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2" dur="80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3" dur="80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80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18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500"/>
                            </p:stCondLst>
                            <p:childTnLst>
                              <p:par>
                                <p:cTn id="38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000"/>
                            </p:stCondLst>
                            <p:childTnLst>
                              <p:par>
                                <p:cTn id="42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4" dur="80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5" dur="80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80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5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5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0" dur="80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1" dur="80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" dur="80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60"/>
                            </p:stCondLst>
                            <p:childTnLst>
                              <p:par>
                                <p:cTn id="64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660"/>
                            </p:stCondLst>
                            <p:childTnLst>
                              <p:par>
                                <p:cTn id="68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1160"/>
                            </p:stCondLst>
                            <p:childTnLst>
                              <p:par>
                                <p:cTn id="72" presetID="48" presetClass="entr" presetSubtype="0" ac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2160"/>
                            </p:stCondLst>
                            <p:childTnLst>
                              <p:par>
                                <p:cTn id="79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1" dur="80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2" dur="80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3" dur="80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2280"/>
                            </p:stCondLst>
                            <p:childTnLst>
                              <p:par>
                                <p:cTn id="85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8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2780"/>
                            </p:stCondLst>
                            <p:childTnLst>
                              <p:par>
                                <p:cTn id="89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9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8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9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500"/>
                            </p:stCondLst>
                            <p:childTnLst>
                              <p:par>
                                <p:cTn id="98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1000"/>
                            </p:stCondLst>
                            <p:childTnLst>
                              <p:par>
                                <p:cTn id="102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1500"/>
                            </p:stCondLst>
                            <p:childTnLst>
                              <p:par>
                                <p:cTn id="106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2000"/>
                            </p:stCondLst>
                            <p:childTnLst>
                              <p:par>
                                <p:cTn id="110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2500"/>
                            </p:stCondLst>
                            <p:childTnLst>
                              <p:par>
                                <p:cTn id="114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6" dur="80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17" dur="80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8" dur="80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2580"/>
                            </p:stCondLst>
                            <p:childTnLst>
                              <p:par>
                                <p:cTn id="120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2" dur="80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3" dur="80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4" dur="80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500"/>
                            </p:stCondLst>
                            <p:childTnLst>
                              <p:par>
                                <p:cTn id="13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3" dur="80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4" dur="80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5" dur="80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0" dur="80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1" dur="80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2" dur="80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3" fill="hold">
                            <p:stCondLst>
                              <p:cond delay="120"/>
                            </p:stCondLst>
                            <p:childTnLst>
                              <p:par>
                                <p:cTn id="144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6" dur="80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7" dur="80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8" dur="80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9" fill="hold">
                            <p:stCondLst>
                              <p:cond delay="240"/>
                            </p:stCondLst>
                            <p:childTnLst>
                              <p:par>
                                <p:cTn id="150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52" dur="80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3" dur="80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4" dur="80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>
                            <p:stCondLst>
                              <p:cond delay="360"/>
                            </p:stCondLst>
                            <p:childTnLst>
                              <p:par>
                                <p:cTn id="156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58" dur="80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9" dur="80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0" dur="80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1" fill="hold">
                            <p:stCondLst>
                              <p:cond delay="480"/>
                            </p:stCondLst>
                            <p:childTnLst>
                              <p:par>
                                <p:cTn id="162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64" dur="80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65" dur="80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6" dur="80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7" fill="hold">
                            <p:stCondLst>
                              <p:cond delay="600"/>
                            </p:stCondLst>
                            <p:childTnLst>
                              <p:par>
                                <p:cTn id="168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0" dur="80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71" dur="80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2" dur="80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7" dur="10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78" dur="10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9" dur="10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0" fill="hold">
                            <p:stCondLst>
                              <p:cond delay="1500"/>
                            </p:stCondLst>
                            <p:childTnLst>
                              <p:par>
                                <p:cTn id="18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83" dur="10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4" dur="10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5" dur="10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6" fill="hold">
                            <p:stCondLst>
                              <p:cond delay="3000"/>
                            </p:stCondLst>
                            <p:childTnLst>
                              <p:par>
                                <p:cTn id="187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89" dur="10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90" dur="10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1" dur="10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2" fill="hold">
                            <p:stCondLst>
                              <p:cond delay="4500"/>
                            </p:stCondLst>
                            <p:childTnLst>
                              <p:par>
                                <p:cTn id="193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5" dur="10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96" dur="10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7" dur="10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8" fill="hold">
                            <p:stCondLst>
                              <p:cond delay="6000"/>
                            </p:stCondLst>
                            <p:childTnLst>
                              <p:par>
                                <p:cTn id="199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01" dur="10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2" dur="10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3" dur="10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4" fill="hold">
                            <p:stCondLst>
                              <p:cond delay="7500"/>
                            </p:stCondLst>
                            <p:childTnLst>
                              <p:par>
                                <p:cTn id="20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07" dur="10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8" dur="10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9" dur="10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0" fill="hold">
                      <p:stCondLst>
                        <p:cond delay="indefinite"/>
                      </p:stCondLst>
                      <p:childTnLst>
                        <p:par>
                          <p:cTn id="211" fill="hold">
                            <p:stCondLst>
                              <p:cond delay="0"/>
                            </p:stCondLst>
                            <p:childTnLst>
                              <p:par>
                                <p:cTn id="212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1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5" fill="hold">
                            <p:stCondLst>
                              <p:cond delay="500"/>
                            </p:stCondLst>
                            <p:childTnLst>
                              <p:par>
                                <p:cTn id="216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8" dur="80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19" dur="80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0" dur="80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" fill="hold">
                      <p:stCondLst>
                        <p:cond delay="indefinite"/>
                      </p:stCondLst>
                      <p:childTnLst>
                        <p:par>
                          <p:cTn id="222" fill="hold">
                            <p:stCondLst>
                              <p:cond delay="0"/>
                            </p:stCondLst>
                            <p:childTnLst>
                              <p:par>
                                <p:cTn id="223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6" fill="hold">
                            <p:stCondLst>
                              <p:cond delay="500"/>
                            </p:stCondLst>
                            <p:childTnLst>
                              <p:par>
                                <p:cTn id="227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29" dur="80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30" dur="80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1" dur="80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2" fill="hold">
                      <p:stCondLst>
                        <p:cond delay="indefinite"/>
                      </p:stCondLst>
                      <p:childTnLst>
                        <p:par>
                          <p:cTn id="233" fill="hold">
                            <p:stCondLst>
                              <p:cond delay="0"/>
                            </p:stCondLst>
                            <p:childTnLst>
                              <p:par>
                                <p:cTn id="234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7" fill="hold">
                            <p:stCondLst>
                              <p:cond delay="500"/>
                            </p:stCondLst>
                            <p:childTnLst>
                              <p:par>
                                <p:cTn id="238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40" dur="80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41" dur="80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2" dur="80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>
                      <p:stCondLst>
                        <p:cond delay="indefinite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47" dur="80"/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48" dur="80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9" dur="80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0" fill="hold">
                            <p:stCondLst>
                              <p:cond delay="520"/>
                            </p:stCondLst>
                            <p:childTnLst>
                              <p:par>
                                <p:cTn id="25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53" dur="80"/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54" dur="80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5" dur="80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6" fill="hold">
                      <p:stCondLst>
                        <p:cond delay="indefinite"/>
                      </p:stCondLst>
                      <p:childTnLst>
                        <p:par>
                          <p:cTn id="257" fill="hold">
                            <p:stCondLst>
                              <p:cond delay="0"/>
                            </p:stCondLst>
                            <p:childTnLst>
                              <p:par>
                                <p:cTn id="25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0" dur="80"/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61" dur="80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2" dur="80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3" fill="hold">
                            <p:stCondLst>
                              <p:cond delay="1040"/>
                            </p:stCondLst>
                            <p:childTnLst>
                              <p:par>
                                <p:cTn id="264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6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7" fill="hold">
                            <p:stCondLst>
                              <p:cond delay="1540"/>
                            </p:stCondLst>
                            <p:childTnLst>
                              <p:par>
                                <p:cTn id="268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1" fill="hold">
                            <p:stCondLst>
                              <p:cond delay="2040"/>
                            </p:stCondLst>
                            <p:childTnLst>
                              <p:par>
                                <p:cTn id="272" presetID="48" presetClass="entr" presetSubtype="0" ac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4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5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6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7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8" fill="hold">
                            <p:stCondLst>
                              <p:cond delay="3040"/>
                            </p:stCondLst>
                            <p:childTnLst>
                              <p:par>
                                <p:cTn id="279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1" dur="80"/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82" dur="80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3" dur="80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4" fill="hold">
                            <p:stCondLst>
                              <p:cond delay="3160"/>
                            </p:stCondLst>
                            <p:childTnLst>
                              <p:par>
                                <p:cTn id="285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8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8" fill="hold">
                            <p:stCondLst>
                              <p:cond delay="3660"/>
                            </p:stCondLst>
                            <p:childTnLst>
                              <p:par>
                                <p:cTn id="289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9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2" fill="hold">
                            <p:stCondLst>
                              <p:cond delay="4160"/>
                            </p:stCondLst>
                            <p:childTnLst>
                              <p:par>
                                <p:cTn id="293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95" dur="80"/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6" dur="80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7" dur="80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8" fill="hold">
                            <p:stCondLst>
                              <p:cond delay="4280"/>
                            </p:stCondLst>
                            <p:childTnLst>
                              <p:par>
                                <p:cTn id="299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01" dur="80"/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02" dur="80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3" dur="80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4" fill="hold">
                      <p:stCondLst>
                        <p:cond delay="indefinite"/>
                      </p:stCondLst>
                      <p:childTnLst>
                        <p:par>
                          <p:cTn id="305" fill="hold">
                            <p:stCondLst>
                              <p:cond delay="0"/>
                            </p:stCondLst>
                            <p:childTnLst>
                              <p:par>
                                <p:cTn id="30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08" dur="1000"/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09" dur="1000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0" dur="1000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1" fill="hold">
                            <p:stCondLst>
                              <p:cond delay="1500"/>
                            </p:stCondLst>
                            <p:childTnLst>
                              <p:par>
                                <p:cTn id="312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14" dur="1000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15" dur="1000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6" dur="1000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7" fill="hold">
                      <p:stCondLst>
                        <p:cond delay="indefinite"/>
                      </p:stCondLst>
                      <p:childTnLst>
                        <p:par>
                          <p:cTn id="318" fill="hold">
                            <p:stCondLst>
                              <p:cond delay="0"/>
                            </p:stCondLst>
                            <p:childTnLst>
                              <p:par>
                                <p:cTn id="319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21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2" fill="hold">
                            <p:stCondLst>
                              <p:cond delay="500"/>
                            </p:stCondLst>
                            <p:childTnLst>
                              <p:par>
                                <p:cTn id="323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25" dur="80"/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26" dur="80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7" dur="80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8" fill="hold">
                      <p:stCondLst>
                        <p:cond delay="indefinite"/>
                      </p:stCondLst>
                      <p:childTnLst>
                        <p:par>
                          <p:cTn id="329" fill="hold">
                            <p:stCondLst>
                              <p:cond delay="0"/>
                            </p:stCondLst>
                            <p:childTnLst>
                              <p:par>
                                <p:cTn id="33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32" dur="80"/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33" dur="80"/>
                                        <p:tgtEl>
                                          <p:spTgt spid="7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4" dur="80"/>
                                        <p:tgtEl>
                                          <p:spTgt spid="7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/>
      <p:bldP spid="23" grpId="0"/>
      <p:bldP spid="24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45" grpId="0"/>
      <p:bldP spid="46" grpId="0"/>
      <p:bldP spid="48" grpId="0"/>
      <p:bldP spid="50" grpId="0"/>
      <p:bldP spid="55" grpId="0" animBg="1"/>
      <p:bldP spid="56" grpId="0"/>
      <p:bldP spid="62" grpId="0"/>
      <p:bldP spid="63" grpId="0"/>
      <p:bldP spid="64" grpId="0"/>
      <p:bldP spid="65" grpId="0"/>
      <p:bldP spid="66" grpId="0"/>
      <p:bldP spid="67" grpId="0"/>
      <p:bldP spid="69" grpId="0"/>
      <p:bldP spid="7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2286000"/>
          </a:xfrm>
        </p:spPr>
        <p:txBody>
          <a:bodyPr/>
          <a:lstStyle/>
          <a:p>
            <a:r>
              <a:rPr lang="sr-Latn-CS" sz="2800" b="1" dirty="0" smtClean="0">
                <a:solidFill>
                  <a:srgbClr val="FF0000"/>
                </a:solidFill>
              </a:rPr>
              <a:t>Primjer 1.: </a:t>
            </a:r>
            <a:r>
              <a:rPr lang="sr-Latn-CS" sz="3600" dirty="0" smtClean="0"/>
              <a:t/>
            </a:r>
            <a:br>
              <a:rPr lang="sr-Latn-CS" sz="3600" dirty="0" smtClean="0"/>
            </a:br>
            <a:r>
              <a:rPr lang="sr-Latn-CS" sz="2800" dirty="0" smtClean="0"/>
              <a:t>Odrediti ekvivalentnu kapacitivnost,ako je C</a:t>
            </a:r>
            <a:r>
              <a:rPr lang="sr-Latn-CS" sz="2000" dirty="0" smtClean="0"/>
              <a:t>1</a:t>
            </a:r>
            <a:r>
              <a:rPr lang="sr-Latn-CS" sz="2800" dirty="0" smtClean="0"/>
              <a:t>=2</a:t>
            </a:r>
            <a:r>
              <a:rPr lang="el-GR" sz="2800" dirty="0" smtClean="0"/>
              <a:t> μ </a:t>
            </a:r>
            <a:r>
              <a:rPr lang="sr-Latn-CS" sz="2800" dirty="0" smtClean="0"/>
              <a:t>F,C</a:t>
            </a:r>
            <a:r>
              <a:rPr lang="sr-Latn-CS" sz="2000" dirty="0" smtClean="0"/>
              <a:t>2</a:t>
            </a:r>
            <a:r>
              <a:rPr lang="sr-Latn-CS" sz="2800" dirty="0" smtClean="0"/>
              <a:t>=6</a:t>
            </a:r>
            <a:r>
              <a:rPr lang="el-GR" sz="2800" dirty="0" smtClean="0"/>
              <a:t> μ</a:t>
            </a:r>
            <a:r>
              <a:rPr lang="sr-Latn-CS" sz="2800" dirty="0" smtClean="0"/>
              <a:t>F, C</a:t>
            </a:r>
            <a:r>
              <a:rPr lang="sr-Latn-CS" sz="2000" dirty="0" smtClean="0"/>
              <a:t>3</a:t>
            </a:r>
            <a:r>
              <a:rPr lang="sr-Latn-CS" sz="2800" dirty="0" smtClean="0"/>
              <a:t>=9</a:t>
            </a:r>
            <a:r>
              <a:rPr lang="el-GR" sz="2800" dirty="0" smtClean="0"/>
              <a:t>μ</a:t>
            </a:r>
            <a:r>
              <a:rPr lang="sr-Latn-CS" sz="2800" dirty="0" smtClean="0"/>
              <a:t>F </a:t>
            </a:r>
            <a:endParaRPr lang="en-GB" sz="360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8B0B44FA-690A-45A6-B9FD-0910BA93A1CF}" type="datetime1">
              <a:rPr lang="sr-Latn-CS" smtClean="0"/>
              <a:t>16.3.2021</a:t>
            </a:fld>
            <a:endParaRPr lang="en-US"/>
          </a:p>
        </p:txBody>
      </p:sp>
      <p:pic>
        <p:nvPicPr>
          <p:cNvPr id="130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2514599"/>
            <a:ext cx="8001000" cy="25201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04800"/>
            <a:ext cx="9144000" cy="1981200"/>
          </a:xfrm>
        </p:spPr>
        <p:txBody>
          <a:bodyPr/>
          <a:lstStyle/>
          <a:p>
            <a:pPr algn="just"/>
            <a:r>
              <a:rPr lang="sr-Latn-CS" sz="2800" dirty="0" smtClean="0"/>
              <a:t>Obzirom da su svi kondenzatori vezani paralelno, ekvivalentnu kapacitivnost ćemo izračunati sabiranjem pojedinačnih kapacitivnosti.</a:t>
            </a:r>
            <a:endParaRPr lang="en-GB" sz="280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10817CC8-F606-4429-8AB9-96D7F17DE9AF}" type="datetime1">
              <a:rPr lang="sr-Latn-CS" smtClean="0"/>
              <a:t>16.3.2021</a:t>
            </a:fld>
            <a:endParaRPr 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609600" y="2514600"/>
          <a:ext cx="8204200" cy="914400"/>
        </p:xfrm>
        <a:graphic>
          <a:graphicData uri="http://schemas.openxmlformats.org/presentationml/2006/ole">
            <p:oleObj spid="_x0000_s131074" name="Equation" r:id="rId3" imgW="2222280" imgH="2286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2286000"/>
          </a:xfrm>
        </p:spPr>
        <p:txBody>
          <a:bodyPr/>
          <a:lstStyle/>
          <a:p>
            <a:r>
              <a:rPr lang="sr-Latn-CS" sz="2800" b="1" dirty="0" smtClean="0">
                <a:solidFill>
                  <a:srgbClr val="FF0000"/>
                </a:solidFill>
              </a:rPr>
              <a:t>Primjer 2.: </a:t>
            </a:r>
            <a:r>
              <a:rPr lang="sr-Latn-CS" sz="3600" dirty="0" smtClean="0"/>
              <a:t/>
            </a:r>
            <a:br>
              <a:rPr lang="sr-Latn-CS" sz="3600" dirty="0" smtClean="0"/>
            </a:br>
            <a:r>
              <a:rPr lang="sr-Latn-CS" sz="2800" dirty="0" smtClean="0"/>
              <a:t>Odrediti ekvivalentnu kapacitivnost,ako je C=5</a:t>
            </a:r>
            <a:r>
              <a:rPr lang="el-GR" sz="2800" dirty="0" smtClean="0"/>
              <a:t>μ </a:t>
            </a:r>
            <a:r>
              <a:rPr lang="sr-Latn-CS" sz="2800" dirty="0" smtClean="0"/>
              <a:t>F. </a:t>
            </a:r>
            <a:endParaRPr lang="en-GB" sz="360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EBA4A6CA-A653-4523-BACB-9CB5FBFA0997}" type="datetime1">
              <a:rPr lang="sr-Latn-CS" smtClean="0"/>
              <a:t>16.3.2021</a:t>
            </a:fld>
            <a:endParaRPr lang="en-US"/>
          </a:p>
        </p:txBody>
      </p:sp>
      <p:pic>
        <p:nvPicPr>
          <p:cNvPr id="132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2119313"/>
            <a:ext cx="9144000" cy="2619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04800"/>
            <a:ext cx="9144000" cy="1981200"/>
          </a:xfrm>
        </p:spPr>
        <p:txBody>
          <a:bodyPr/>
          <a:lstStyle/>
          <a:p>
            <a:pPr algn="just"/>
            <a:r>
              <a:rPr lang="sr-Latn-CS" sz="2800" dirty="0" smtClean="0"/>
              <a:t>Obzirom da su svi kondenzatori vezani paralelno, a njihove kapacitivnosti iste,ekvivalentnu kapacitivnost možemo izračunati korišćenjem formule:</a:t>
            </a:r>
            <a:endParaRPr lang="en-GB" sz="280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1817203F-3316-4EF0-A411-31267CE92411}" type="datetime1">
              <a:rPr lang="sr-Latn-CS" smtClean="0"/>
              <a:t>16.3.2021</a:t>
            </a:fld>
            <a:endParaRPr lang="en-US"/>
          </a:p>
        </p:txBody>
      </p:sp>
      <p:graphicFrame>
        <p:nvGraphicFramePr>
          <p:cNvPr id="133123" name="Object 3"/>
          <p:cNvGraphicFramePr>
            <a:graphicFrameLocks noChangeAspect="1"/>
          </p:cNvGraphicFramePr>
          <p:nvPr/>
        </p:nvGraphicFramePr>
        <p:xfrm>
          <a:off x="2971800" y="2286000"/>
          <a:ext cx="2209800" cy="828675"/>
        </p:xfrm>
        <a:graphic>
          <a:graphicData uri="http://schemas.openxmlformats.org/presentationml/2006/ole">
            <p:oleObj spid="_x0000_s133123" name="Equation" r:id="rId3" imgW="609480" imgH="228600" progId="Equation.DSMT4">
              <p:embed/>
            </p:oleObj>
          </a:graphicData>
        </a:graphic>
      </p:graphicFrame>
      <p:graphicFrame>
        <p:nvGraphicFramePr>
          <p:cNvPr id="133124" name="Object 4"/>
          <p:cNvGraphicFramePr>
            <a:graphicFrameLocks noChangeAspect="1"/>
          </p:cNvGraphicFramePr>
          <p:nvPr/>
        </p:nvGraphicFramePr>
        <p:xfrm>
          <a:off x="1371600" y="3429000"/>
          <a:ext cx="6215062" cy="828675"/>
        </p:xfrm>
        <a:graphic>
          <a:graphicData uri="http://schemas.openxmlformats.org/presentationml/2006/ole">
            <p:oleObj spid="_x0000_s133124" name="Equation" r:id="rId4" imgW="1714320" imgH="228600" progId="Equation.DSMT4">
              <p:embed/>
            </p:oleObj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10203784">
  <a:themeElements>
    <a:clrScheme name="Office Theme 7">
      <a:dk1>
        <a:srgbClr val="000000"/>
      </a:dk1>
      <a:lt1>
        <a:srgbClr val="FFFFFF"/>
      </a:lt1>
      <a:dk2>
        <a:srgbClr val="000000"/>
      </a:dk2>
      <a:lt2>
        <a:srgbClr val="CC3300"/>
      </a:lt2>
      <a:accent1>
        <a:srgbClr val="FFCC00"/>
      </a:accent1>
      <a:accent2>
        <a:srgbClr val="CC6600"/>
      </a:accent2>
      <a:accent3>
        <a:srgbClr val="FFFFFF"/>
      </a:accent3>
      <a:accent4>
        <a:srgbClr val="000000"/>
      </a:accent4>
      <a:accent5>
        <a:srgbClr val="FFE2AA"/>
      </a:accent5>
      <a:accent6>
        <a:srgbClr val="B95C00"/>
      </a:accent6>
      <a:hlink>
        <a:srgbClr val="663300"/>
      </a:hlink>
      <a:folHlink>
        <a:srgbClr val="CC9900"/>
      </a:folHlink>
    </a:clrScheme>
    <a:fontScheme name="Custom 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6013A796AFF8E647BC69A9625DC30067" ma:contentTypeVersion="2" ma:contentTypeDescription="Kreiraj novi dokument." ma:contentTypeScope="" ma:versionID="4edf0da3063b42522838a51290740f10">
  <xsd:schema xmlns:xsd="http://www.w3.org/2001/XMLSchema" xmlns:xs="http://www.w3.org/2001/XMLSchema" xmlns:p="http://schemas.microsoft.com/office/2006/metadata/properties" xmlns:ns2="c197af95-2c4c-4ebb-8cfa-567d5c22ec8e" targetNamespace="http://schemas.microsoft.com/office/2006/metadata/properties" ma:root="true" ma:fieldsID="a60a987b5e5a46f4e024622b813eb86b" ns2:_="">
    <xsd:import namespace="c197af95-2c4c-4ebb-8cfa-567d5c22ec8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97af95-2c4c-4ebb-8cfa-567d5c22ec8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 sadržaja"/>
        <xsd:element ref="dc:title" minOccurs="0" maxOccurs="1" ma:index="4" ma:displayName="Naslov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FD267F8-8C89-4367-A622-FD6876D1D4E0}"/>
</file>

<file path=customXml/itemProps2.xml><?xml version="1.0" encoding="utf-8"?>
<ds:datastoreItem xmlns:ds="http://schemas.openxmlformats.org/officeDocument/2006/customXml" ds:itemID="{88C9306E-1E40-450D-9DE3-E29C2B9A1A38}"/>
</file>

<file path=customXml/itemProps3.xml><?xml version="1.0" encoding="utf-8"?>
<ds:datastoreItem xmlns:ds="http://schemas.openxmlformats.org/officeDocument/2006/customXml" ds:itemID="{4729187A-B3F7-4A2C-97E2-FBCBEF04F6B6}"/>
</file>

<file path=docProps/app.xml><?xml version="1.0" encoding="utf-8"?>
<Properties xmlns="http://schemas.openxmlformats.org/officeDocument/2006/extended-properties" xmlns:vt="http://schemas.openxmlformats.org/officeDocument/2006/docPropsVTypes">
  <Template>10203784</Template>
  <TotalTime>1198</TotalTime>
  <Words>141</Words>
  <Application>Microsoft Office PowerPoint</Application>
  <PresentationFormat>On-screen Show (4:3)</PresentationFormat>
  <Paragraphs>61</Paragraphs>
  <Slides>7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10203784</vt:lpstr>
      <vt:lpstr>MathType 6.0 Equation</vt:lpstr>
      <vt:lpstr>ELEKTROSTATIKA</vt:lpstr>
      <vt:lpstr>Slide 2</vt:lpstr>
      <vt:lpstr>Slide 3</vt:lpstr>
      <vt:lpstr>Primjer 1.:  Odrediti ekvivalentnu kapacitivnost,ako je C1=2 μ F,C2=6 μF, C3=9μF </vt:lpstr>
      <vt:lpstr>Obzirom da su svi kondenzatori vezani paralelno, ekvivalentnu kapacitivnost ćemo izračunati sabiranjem pojedinačnih kapacitivnosti.</vt:lpstr>
      <vt:lpstr>Primjer 2.:  Odrediti ekvivalentnu kapacitivnost,ako je C=5μ F. </vt:lpstr>
      <vt:lpstr>Obzirom da su svi kondenzatori vezani paralelno, a njihove kapacitivnosti iste,ekvivalentnu kapacitivnost možemo izračunati korišćenjem formule:</vt:lpstr>
    </vt:vector>
  </TitlesOfParts>
  <Company>PC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MELANIJA ĆALASAN</dc:creator>
  <cp:lastModifiedBy>VESNA</cp:lastModifiedBy>
  <cp:revision>62</cp:revision>
  <cp:lastPrinted>2014-10-19T22:35:14Z</cp:lastPrinted>
  <dcterms:created xsi:type="dcterms:W3CDTF">2014-04-16T14:39:40Z</dcterms:created>
  <dcterms:modified xsi:type="dcterms:W3CDTF">2021-03-16T12:34:25Z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TC102037841033</vt:lpwstr>
  </property>
  <property fmtid="{D5CDD505-2E9C-101B-9397-08002B2CF9AE}" pid="3" name="ContentTypeId">
    <vt:lpwstr>0x0101006013A796AFF8E647BC69A9625DC30067</vt:lpwstr>
  </property>
</Properties>
</file>