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6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70FE0-8294-479C-BD1E-D55A744C0C67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14070-F0FF-44AB-ABF2-495AF6D3EC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9848463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AC2F4-A243-4862-8B54-6CD3DA928D0F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121AB-1B65-47E8-A24B-E7491EF4C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01202206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F0AC2F4-A243-4862-8B54-6CD3DA928D0F}" type="datetime1">
              <a:rPr lang="sr-Latn-CS" smtClean="0"/>
              <a:pPr/>
              <a:t>16.3.2021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60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938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9942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9958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39943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4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5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6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7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8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9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50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51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52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39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2104CC7-1C91-486F-BA7D-12478E893B31}" type="datetime1">
              <a:rPr lang="sr-Latn-CS" smtClean="0"/>
              <a:t>16.3.2021</a:t>
            </a:fld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3D8054-B36F-431E-891C-3EEEDC7959B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46A173-9B0C-42AE-8B21-218DABFB371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7AFE2858-C315-4C74-8B54-EB6A94F90B74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156A59-749A-4D60-B433-B6B62434A3B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E37666D-D280-4523-B71F-C128F4DBC566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95A945-6C8B-4EDE-B14F-7A408E270E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3D61AD9-00F2-4C5F-923A-CA9CCB7FE88C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07EF17-BF36-45D1-8A67-ADA18BCD952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FA51EFF-3998-4B03-ACC6-73C93F193174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733028-883A-421C-9DD9-9E6A5E6B4E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B244179-1E9D-4826-8A18-2DCD924584B2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570599-B723-4D32-979A-D7D19DABB1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37DD735-047E-4EC4-B7A7-0FBE7EB40828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36B05C-6489-4094-8BF0-FD1BDBD2111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609CB2F-A9F2-43E5-B841-6F2BABE19DC2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E213D7-6A43-4883-A335-E2FB605C61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4F27FC6-0880-49BC-8A96-10F5D5D439B3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0BEE83-8442-4AA9-B262-FB859314365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B758BD6-0A18-4113-A233-617614B6210E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D15A2B-D1CD-475C-9AC6-1F3CBBB60E1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40EE1FAD-CCC4-4C70-9C1E-05794DE40BC0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80719CF6-D155-4F08-AFE3-644177124A3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8947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389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9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2F4443E2-5EEE-4F76-AACE-AF15752DCF06}" type="datetime1">
              <a:rPr lang="sr-Latn-CS" smtClean="0"/>
              <a:t>16.3.2021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ELEKTROSTATIKA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sr-Latn-ME" sz="3200" b="1" dirty="0" smtClean="0"/>
          </a:p>
          <a:p>
            <a:pPr algn="ctr"/>
            <a:r>
              <a:rPr lang="sr-Latn-ME" sz="3200" b="1" dirty="0" smtClean="0"/>
              <a:t>PLOČASTI KONDENZATOR</a:t>
            </a:r>
            <a:endParaRPr lang="sr-Latn-CS" b="1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78C6F0A-C85E-41EA-8282-D1463453A0D5}" type="datetime1">
              <a:rPr lang="sr-Latn-CS" smtClean="0"/>
              <a:t>16.3.2021</a:t>
            </a:fld>
            <a:endParaRPr lang="en-US"/>
          </a:p>
        </p:txBody>
      </p:sp>
      <p:pic>
        <p:nvPicPr>
          <p:cNvPr id="5124" name="Picture 4" descr="http://www.aldebaran.cz/elmg/images/sym_els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581400"/>
            <a:ext cx="898397" cy="685799"/>
          </a:xfrm>
          <a:prstGeom prst="rect">
            <a:avLst/>
          </a:prstGeom>
          <a:noFill/>
        </p:spPr>
      </p:pic>
      <p:pic>
        <p:nvPicPr>
          <p:cNvPr id="11" name="Picture 4" descr="http://www.aldebaran.cz/elmg/images/sym_els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895600"/>
            <a:ext cx="898397" cy="685799"/>
          </a:xfrm>
          <a:prstGeom prst="rect">
            <a:avLst/>
          </a:prstGeom>
          <a:noFill/>
        </p:spPr>
      </p:pic>
      <p:pic>
        <p:nvPicPr>
          <p:cNvPr id="12" name="Picture 4" descr="http://www.aldebaran.cz/elmg/images/sym_els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286000"/>
            <a:ext cx="898397" cy="685799"/>
          </a:xfrm>
          <a:prstGeom prst="rect">
            <a:avLst/>
          </a:prstGeom>
          <a:noFill/>
        </p:spPr>
      </p:pic>
      <p:pic>
        <p:nvPicPr>
          <p:cNvPr id="13" name="Picture 4" descr="http://www.aldebaran.cz/elmg/images/sym_els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676400"/>
            <a:ext cx="898397" cy="685799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467600" y="76200"/>
            <a:ext cx="1550240" cy="1600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0578106-0A98-4013-A4DB-27F669A3C169}" type="datetime1">
              <a:rPr lang="sr-Latn-CS" smtClean="0"/>
              <a:t>16.3.2021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28600" y="457200"/>
            <a:ext cx="8763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	Ukoliko </a:t>
            </a: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između ploča kondenzatora postoji neki dielektrik tada formula za kapacitet pločastog kondenzatora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glasi: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81629891"/>
              </p:ext>
            </p:extLst>
          </p:nvPr>
        </p:nvGraphicFramePr>
        <p:xfrm>
          <a:off x="1676400" y="1524000"/>
          <a:ext cx="2217738" cy="1676400"/>
        </p:xfrm>
        <a:graphic>
          <a:graphicData uri="http://schemas.openxmlformats.org/presentationml/2006/ole">
            <p:oleObj spid="_x0000_s80907" name="Equation" r:id="rId3" imgW="520474" imgH="393529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81138572"/>
              </p:ext>
            </p:extLst>
          </p:nvPr>
        </p:nvGraphicFramePr>
        <p:xfrm>
          <a:off x="5334000" y="1447800"/>
          <a:ext cx="3016250" cy="1700213"/>
        </p:xfrm>
        <a:graphic>
          <a:graphicData uri="http://schemas.openxmlformats.org/presentationml/2006/ole">
            <p:oleObj spid="_x0000_s80908" name="Equation" r:id="rId4" imgW="698197" imgH="393529" progId="Equation.3">
              <p:embed/>
            </p:oleObj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68020" y="3048000"/>
            <a:ext cx="2884159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40" y="4100513"/>
            <a:ext cx="8505825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60973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462422B-2827-4CA9-B43B-684999D539D0}" type="datetime1">
              <a:rPr lang="sr-Latn-CS" smtClean="0"/>
              <a:t>16.3.2021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97224" y="457200"/>
            <a:ext cx="8763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Primjer 1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: Izračunati kapacitivnost pločastog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ondenzatora napravljenog od dva sloja aluminijumske folije širine 1cm i dužine 10m, međusobno razdvojenih slojem papira debljine </a:t>
            </a:r>
            <a:r>
              <a:rPr lang="vi-VN" sz="2400" i="1" dirty="0">
                <a:latin typeface="Times New Roman" pitchFamily="18" charset="0"/>
                <a:cs typeface="Times New Roman" pitchFamily="18" charset="0"/>
              </a:rPr>
              <a:t>d=0.5mm. 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endParaRPr lang="vi-VN" sz="2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cilju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nalaženja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tražene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kapacitivnosti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potrebno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izračunati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površinu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elektrode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/>
              <a:t>S= 1cm 10 m = 1 10</a:t>
            </a:r>
            <a:r>
              <a:rPr lang="en-US" sz="2400" baseline="30000" dirty="0"/>
              <a:t>-2</a:t>
            </a:r>
            <a:r>
              <a:rPr lang="en-US" sz="2400" dirty="0"/>
              <a:t> m 10m= 0,1m</a:t>
            </a:r>
            <a:r>
              <a:rPr lang="en-US" sz="2400" baseline="30000" dirty="0"/>
              <a:t>2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vi-VN" sz="2400" dirty="0"/>
              <a:t>Rastojanje između elektroda jednako je debljini papira između njih, </a:t>
            </a:r>
            <a:r>
              <a:rPr lang="vi-VN" sz="2400" i="1" dirty="0" smtClean="0"/>
              <a:t>d=0.5mm=0.5</a:t>
            </a:r>
            <a:r>
              <a:rPr lang="vi-VN" sz="2400" i="1" dirty="0"/>
              <a:t>⋅10</a:t>
            </a:r>
            <a:r>
              <a:rPr lang="vi-VN" sz="2400" i="1" baseline="30000" dirty="0"/>
              <a:t>−</a:t>
            </a:r>
            <a:r>
              <a:rPr lang="vi-VN" sz="2400" i="1" baseline="30000" dirty="0" smtClean="0"/>
              <a:t>3</a:t>
            </a:r>
            <a:r>
              <a:rPr lang="vi-VN" sz="2400" i="1" dirty="0" smtClean="0"/>
              <a:t>m</a:t>
            </a:r>
            <a:endParaRPr lang="sr-Latn-ME" sz="2400" i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vi-VN" sz="2400" i="1" dirty="0" smtClean="0"/>
              <a:t>relativna </a:t>
            </a:r>
            <a:r>
              <a:rPr lang="vi-VN" sz="2400" i="1" dirty="0"/>
              <a:t>dielektrična permitivnost papira,  </a:t>
            </a:r>
            <a:r>
              <a:rPr lang="el-GR" sz="2400" i="1" dirty="0"/>
              <a:t>ε</a:t>
            </a:r>
            <a:r>
              <a:rPr lang="en-US" sz="2400" i="1" baseline="-25000" dirty="0"/>
              <a:t>r</a:t>
            </a:r>
            <a:r>
              <a:rPr lang="vi-VN" sz="2400" i="1" dirty="0"/>
              <a:t>=3.5. </a:t>
            </a:r>
            <a:endParaRPr lang="sr-Latn-ME" sz="2400" i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vi-VN" sz="2400" i="1" dirty="0" smtClean="0"/>
              <a:t>tražena </a:t>
            </a:r>
            <a:r>
              <a:rPr lang="vi-VN" sz="2400" i="1" dirty="0"/>
              <a:t>kapacitivnost iznosi</a:t>
            </a:r>
            <a:endParaRPr lang="en-US" sz="2400" dirty="0"/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334" y="4724400"/>
            <a:ext cx="8126779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304172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D3B2BD4-A156-48F4-964E-05162F45C263}" type="datetime1">
              <a:rPr lang="sr-Latn-CS" smtClean="0"/>
              <a:t>16.3.2021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56882" y="533400"/>
            <a:ext cx="8991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Sistem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od dva provodnika (obloge ili elektrode) na međusobno bliskom rastojanju, odvojena dielektrikom i naelektrisana istim količinama naelektrisanja suprotnog znaka, poznata je kao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kondenzator.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Elementarna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forma kondenzatora jeste vazdušni pločasti kondenzator, slika 1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133600"/>
            <a:ext cx="276225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810000" y="627216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Slika 1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451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73A403F-BDCC-4A6E-934D-51A7A71D6836}" type="datetime1">
              <a:rPr lang="sr-Latn-CS" smtClean="0"/>
              <a:t>16.3.2021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" y="8382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	Posmatramo slučaj velike pozitivno naelektrisane metalne ploče  i rasporeda  električnog polja.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 rot="10800000">
            <a:off x="762000" y="2952912"/>
            <a:ext cx="2971800" cy="2057400"/>
            <a:chOff x="1104" y="1872"/>
            <a:chExt cx="1872" cy="129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 rot="10800000">
              <a:off x="1104" y="2832"/>
              <a:ext cx="1872" cy="336"/>
              <a:chOff x="2832" y="2784"/>
              <a:chExt cx="1872" cy="384"/>
            </a:xfrm>
          </p:grpSpPr>
          <p:grpSp>
            <p:nvGrpSpPr>
              <p:cNvPr id="26" name="Group 6"/>
              <p:cNvGrpSpPr>
                <a:grpSpLocks/>
              </p:cNvGrpSpPr>
              <p:nvPr/>
            </p:nvGrpSpPr>
            <p:grpSpPr bwMode="auto">
              <a:xfrm flipH="1">
                <a:off x="2832" y="3168"/>
                <a:ext cx="1584" cy="0"/>
                <a:chOff x="3360" y="3072"/>
                <a:chExt cx="1584" cy="0"/>
              </a:xfrm>
            </p:grpSpPr>
            <p:sp>
              <p:nvSpPr>
                <p:cNvPr id="33" name="Line 7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" name="Line 8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9"/>
              <p:cNvGrpSpPr>
                <a:grpSpLocks/>
              </p:cNvGrpSpPr>
              <p:nvPr/>
            </p:nvGrpSpPr>
            <p:grpSpPr bwMode="auto">
              <a:xfrm flipH="1">
                <a:off x="2976" y="2976"/>
                <a:ext cx="1584" cy="0"/>
                <a:chOff x="3360" y="3072"/>
                <a:chExt cx="1584" cy="0"/>
              </a:xfrm>
            </p:grpSpPr>
            <p:sp>
              <p:nvSpPr>
                <p:cNvPr id="31" name="Line 10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" name="Line 11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8" name="Group 12"/>
              <p:cNvGrpSpPr>
                <a:grpSpLocks/>
              </p:cNvGrpSpPr>
              <p:nvPr/>
            </p:nvGrpSpPr>
            <p:grpSpPr bwMode="auto">
              <a:xfrm flipH="1">
                <a:off x="3120" y="2784"/>
                <a:ext cx="1584" cy="0"/>
                <a:chOff x="3360" y="3072"/>
                <a:chExt cx="1584" cy="0"/>
              </a:xfrm>
            </p:grpSpPr>
            <p:sp>
              <p:nvSpPr>
                <p:cNvPr id="29" name="Line 13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" name="Line 14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 rot="10800000">
              <a:off x="1104" y="2352"/>
              <a:ext cx="1872" cy="336"/>
              <a:chOff x="2832" y="2784"/>
              <a:chExt cx="1872" cy="384"/>
            </a:xfrm>
          </p:grpSpPr>
          <p:grpSp>
            <p:nvGrpSpPr>
              <p:cNvPr id="17" name="Group 16"/>
              <p:cNvGrpSpPr>
                <a:grpSpLocks/>
              </p:cNvGrpSpPr>
              <p:nvPr/>
            </p:nvGrpSpPr>
            <p:grpSpPr bwMode="auto">
              <a:xfrm flipH="1">
                <a:off x="2832" y="3168"/>
                <a:ext cx="1584" cy="0"/>
                <a:chOff x="3360" y="3072"/>
                <a:chExt cx="1584" cy="0"/>
              </a:xfrm>
            </p:grpSpPr>
            <p:sp>
              <p:nvSpPr>
                <p:cNvPr id="24" name="Line 17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Line 18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19"/>
              <p:cNvGrpSpPr>
                <a:grpSpLocks/>
              </p:cNvGrpSpPr>
              <p:nvPr/>
            </p:nvGrpSpPr>
            <p:grpSpPr bwMode="auto">
              <a:xfrm flipH="1">
                <a:off x="2976" y="2976"/>
                <a:ext cx="1584" cy="0"/>
                <a:chOff x="3360" y="3072"/>
                <a:chExt cx="1584" cy="0"/>
              </a:xfrm>
            </p:grpSpPr>
            <p:sp>
              <p:nvSpPr>
                <p:cNvPr id="22" name="Line 20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Line 21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22"/>
              <p:cNvGrpSpPr>
                <a:grpSpLocks/>
              </p:cNvGrpSpPr>
              <p:nvPr/>
            </p:nvGrpSpPr>
            <p:grpSpPr bwMode="auto">
              <a:xfrm flipH="1">
                <a:off x="3120" y="2784"/>
                <a:ext cx="1584" cy="0"/>
                <a:chOff x="3360" y="3072"/>
                <a:chExt cx="1584" cy="0"/>
              </a:xfrm>
            </p:grpSpPr>
            <p:sp>
              <p:nvSpPr>
                <p:cNvPr id="20" name="Line 23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Line 24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7" name="Group 25"/>
            <p:cNvGrpSpPr>
              <a:grpSpLocks/>
            </p:cNvGrpSpPr>
            <p:nvPr/>
          </p:nvGrpSpPr>
          <p:grpSpPr bwMode="auto">
            <a:xfrm rot="10800000">
              <a:off x="1104" y="1872"/>
              <a:ext cx="1872" cy="336"/>
              <a:chOff x="2832" y="2784"/>
              <a:chExt cx="1872" cy="384"/>
            </a:xfrm>
          </p:grpSpPr>
          <p:grpSp>
            <p:nvGrpSpPr>
              <p:cNvPr id="8" name="Group 26"/>
              <p:cNvGrpSpPr>
                <a:grpSpLocks/>
              </p:cNvGrpSpPr>
              <p:nvPr/>
            </p:nvGrpSpPr>
            <p:grpSpPr bwMode="auto">
              <a:xfrm flipH="1">
                <a:off x="2832" y="3168"/>
                <a:ext cx="1584" cy="0"/>
                <a:chOff x="3360" y="3072"/>
                <a:chExt cx="1584" cy="0"/>
              </a:xfrm>
            </p:grpSpPr>
            <p:sp>
              <p:nvSpPr>
                <p:cNvPr id="15" name="Line 27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" name="Line 28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29"/>
              <p:cNvGrpSpPr>
                <a:grpSpLocks/>
              </p:cNvGrpSpPr>
              <p:nvPr/>
            </p:nvGrpSpPr>
            <p:grpSpPr bwMode="auto">
              <a:xfrm flipH="1">
                <a:off x="2976" y="2976"/>
                <a:ext cx="1584" cy="0"/>
                <a:chOff x="3360" y="3072"/>
                <a:chExt cx="1584" cy="0"/>
              </a:xfrm>
            </p:grpSpPr>
            <p:sp>
              <p:nvSpPr>
                <p:cNvPr id="13" name="Line 30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" name="Line 31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32"/>
              <p:cNvGrpSpPr>
                <a:grpSpLocks/>
              </p:cNvGrpSpPr>
              <p:nvPr/>
            </p:nvGrpSpPr>
            <p:grpSpPr bwMode="auto">
              <a:xfrm flipH="1">
                <a:off x="3120" y="2784"/>
                <a:ext cx="1584" cy="0"/>
                <a:chOff x="3360" y="3072"/>
                <a:chExt cx="1584" cy="0"/>
              </a:xfrm>
            </p:grpSpPr>
            <p:sp>
              <p:nvSpPr>
                <p:cNvPr id="11" name="Line 33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" name="Line 34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5" name="AutoShape 35"/>
          <p:cNvSpPr>
            <a:spLocks noChangeArrowheads="1"/>
          </p:cNvSpPr>
          <p:nvPr/>
        </p:nvSpPr>
        <p:spPr bwMode="auto">
          <a:xfrm>
            <a:off x="3124200" y="2190912"/>
            <a:ext cx="1066800" cy="3505200"/>
          </a:xfrm>
          <a:prstGeom prst="cube">
            <a:avLst>
              <a:gd name="adj" fmla="val 9039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latin typeface="Comic Sans MS" pitchFamily="66" charset="0"/>
              <a:ea typeface="PMingLiU" pitchFamily="18" charset="-120"/>
            </a:endParaRPr>
          </a:p>
        </p:txBody>
      </p:sp>
      <p:sp>
        <p:nvSpPr>
          <p:cNvPr id="36" name="AutoShape 36"/>
          <p:cNvSpPr>
            <a:spLocks noChangeArrowheads="1"/>
          </p:cNvSpPr>
          <p:nvPr/>
        </p:nvSpPr>
        <p:spPr bwMode="auto">
          <a:xfrm rot="5400000" flipH="1">
            <a:off x="1905000" y="2952912"/>
            <a:ext cx="3505200" cy="1524000"/>
          </a:xfrm>
          <a:prstGeom prst="parallelogram">
            <a:avLst>
              <a:gd name="adj" fmla="val 7688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 vert="eaVert" wrap="none" anchor="ctr">
            <a:flatTx/>
          </a:bodyPr>
          <a:lstStyle/>
          <a:p>
            <a:pPr defTabSz="1143000"/>
            <a:r>
              <a:rPr kumimoji="1" lang="en-US" altLang="zh-TW" dirty="0">
                <a:solidFill>
                  <a:schemeClr val="accent2"/>
                </a:solidFill>
                <a:latin typeface="Comic Sans MS" pitchFamily="66" charset="0"/>
                <a:ea typeface="PMingLiU" pitchFamily="18" charset="-120"/>
              </a:rPr>
              <a:t>            </a:t>
            </a:r>
          </a:p>
          <a:p>
            <a:pPr defTabSz="1143000"/>
            <a:r>
              <a:rPr kumimoji="1" lang="en-US" altLang="zh-TW" dirty="0">
                <a:solidFill>
                  <a:schemeClr val="accent2"/>
                </a:solidFill>
                <a:latin typeface="Comic Sans MS" pitchFamily="66" charset="0"/>
                <a:ea typeface="PMingLiU" pitchFamily="18" charset="-120"/>
              </a:rPr>
              <a:t>       +  </a:t>
            </a:r>
          </a:p>
          <a:p>
            <a:pPr defTabSz="1143000"/>
            <a:r>
              <a:rPr kumimoji="1" lang="en-US" altLang="zh-TW" dirty="0">
                <a:solidFill>
                  <a:schemeClr val="accent2"/>
                </a:solidFill>
                <a:latin typeface="Comic Sans MS" pitchFamily="66" charset="0"/>
                <a:ea typeface="PMingLiU" pitchFamily="18" charset="-120"/>
              </a:rPr>
              <a:t>    +  +  </a:t>
            </a:r>
          </a:p>
          <a:p>
            <a:pPr defTabSz="1143000"/>
            <a:r>
              <a:rPr kumimoji="1" lang="en-US" altLang="zh-TW" dirty="0">
                <a:solidFill>
                  <a:schemeClr val="accent2"/>
                </a:solidFill>
                <a:latin typeface="Comic Sans MS" pitchFamily="66" charset="0"/>
                <a:ea typeface="PMingLiU" pitchFamily="18" charset="-120"/>
              </a:rPr>
              <a:t>+  +  +  </a:t>
            </a:r>
          </a:p>
          <a:p>
            <a:pPr defTabSz="1143000"/>
            <a:r>
              <a:rPr kumimoji="1" lang="en-US" altLang="zh-TW" dirty="0">
                <a:solidFill>
                  <a:schemeClr val="accent2"/>
                </a:solidFill>
                <a:latin typeface="Comic Sans MS" pitchFamily="66" charset="0"/>
                <a:ea typeface="PMingLiU" pitchFamily="18" charset="-120"/>
              </a:rPr>
              <a:t>+  +  +  </a:t>
            </a:r>
          </a:p>
          <a:p>
            <a:pPr defTabSz="1143000"/>
            <a:r>
              <a:rPr kumimoji="1" lang="en-US" altLang="zh-TW" dirty="0">
                <a:solidFill>
                  <a:schemeClr val="accent2"/>
                </a:solidFill>
                <a:latin typeface="Comic Sans MS" pitchFamily="66" charset="0"/>
                <a:ea typeface="PMingLiU" pitchFamily="18" charset="-120"/>
              </a:rPr>
              <a:t>+  +  +</a:t>
            </a:r>
          </a:p>
          <a:p>
            <a:pPr defTabSz="1143000"/>
            <a:r>
              <a:rPr kumimoji="1" lang="en-US" altLang="zh-TW" dirty="0">
                <a:solidFill>
                  <a:schemeClr val="accent2"/>
                </a:solidFill>
                <a:latin typeface="Comic Sans MS" pitchFamily="66" charset="0"/>
                <a:ea typeface="PMingLiU" pitchFamily="18" charset="-120"/>
              </a:rPr>
              <a:t>+  +</a:t>
            </a:r>
          </a:p>
          <a:p>
            <a:pPr defTabSz="1143000"/>
            <a:r>
              <a:rPr kumimoji="1" lang="en-US" altLang="zh-TW" dirty="0">
                <a:solidFill>
                  <a:schemeClr val="accent2"/>
                </a:solidFill>
                <a:latin typeface="Comic Sans MS" pitchFamily="66" charset="0"/>
                <a:ea typeface="PMingLiU" pitchFamily="18" charset="-120"/>
              </a:rPr>
              <a:t>+</a:t>
            </a:r>
          </a:p>
        </p:txBody>
      </p:sp>
      <p:grpSp>
        <p:nvGrpSpPr>
          <p:cNvPr id="37" name="Group 37"/>
          <p:cNvGrpSpPr>
            <a:grpSpLocks/>
          </p:cNvGrpSpPr>
          <p:nvPr/>
        </p:nvGrpSpPr>
        <p:grpSpPr bwMode="auto">
          <a:xfrm rot="10800000">
            <a:off x="3505200" y="4476912"/>
            <a:ext cx="2971800" cy="533400"/>
            <a:chOff x="2832" y="2784"/>
            <a:chExt cx="1872" cy="384"/>
          </a:xfrm>
        </p:grpSpPr>
        <p:grpSp>
          <p:nvGrpSpPr>
            <p:cNvPr id="38" name="Group 38"/>
            <p:cNvGrpSpPr>
              <a:grpSpLocks/>
            </p:cNvGrpSpPr>
            <p:nvPr/>
          </p:nvGrpSpPr>
          <p:grpSpPr bwMode="auto">
            <a:xfrm flipH="1">
              <a:off x="2832" y="3168"/>
              <a:ext cx="1584" cy="0"/>
              <a:chOff x="3360" y="3072"/>
              <a:chExt cx="1584" cy="0"/>
            </a:xfrm>
          </p:grpSpPr>
          <p:sp>
            <p:nvSpPr>
              <p:cNvPr id="45" name="Line 39"/>
              <p:cNvSpPr>
                <a:spLocks noChangeShapeType="1"/>
              </p:cNvSpPr>
              <p:nvPr/>
            </p:nvSpPr>
            <p:spPr bwMode="auto">
              <a:xfrm>
                <a:off x="336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stealth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40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none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" name="Group 41"/>
            <p:cNvGrpSpPr>
              <a:grpSpLocks/>
            </p:cNvGrpSpPr>
            <p:nvPr/>
          </p:nvGrpSpPr>
          <p:grpSpPr bwMode="auto">
            <a:xfrm flipH="1">
              <a:off x="2976" y="2976"/>
              <a:ext cx="1584" cy="0"/>
              <a:chOff x="3360" y="3072"/>
              <a:chExt cx="1584" cy="0"/>
            </a:xfrm>
          </p:grpSpPr>
          <p:sp>
            <p:nvSpPr>
              <p:cNvPr id="43" name="Line 42"/>
              <p:cNvSpPr>
                <a:spLocks noChangeShapeType="1"/>
              </p:cNvSpPr>
              <p:nvPr/>
            </p:nvSpPr>
            <p:spPr bwMode="auto">
              <a:xfrm>
                <a:off x="336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stealth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43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none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" name="Group 44"/>
            <p:cNvGrpSpPr>
              <a:grpSpLocks/>
            </p:cNvGrpSpPr>
            <p:nvPr/>
          </p:nvGrpSpPr>
          <p:grpSpPr bwMode="auto">
            <a:xfrm flipH="1">
              <a:off x="3120" y="2784"/>
              <a:ext cx="1584" cy="0"/>
              <a:chOff x="3360" y="3072"/>
              <a:chExt cx="1584" cy="0"/>
            </a:xfrm>
          </p:grpSpPr>
          <p:sp>
            <p:nvSpPr>
              <p:cNvPr id="41" name="Line 45"/>
              <p:cNvSpPr>
                <a:spLocks noChangeShapeType="1"/>
              </p:cNvSpPr>
              <p:nvPr/>
            </p:nvSpPr>
            <p:spPr bwMode="auto">
              <a:xfrm>
                <a:off x="336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stealth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46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none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7" name="Group 47"/>
          <p:cNvGrpSpPr>
            <a:grpSpLocks/>
          </p:cNvGrpSpPr>
          <p:nvPr/>
        </p:nvGrpSpPr>
        <p:grpSpPr bwMode="auto">
          <a:xfrm rot="10800000">
            <a:off x="3505200" y="3714912"/>
            <a:ext cx="2971800" cy="533400"/>
            <a:chOff x="2832" y="2784"/>
            <a:chExt cx="1872" cy="384"/>
          </a:xfrm>
        </p:grpSpPr>
        <p:grpSp>
          <p:nvGrpSpPr>
            <p:cNvPr id="48" name="Group 48"/>
            <p:cNvGrpSpPr>
              <a:grpSpLocks/>
            </p:cNvGrpSpPr>
            <p:nvPr/>
          </p:nvGrpSpPr>
          <p:grpSpPr bwMode="auto">
            <a:xfrm flipH="1">
              <a:off x="2832" y="3168"/>
              <a:ext cx="1584" cy="0"/>
              <a:chOff x="3360" y="3072"/>
              <a:chExt cx="1584" cy="0"/>
            </a:xfrm>
          </p:grpSpPr>
          <p:sp>
            <p:nvSpPr>
              <p:cNvPr id="55" name="Line 49"/>
              <p:cNvSpPr>
                <a:spLocks noChangeShapeType="1"/>
              </p:cNvSpPr>
              <p:nvPr/>
            </p:nvSpPr>
            <p:spPr bwMode="auto">
              <a:xfrm>
                <a:off x="336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stealth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50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none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" name="Group 51"/>
            <p:cNvGrpSpPr>
              <a:grpSpLocks/>
            </p:cNvGrpSpPr>
            <p:nvPr/>
          </p:nvGrpSpPr>
          <p:grpSpPr bwMode="auto">
            <a:xfrm flipH="1">
              <a:off x="2976" y="2976"/>
              <a:ext cx="1584" cy="0"/>
              <a:chOff x="3360" y="3072"/>
              <a:chExt cx="1584" cy="0"/>
            </a:xfrm>
          </p:grpSpPr>
          <p:sp>
            <p:nvSpPr>
              <p:cNvPr id="53" name="Line 52"/>
              <p:cNvSpPr>
                <a:spLocks noChangeShapeType="1"/>
              </p:cNvSpPr>
              <p:nvPr/>
            </p:nvSpPr>
            <p:spPr bwMode="auto">
              <a:xfrm>
                <a:off x="336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stealth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53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none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0" name="Group 54"/>
            <p:cNvGrpSpPr>
              <a:grpSpLocks/>
            </p:cNvGrpSpPr>
            <p:nvPr/>
          </p:nvGrpSpPr>
          <p:grpSpPr bwMode="auto">
            <a:xfrm flipH="1">
              <a:off x="3120" y="2784"/>
              <a:ext cx="1584" cy="0"/>
              <a:chOff x="3360" y="3072"/>
              <a:chExt cx="1584" cy="0"/>
            </a:xfrm>
          </p:grpSpPr>
          <p:sp>
            <p:nvSpPr>
              <p:cNvPr id="51" name="Line 55"/>
              <p:cNvSpPr>
                <a:spLocks noChangeShapeType="1"/>
              </p:cNvSpPr>
              <p:nvPr/>
            </p:nvSpPr>
            <p:spPr bwMode="auto">
              <a:xfrm>
                <a:off x="336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stealth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56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none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7" name="Group 57"/>
          <p:cNvGrpSpPr>
            <a:grpSpLocks/>
          </p:cNvGrpSpPr>
          <p:nvPr/>
        </p:nvGrpSpPr>
        <p:grpSpPr bwMode="auto">
          <a:xfrm rot="10800000">
            <a:off x="3505200" y="2952912"/>
            <a:ext cx="2971800" cy="533400"/>
            <a:chOff x="2832" y="2784"/>
            <a:chExt cx="1872" cy="384"/>
          </a:xfrm>
        </p:grpSpPr>
        <p:grpSp>
          <p:nvGrpSpPr>
            <p:cNvPr id="58" name="Group 58"/>
            <p:cNvGrpSpPr>
              <a:grpSpLocks/>
            </p:cNvGrpSpPr>
            <p:nvPr/>
          </p:nvGrpSpPr>
          <p:grpSpPr bwMode="auto">
            <a:xfrm flipH="1">
              <a:off x="2832" y="3168"/>
              <a:ext cx="1584" cy="0"/>
              <a:chOff x="3360" y="3072"/>
              <a:chExt cx="1584" cy="0"/>
            </a:xfrm>
          </p:grpSpPr>
          <p:sp>
            <p:nvSpPr>
              <p:cNvPr id="65" name="Line 59"/>
              <p:cNvSpPr>
                <a:spLocks noChangeShapeType="1"/>
              </p:cNvSpPr>
              <p:nvPr/>
            </p:nvSpPr>
            <p:spPr bwMode="auto">
              <a:xfrm>
                <a:off x="336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stealth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60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none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9" name="Group 61"/>
            <p:cNvGrpSpPr>
              <a:grpSpLocks/>
            </p:cNvGrpSpPr>
            <p:nvPr/>
          </p:nvGrpSpPr>
          <p:grpSpPr bwMode="auto">
            <a:xfrm flipH="1">
              <a:off x="2976" y="2976"/>
              <a:ext cx="1584" cy="0"/>
              <a:chOff x="3360" y="3072"/>
              <a:chExt cx="1584" cy="0"/>
            </a:xfrm>
          </p:grpSpPr>
          <p:sp>
            <p:nvSpPr>
              <p:cNvPr id="63" name="Line 62"/>
              <p:cNvSpPr>
                <a:spLocks noChangeShapeType="1"/>
              </p:cNvSpPr>
              <p:nvPr/>
            </p:nvSpPr>
            <p:spPr bwMode="auto">
              <a:xfrm>
                <a:off x="336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stealth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63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none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0" name="Group 64"/>
            <p:cNvGrpSpPr>
              <a:grpSpLocks/>
            </p:cNvGrpSpPr>
            <p:nvPr/>
          </p:nvGrpSpPr>
          <p:grpSpPr bwMode="auto">
            <a:xfrm flipH="1">
              <a:off x="3120" y="2784"/>
              <a:ext cx="1584" cy="0"/>
              <a:chOff x="3360" y="3072"/>
              <a:chExt cx="1584" cy="0"/>
            </a:xfrm>
          </p:grpSpPr>
          <p:sp>
            <p:nvSpPr>
              <p:cNvPr id="61" name="Line 65"/>
              <p:cNvSpPr>
                <a:spLocks noChangeShapeType="1"/>
              </p:cNvSpPr>
              <p:nvPr/>
            </p:nvSpPr>
            <p:spPr bwMode="auto">
              <a:xfrm>
                <a:off x="336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stealth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66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none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7" name="TextBox 66"/>
          <p:cNvSpPr txBox="1"/>
          <p:nvPr/>
        </p:nvSpPr>
        <p:spPr>
          <a:xfrm>
            <a:off x="7010400" y="2743200"/>
            <a:ext cx="1981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Linije polja su normalne u odnosu na površinu ploče i usmjerene prema spolja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049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 autoUpdateAnimBg="0"/>
      <p:bldP spid="3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E93C149-8CD3-4339-803B-BF91ECCFEFD5}" type="datetime1">
              <a:rPr lang="sr-Latn-CS" smtClean="0"/>
              <a:t>16.3.2021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8612" y="609600"/>
            <a:ext cx="8915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2400" dirty="0">
                <a:latin typeface="Times New Roman" pitchFamily="18" charset="0"/>
                <a:cs typeface="Times New Roman" pitchFamily="18" charset="0"/>
              </a:rPr>
              <a:t>	Posmatramo slučaj velike 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negativno  </a:t>
            </a:r>
            <a:r>
              <a:rPr lang="sr-Latn-ME" sz="2400" dirty="0">
                <a:latin typeface="Times New Roman" pitchFamily="18" charset="0"/>
                <a:cs typeface="Times New Roman" pitchFamily="18" charset="0"/>
              </a:rPr>
              <a:t>naelektrisane metalne ploče  i 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njen raspored  </a:t>
            </a:r>
            <a:r>
              <a:rPr lang="sr-Latn-ME" sz="2400" dirty="0">
                <a:latin typeface="Times New Roman" pitchFamily="18" charset="0"/>
                <a:cs typeface="Times New Roman" pitchFamily="18" charset="0"/>
              </a:rPr>
              <a:t>električnog polja.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61999" y="2895600"/>
            <a:ext cx="2971800" cy="2057400"/>
            <a:chOff x="1104" y="1872"/>
            <a:chExt cx="1872" cy="129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 rot="10800000">
              <a:off x="1104" y="2832"/>
              <a:ext cx="1872" cy="336"/>
              <a:chOff x="2832" y="2784"/>
              <a:chExt cx="1872" cy="384"/>
            </a:xfrm>
          </p:grpSpPr>
          <p:grpSp>
            <p:nvGrpSpPr>
              <p:cNvPr id="26" name="Group 4"/>
              <p:cNvGrpSpPr>
                <a:grpSpLocks/>
              </p:cNvGrpSpPr>
              <p:nvPr/>
            </p:nvGrpSpPr>
            <p:grpSpPr bwMode="auto">
              <a:xfrm flipH="1">
                <a:off x="2832" y="3168"/>
                <a:ext cx="1584" cy="0"/>
                <a:chOff x="3360" y="3072"/>
                <a:chExt cx="1584" cy="0"/>
              </a:xfrm>
            </p:grpSpPr>
            <p:sp>
              <p:nvSpPr>
                <p:cNvPr id="33" name="Line 5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" name="Line 6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7"/>
              <p:cNvGrpSpPr>
                <a:grpSpLocks/>
              </p:cNvGrpSpPr>
              <p:nvPr/>
            </p:nvGrpSpPr>
            <p:grpSpPr bwMode="auto">
              <a:xfrm flipH="1">
                <a:off x="2976" y="2976"/>
                <a:ext cx="1584" cy="0"/>
                <a:chOff x="3360" y="3072"/>
                <a:chExt cx="1584" cy="0"/>
              </a:xfrm>
            </p:grpSpPr>
            <p:sp>
              <p:nvSpPr>
                <p:cNvPr id="31" name="Line 8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" name="Line 9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8" name="Group 10"/>
              <p:cNvGrpSpPr>
                <a:grpSpLocks/>
              </p:cNvGrpSpPr>
              <p:nvPr/>
            </p:nvGrpSpPr>
            <p:grpSpPr bwMode="auto">
              <a:xfrm flipH="1">
                <a:off x="3120" y="2784"/>
                <a:ext cx="1584" cy="0"/>
                <a:chOff x="3360" y="3072"/>
                <a:chExt cx="1584" cy="0"/>
              </a:xfrm>
            </p:grpSpPr>
            <p:sp>
              <p:nvSpPr>
                <p:cNvPr id="29" name="Line 11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" name="Line 12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 rot="10800000">
              <a:off x="1104" y="2352"/>
              <a:ext cx="1872" cy="336"/>
              <a:chOff x="2832" y="2784"/>
              <a:chExt cx="1872" cy="384"/>
            </a:xfrm>
          </p:grpSpPr>
          <p:grpSp>
            <p:nvGrpSpPr>
              <p:cNvPr id="17" name="Group 14"/>
              <p:cNvGrpSpPr>
                <a:grpSpLocks/>
              </p:cNvGrpSpPr>
              <p:nvPr/>
            </p:nvGrpSpPr>
            <p:grpSpPr bwMode="auto">
              <a:xfrm flipH="1">
                <a:off x="2832" y="3168"/>
                <a:ext cx="1584" cy="0"/>
                <a:chOff x="3360" y="3072"/>
                <a:chExt cx="1584" cy="0"/>
              </a:xfrm>
            </p:grpSpPr>
            <p:sp>
              <p:nvSpPr>
                <p:cNvPr id="24" name="Line 15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Line 16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17"/>
              <p:cNvGrpSpPr>
                <a:grpSpLocks/>
              </p:cNvGrpSpPr>
              <p:nvPr/>
            </p:nvGrpSpPr>
            <p:grpSpPr bwMode="auto">
              <a:xfrm flipH="1">
                <a:off x="2976" y="2976"/>
                <a:ext cx="1584" cy="0"/>
                <a:chOff x="3360" y="3072"/>
                <a:chExt cx="1584" cy="0"/>
              </a:xfrm>
            </p:grpSpPr>
            <p:sp>
              <p:nvSpPr>
                <p:cNvPr id="22" name="Line 18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Line 19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20"/>
              <p:cNvGrpSpPr>
                <a:grpSpLocks/>
              </p:cNvGrpSpPr>
              <p:nvPr/>
            </p:nvGrpSpPr>
            <p:grpSpPr bwMode="auto">
              <a:xfrm flipH="1">
                <a:off x="3120" y="2784"/>
                <a:ext cx="1584" cy="0"/>
                <a:chOff x="3360" y="3072"/>
                <a:chExt cx="1584" cy="0"/>
              </a:xfrm>
            </p:grpSpPr>
            <p:sp>
              <p:nvSpPr>
                <p:cNvPr id="20" name="Line 21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Line 22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7" name="Group 23"/>
            <p:cNvGrpSpPr>
              <a:grpSpLocks/>
            </p:cNvGrpSpPr>
            <p:nvPr/>
          </p:nvGrpSpPr>
          <p:grpSpPr bwMode="auto">
            <a:xfrm rot="10800000">
              <a:off x="1104" y="1872"/>
              <a:ext cx="1872" cy="336"/>
              <a:chOff x="2832" y="2784"/>
              <a:chExt cx="1872" cy="384"/>
            </a:xfrm>
          </p:grpSpPr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 flipH="1">
                <a:off x="2832" y="3168"/>
                <a:ext cx="1584" cy="0"/>
                <a:chOff x="3360" y="3072"/>
                <a:chExt cx="1584" cy="0"/>
              </a:xfrm>
            </p:grpSpPr>
            <p:sp>
              <p:nvSpPr>
                <p:cNvPr id="15" name="Line 25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" name="Line 26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27"/>
              <p:cNvGrpSpPr>
                <a:grpSpLocks/>
              </p:cNvGrpSpPr>
              <p:nvPr/>
            </p:nvGrpSpPr>
            <p:grpSpPr bwMode="auto">
              <a:xfrm flipH="1">
                <a:off x="2976" y="2976"/>
                <a:ext cx="1584" cy="0"/>
                <a:chOff x="3360" y="3072"/>
                <a:chExt cx="1584" cy="0"/>
              </a:xfrm>
            </p:grpSpPr>
            <p:sp>
              <p:nvSpPr>
                <p:cNvPr id="13" name="Line 28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" name="Line 29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30"/>
              <p:cNvGrpSpPr>
                <a:grpSpLocks/>
              </p:cNvGrpSpPr>
              <p:nvPr/>
            </p:nvGrpSpPr>
            <p:grpSpPr bwMode="auto">
              <a:xfrm flipH="1">
                <a:off x="3120" y="2784"/>
                <a:ext cx="1584" cy="0"/>
                <a:chOff x="3360" y="3072"/>
                <a:chExt cx="1584" cy="0"/>
              </a:xfrm>
            </p:grpSpPr>
            <p:sp>
              <p:nvSpPr>
                <p:cNvPr id="11" name="Line 31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" name="Line 32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5" name="AutoShape 33"/>
          <p:cNvSpPr>
            <a:spLocks noChangeArrowheads="1"/>
          </p:cNvSpPr>
          <p:nvPr/>
        </p:nvSpPr>
        <p:spPr bwMode="auto">
          <a:xfrm>
            <a:off x="3124199" y="2133600"/>
            <a:ext cx="1066800" cy="3505200"/>
          </a:xfrm>
          <a:prstGeom prst="cube">
            <a:avLst>
              <a:gd name="adj" fmla="val 9039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AutoShape 35"/>
          <p:cNvSpPr>
            <a:spLocks noChangeArrowheads="1"/>
          </p:cNvSpPr>
          <p:nvPr/>
        </p:nvSpPr>
        <p:spPr bwMode="auto">
          <a:xfrm rot="5400000" flipH="1">
            <a:off x="1904999" y="2895600"/>
            <a:ext cx="3505200" cy="1524000"/>
          </a:xfrm>
          <a:prstGeom prst="parallelogram">
            <a:avLst>
              <a:gd name="adj" fmla="val 7688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 vert="eaVert" wrap="none" anchor="ctr">
            <a:flatTx/>
          </a:bodyPr>
          <a:lstStyle/>
          <a:p>
            <a:pPr defTabSz="1143000"/>
            <a:r>
              <a:rPr kumimoji="1" lang="en-US" altLang="zh-TW">
                <a:solidFill>
                  <a:srgbClr val="CC3300"/>
                </a:solidFill>
                <a:latin typeface="Comic Sans MS" pitchFamily="66" charset="0"/>
                <a:ea typeface="PMingLiU" pitchFamily="18" charset="-120"/>
              </a:rPr>
              <a:t>            </a:t>
            </a:r>
          </a:p>
          <a:p>
            <a:pPr defTabSz="1143000"/>
            <a:r>
              <a:rPr kumimoji="1" lang="en-US" altLang="zh-TW">
                <a:solidFill>
                  <a:srgbClr val="CC3300"/>
                </a:solidFill>
                <a:latin typeface="Comic Sans MS" pitchFamily="66" charset="0"/>
                <a:ea typeface="PMingLiU" pitchFamily="18" charset="-120"/>
              </a:rPr>
              <a:t>       -  </a:t>
            </a:r>
          </a:p>
          <a:p>
            <a:pPr defTabSz="1143000"/>
            <a:r>
              <a:rPr kumimoji="1" lang="en-US" altLang="zh-TW">
                <a:solidFill>
                  <a:srgbClr val="CC3300"/>
                </a:solidFill>
                <a:latin typeface="Comic Sans MS" pitchFamily="66" charset="0"/>
                <a:ea typeface="PMingLiU" pitchFamily="18" charset="-120"/>
              </a:rPr>
              <a:t>    -  -  </a:t>
            </a:r>
          </a:p>
          <a:p>
            <a:pPr defTabSz="1143000"/>
            <a:r>
              <a:rPr kumimoji="1" lang="en-US" altLang="zh-TW">
                <a:solidFill>
                  <a:srgbClr val="CC3300"/>
                </a:solidFill>
                <a:latin typeface="Comic Sans MS" pitchFamily="66" charset="0"/>
                <a:ea typeface="PMingLiU" pitchFamily="18" charset="-120"/>
              </a:rPr>
              <a:t>-  -  -  </a:t>
            </a:r>
          </a:p>
          <a:p>
            <a:pPr defTabSz="1143000"/>
            <a:r>
              <a:rPr kumimoji="1" lang="en-US" altLang="zh-TW">
                <a:solidFill>
                  <a:srgbClr val="CC3300"/>
                </a:solidFill>
                <a:latin typeface="Comic Sans MS" pitchFamily="66" charset="0"/>
                <a:ea typeface="PMingLiU" pitchFamily="18" charset="-120"/>
              </a:rPr>
              <a:t>-  -  -  </a:t>
            </a:r>
          </a:p>
          <a:p>
            <a:pPr defTabSz="1143000"/>
            <a:r>
              <a:rPr kumimoji="1" lang="en-US" altLang="zh-TW">
                <a:solidFill>
                  <a:srgbClr val="CC3300"/>
                </a:solidFill>
                <a:latin typeface="Comic Sans MS" pitchFamily="66" charset="0"/>
                <a:ea typeface="PMingLiU" pitchFamily="18" charset="-120"/>
              </a:rPr>
              <a:t>-  -  -</a:t>
            </a:r>
          </a:p>
          <a:p>
            <a:pPr defTabSz="1143000"/>
            <a:r>
              <a:rPr kumimoji="1" lang="en-US" altLang="zh-TW">
                <a:solidFill>
                  <a:srgbClr val="CC3300"/>
                </a:solidFill>
                <a:latin typeface="Comic Sans MS" pitchFamily="66" charset="0"/>
                <a:ea typeface="PMingLiU" pitchFamily="18" charset="-120"/>
              </a:rPr>
              <a:t>-  -</a:t>
            </a:r>
          </a:p>
          <a:p>
            <a:pPr defTabSz="1143000"/>
            <a:r>
              <a:rPr kumimoji="1" lang="en-US" altLang="zh-TW">
                <a:solidFill>
                  <a:srgbClr val="CC3300"/>
                </a:solidFill>
                <a:latin typeface="Comic Sans MS" pitchFamily="66" charset="0"/>
                <a:ea typeface="PMingLiU" pitchFamily="18" charset="-120"/>
              </a:rPr>
              <a:t>-</a:t>
            </a:r>
          </a:p>
        </p:txBody>
      </p: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3505199" y="4419600"/>
            <a:ext cx="2971800" cy="533400"/>
            <a:chOff x="2832" y="2784"/>
            <a:chExt cx="1872" cy="384"/>
          </a:xfrm>
        </p:grpSpPr>
        <p:grpSp>
          <p:nvGrpSpPr>
            <p:cNvPr id="38" name="Group 37"/>
            <p:cNvGrpSpPr>
              <a:grpSpLocks/>
            </p:cNvGrpSpPr>
            <p:nvPr/>
          </p:nvGrpSpPr>
          <p:grpSpPr bwMode="auto">
            <a:xfrm flipH="1">
              <a:off x="2832" y="3168"/>
              <a:ext cx="1584" cy="0"/>
              <a:chOff x="3360" y="3072"/>
              <a:chExt cx="1584" cy="0"/>
            </a:xfrm>
          </p:grpSpPr>
          <p:sp>
            <p:nvSpPr>
              <p:cNvPr id="45" name="Line 38"/>
              <p:cNvSpPr>
                <a:spLocks noChangeShapeType="1"/>
              </p:cNvSpPr>
              <p:nvPr/>
            </p:nvSpPr>
            <p:spPr bwMode="auto">
              <a:xfrm>
                <a:off x="336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39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none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" name="Group 40"/>
            <p:cNvGrpSpPr>
              <a:grpSpLocks/>
            </p:cNvGrpSpPr>
            <p:nvPr/>
          </p:nvGrpSpPr>
          <p:grpSpPr bwMode="auto">
            <a:xfrm flipH="1">
              <a:off x="2976" y="2976"/>
              <a:ext cx="1584" cy="0"/>
              <a:chOff x="3360" y="3072"/>
              <a:chExt cx="1584" cy="0"/>
            </a:xfrm>
          </p:grpSpPr>
          <p:sp>
            <p:nvSpPr>
              <p:cNvPr id="43" name="Line 41"/>
              <p:cNvSpPr>
                <a:spLocks noChangeShapeType="1"/>
              </p:cNvSpPr>
              <p:nvPr/>
            </p:nvSpPr>
            <p:spPr bwMode="auto">
              <a:xfrm>
                <a:off x="336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none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" name="Group 43"/>
            <p:cNvGrpSpPr>
              <a:grpSpLocks/>
            </p:cNvGrpSpPr>
            <p:nvPr/>
          </p:nvGrpSpPr>
          <p:grpSpPr bwMode="auto">
            <a:xfrm flipH="1">
              <a:off x="3120" y="2784"/>
              <a:ext cx="1584" cy="0"/>
              <a:chOff x="3360" y="3072"/>
              <a:chExt cx="1584" cy="0"/>
            </a:xfrm>
          </p:grpSpPr>
          <p:sp>
            <p:nvSpPr>
              <p:cNvPr id="41" name="Line 44"/>
              <p:cNvSpPr>
                <a:spLocks noChangeShapeType="1"/>
              </p:cNvSpPr>
              <p:nvPr/>
            </p:nvSpPr>
            <p:spPr bwMode="auto">
              <a:xfrm>
                <a:off x="336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45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none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7" name="Group 46"/>
          <p:cNvGrpSpPr>
            <a:grpSpLocks/>
          </p:cNvGrpSpPr>
          <p:nvPr/>
        </p:nvGrpSpPr>
        <p:grpSpPr bwMode="auto">
          <a:xfrm>
            <a:off x="3505199" y="3657600"/>
            <a:ext cx="2971800" cy="533400"/>
            <a:chOff x="2832" y="2784"/>
            <a:chExt cx="1872" cy="384"/>
          </a:xfrm>
        </p:grpSpPr>
        <p:grpSp>
          <p:nvGrpSpPr>
            <p:cNvPr id="48" name="Group 47"/>
            <p:cNvGrpSpPr>
              <a:grpSpLocks/>
            </p:cNvGrpSpPr>
            <p:nvPr/>
          </p:nvGrpSpPr>
          <p:grpSpPr bwMode="auto">
            <a:xfrm flipH="1">
              <a:off x="2832" y="3168"/>
              <a:ext cx="1584" cy="0"/>
              <a:chOff x="3360" y="3072"/>
              <a:chExt cx="1584" cy="0"/>
            </a:xfrm>
          </p:grpSpPr>
          <p:sp>
            <p:nvSpPr>
              <p:cNvPr id="55" name="Line 48"/>
              <p:cNvSpPr>
                <a:spLocks noChangeShapeType="1"/>
              </p:cNvSpPr>
              <p:nvPr/>
            </p:nvSpPr>
            <p:spPr bwMode="auto">
              <a:xfrm>
                <a:off x="336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49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none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" name="Group 50"/>
            <p:cNvGrpSpPr>
              <a:grpSpLocks/>
            </p:cNvGrpSpPr>
            <p:nvPr/>
          </p:nvGrpSpPr>
          <p:grpSpPr bwMode="auto">
            <a:xfrm flipH="1">
              <a:off x="2976" y="2976"/>
              <a:ext cx="1584" cy="0"/>
              <a:chOff x="3360" y="3072"/>
              <a:chExt cx="1584" cy="0"/>
            </a:xfrm>
          </p:grpSpPr>
          <p:sp>
            <p:nvSpPr>
              <p:cNvPr id="53" name="Line 51"/>
              <p:cNvSpPr>
                <a:spLocks noChangeShapeType="1"/>
              </p:cNvSpPr>
              <p:nvPr/>
            </p:nvSpPr>
            <p:spPr bwMode="auto">
              <a:xfrm>
                <a:off x="336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none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0" name="Group 53"/>
            <p:cNvGrpSpPr>
              <a:grpSpLocks/>
            </p:cNvGrpSpPr>
            <p:nvPr/>
          </p:nvGrpSpPr>
          <p:grpSpPr bwMode="auto">
            <a:xfrm flipH="1">
              <a:off x="3120" y="2784"/>
              <a:ext cx="1584" cy="0"/>
              <a:chOff x="3360" y="3072"/>
              <a:chExt cx="1584" cy="0"/>
            </a:xfrm>
          </p:grpSpPr>
          <p:sp>
            <p:nvSpPr>
              <p:cNvPr id="51" name="Line 54"/>
              <p:cNvSpPr>
                <a:spLocks noChangeShapeType="1"/>
              </p:cNvSpPr>
              <p:nvPr/>
            </p:nvSpPr>
            <p:spPr bwMode="auto">
              <a:xfrm>
                <a:off x="336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55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none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7" name="Group 56"/>
          <p:cNvGrpSpPr>
            <a:grpSpLocks/>
          </p:cNvGrpSpPr>
          <p:nvPr/>
        </p:nvGrpSpPr>
        <p:grpSpPr bwMode="auto">
          <a:xfrm>
            <a:off x="3505199" y="2895600"/>
            <a:ext cx="2971800" cy="533400"/>
            <a:chOff x="2832" y="2784"/>
            <a:chExt cx="1872" cy="384"/>
          </a:xfrm>
        </p:grpSpPr>
        <p:grpSp>
          <p:nvGrpSpPr>
            <p:cNvPr id="58" name="Group 57"/>
            <p:cNvGrpSpPr>
              <a:grpSpLocks/>
            </p:cNvGrpSpPr>
            <p:nvPr/>
          </p:nvGrpSpPr>
          <p:grpSpPr bwMode="auto">
            <a:xfrm flipH="1">
              <a:off x="2832" y="3168"/>
              <a:ext cx="1584" cy="0"/>
              <a:chOff x="3360" y="3072"/>
              <a:chExt cx="1584" cy="0"/>
            </a:xfrm>
          </p:grpSpPr>
          <p:sp>
            <p:nvSpPr>
              <p:cNvPr id="65" name="Line 58"/>
              <p:cNvSpPr>
                <a:spLocks noChangeShapeType="1"/>
              </p:cNvSpPr>
              <p:nvPr/>
            </p:nvSpPr>
            <p:spPr bwMode="auto">
              <a:xfrm>
                <a:off x="336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59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none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9" name="Group 60"/>
            <p:cNvGrpSpPr>
              <a:grpSpLocks/>
            </p:cNvGrpSpPr>
            <p:nvPr/>
          </p:nvGrpSpPr>
          <p:grpSpPr bwMode="auto">
            <a:xfrm flipH="1">
              <a:off x="2976" y="2976"/>
              <a:ext cx="1584" cy="0"/>
              <a:chOff x="3360" y="3072"/>
              <a:chExt cx="1584" cy="0"/>
            </a:xfrm>
          </p:grpSpPr>
          <p:sp>
            <p:nvSpPr>
              <p:cNvPr id="63" name="Line 61"/>
              <p:cNvSpPr>
                <a:spLocks noChangeShapeType="1"/>
              </p:cNvSpPr>
              <p:nvPr/>
            </p:nvSpPr>
            <p:spPr bwMode="auto">
              <a:xfrm>
                <a:off x="336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none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0" name="Group 63"/>
            <p:cNvGrpSpPr>
              <a:grpSpLocks/>
            </p:cNvGrpSpPr>
            <p:nvPr/>
          </p:nvGrpSpPr>
          <p:grpSpPr bwMode="auto">
            <a:xfrm flipH="1">
              <a:off x="3120" y="2784"/>
              <a:ext cx="1584" cy="0"/>
              <a:chOff x="3360" y="3072"/>
              <a:chExt cx="1584" cy="0"/>
            </a:xfrm>
          </p:grpSpPr>
          <p:sp>
            <p:nvSpPr>
              <p:cNvPr id="61" name="Line 64"/>
              <p:cNvSpPr>
                <a:spLocks noChangeShapeType="1"/>
              </p:cNvSpPr>
              <p:nvPr/>
            </p:nvSpPr>
            <p:spPr bwMode="auto">
              <a:xfrm>
                <a:off x="336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65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none" w="lg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7" name="Rectangle 66"/>
          <p:cNvSpPr/>
          <p:nvPr/>
        </p:nvSpPr>
        <p:spPr>
          <a:xfrm>
            <a:off x="7010400" y="2502086"/>
            <a:ext cx="20036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2400" dirty="0">
                <a:latin typeface="Times New Roman" pitchFamily="18" charset="0"/>
                <a:cs typeface="Times New Roman" pitchFamily="18" charset="0"/>
              </a:rPr>
              <a:t>Linije polja su normalne u odnosu na površinu ploče i usmjerene prema 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ploči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632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DFEEFF0-E17E-457F-93C6-E6479814FA07}" type="datetime1">
              <a:rPr lang="sr-Latn-CS" smtClean="0"/>
              <a:t>16.3.2021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6096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Električno polje para paralelnih metalnih ploča  koje su naelektrisane suprotnim naelektrisanjima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0825"/>
            <a:ext cx="7772400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79494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A956871-9503-4BEA-87D3-329CF812DB77}" type="datetime1">
              <a:rPr lang="sr-Latn-CS" smtClean="0"/>
              <a:t>16.3.2021</a:t>
            </a:fld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667000" y="1295400"/>
            <a:ext cx="1524000" cy="3733800"/>
            <a:chOff x="2448" y="720"/>
            <a:chExt cx="960" cy="2352"/>
          </a:xfrm>
        </p:grpSpPr>
        <p:sp>
          <p:nvSpPr>
            <p:cNvPr id="4" name="AutoShape 3"/>
            <p:cNvSpPr>
              <a:spLocks noChangeArrowheads="1"/>
            </p:cNvSpPr>
            <p:nvPr/>
          </p:nvSpPr>
          <p:spPr bwMode="auto">
            <a:xfrm>
              <a:off x="2592" y="864"/>
              <a:ext cx="672" cy="2208"/>
            </a:xfrm>
            <a:prstGeom prst="cube">
              <a:avLst>
                <a:gd name="adj" fmla="val 90398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>
                <a:latin typeface="Comic Sans MS" pitchFamily="66" charset="0"/>
                <a:ea typeface="PMingLiU" pitchFamily="18" charset="-120"/>
              </a:endParaRPr>
            </a:p>
          </p:txBody>
        </p:sp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 rot="5400000" flipH="1">
              <a:off x="1824" y="1344"/>
              <a:ext cx="2208" cy="960"/>
            </a:xfrm>
            <a:prstGeom prst="parallelogram">
              <a:avLst>
                <a:gd name="adj" fmla="val 76880"/>
              </a:avLst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>
              <a:flatTx/>
            </a:bodyPr>
            <a:lstStyle/>
            <a:p>
              <a:pPr defTabSz="1143000"/>
              <a:r>
                <a:rPr kumimoji="1" lang="en-US" altLang="zh-TW">
                  <a:solidFill>
                    <a:schemeClr val="accent2"/>
                  </a:solidFill>
                  <a:latin typeface="Comic Sans MS" pitchFamily="66" charset="0"/>
                  <a:ea typeface="PMingLiU" pitchFamily="18" charset="-120"/>
                </a:rPr>
                <a:t>            </a:t>
              </a:r>
            </a:p>
            <a:p>
              <a:pPr defTabSz="1143000"/>
              <a:r>
                <a:rPr kumimoji="1" lang="en-US" altLang="zh-TW">
                  <a:solidFill>
                    <a:schemeClr val="accent2"/>
                  </a:solidFill>
                  <a:latin typeface="Comic Sans MS" pitchFamily="66" charset="0"/>
                  <a:ea typeface="PMingLiU" pitchFamily="18" charset="-120"/>
                </a:rPr>
                <a:t>       +  </a:t>
              </a:r>
            </a:p>
            <a:p>
              <a:pPr defTabSz="1143000"/>
              <a:r>
                <a:rPr kumimoji="1" lang="en-US" altLang="zh-TW">
                  <a:solidFill>
                    <a:schemeClr val="accent2"/>
                  </a:solidFill>
                  <a:latin typeface="Comic Sans MS" pitchFamily="66" charset="0"/>
                  <a:ea typeface="PMingLiU" pitchFamily="18" charset="-120"/>
                </a:rPr>
                <a:t>    +  +  </a:t>
              </a:r>
            </a:p>
            <a:p>
              <a:pPr defTabSz="1143000"/>
              <a:r>
                <a:rPr kumimoji="1" lang="en-US" altLang="zh-TW">
                  <a:solidFill>
                    <a:schemeClr val="accent2"/>
                  </a:solidFill>
                  <a:latin typeface="Comic Sans MS" pitchFamily="66" charset="0"/>
                  <a:ea typeface="PMingLiU" pitchFamily="18" charset="-120"/>
                </a:rPr>
                <a:t>+  +  +  </a:t>
              </a:r>
            </a:p>
            <a:p>
              <a:pPr defTabSz="1143000"/>
              <a:r>
                <a:rPr kumimoji="1" lang="en-US" altLang="zh-TW">
                  <a:solidFill>
                    <a:schemeClr val="accent2"/>
                  </a:solidFill>
                  <a:latin typeface="Comic Sans MS" pitchFamily="66" charset="0"/>
                  <a:ea typeface="PMingLiU" pitchFamily="18" charset="-120"/>
                </a:rPr>
                <a:t>+  +  +  </a:t>
              </a:r>
            </a:p>
            <a:p>
              <a:pPr defTabSz="1143000"/>
              <a:r>
                <a:rPr kumimoji="1" lang="en-US" altLang="zh-TW">
                  <a:solidFill>
                    <a:schemeClr val="accent2"/>
                  </a:solidFill>
                  <a:latin typeface="Comic Sans MS" pitchFamily="66" charset="0"/>
                  <a:ea typeface="PMingLiU" pitchFamily="18" charset="-120"/>
                </a:rPr>
                <a:t>+  +  +</a:t>
              </a:r>
            </a:p>
            <a:p>
              <a:pPr defTabSz="1143000"/>
              <a:r>
                <a:rPr kumimoji="1" lang="en-US" altLang="zh-TW">
                  <a:solidFill>
                    <a:schemeClr val="accent2"/>
                  </a:solidFill>
                  <a:latin typeface="Comic Sans MS" pitchFamily="66" charset="0"/>
                  <a:ea typeface="PMingLiU" pitchFamily="18" charset="-120"/>
                </a:rPr>
                <a:t>+  +</a:t>
              </a:r>
            </a:p>
            <a:p>
              <a:pPr defTabSz="1143000"/>
              <a:r>
                <a:rPr kumimoji="1" lang="en-US" altLang="zh-TW">
                  <a:solidFill>
                    <a:schemeClr val="accent2"/>
                  </a:solidFill>
                  <a:latin typeface="Comic Sans MS" pitchFamily="66" charset="0"/>
                  <a:ea typeface="PMingLiU" pitchFamily="18" charset="-120"/>
                </a:rPr>
                <a:t>+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276600" y="2286000"/>
            <a:ext cx="2362200" cy="2057400"/>
            <a:chOff x="2160" y="1584"/>
            <a:chExt cx="1872" cy="1296"/>
          </a:xfrm>
        </p:grpSpPr>
        <p:grpSp>
          <p:nvGrpSpPr>
            <p:cNvPr id="7" name="Group 6"/>
            <p:cNvGrpSpPr>
              <a:grpSpLocks/>
            </p:cNvGrpSpPr>
            <p:nvPr/>
          </p:nvGrpSpPr>
          <p:grpSpPr bwMode="auto">
            <a:xfrm rot="10800000">
              <a:off x="2160" y="2544"/>
              <a:ext cx="1872" cy="336"/>
              <a:chOff x="2832" y="2784"/>
              <a:chExt cx="1872" cy="384"/>
            </a:xfrm>
          </p:grpSpPr>
          <p:grpSp>
            <p:nvGrpSpPr>
              <p:cNvPr id="28" name="Group 7"/>
              <p:cNvGrpSpPr>
                <a:grpSpLocks/>
              </p:cNvGrpSpPr>
              <p:nvPr/>
            </p:nvGrpSpPr>
            <p:grpSpPr bwMode="auto">
              <a:xfrm flipH="1">
                <a:off x="2832" y="3168"/>
                <a:ext cx="1584" cy="0"/>
                <a:chOff x="3360" y="3072"/>
                <a:chExt cx="1584" cy="0"/>
              </a:xfrm>
            </p:grpSpPr>
            <p:sp>
              <p:nvSpPr>
                <p:cNvPr id="35" name="Line 8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Line 9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10"/>
              <p:cNvGrpSpPr>
                <a:grpSpLocks/>
              </p:cNvGrpSpPr>
              <p:nvPr/>
            </p:nvGrpSpPr>
            <p:grpSpPr bwMode="auto">
              <a:xfrm flipH="1">
                <a:off x="2976" y="2976"/>
                <a:ext cx="1584" cy="0"/>
                <a:chOff x="3360" y="3072"/>
                <a:chExt cx="1584" cy="0"/>
              </a:xfrm>
            </p:grpSpPr>
            <p:sp>
              <p:nvSpPr>
                <p:cNvPr id="33" name="Line 11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" name="Line 12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13"/>
              <p:cNvGrpSpPr>
                <a:grpSpLocks/>
              </p:cNvGrpSpPr>
              <p:nvPr/>
            </p:nvGrpSpPr>
            <p:grpSpPr bwMode="auto">
              <a:xfrm flipH="1">
                <a:off x="3120" y="2784"/>
                <a:ext cx="1584" cy="0"/>
                <a:chOff x="3360" y="3072"/>
                <a:chExt cx="1584" cy="0"/>
              </a:xfrm>
            </p:grpSpPr>
            <p:sp>
              <p:nvSpPr>
                <p:cNvPr id="31" name="Line 14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" name="Line 15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8" name="Group 16"/>
            <p:cNvGrpSpPr>
              <a:grpSpLocks/>
            </p:cNvGrpSpPr>
            <p:nvPr/>
          </p:nvGrpSpPr>
          <p:grpSpPr bwMode="auto">
            <a:xfrm rot="10800000">
              <a:off x="2160" y="2064"/>
              <a:ext cx="1872" cy="336"/>
              <a:chOff x="2832" y="2784"/>
              <a:chExt cx="1872" cy="384"/>
            </a:xfrm>
          </p:grpSpPr>
          <p:grpSp>
            <p:nvGrpSpPr>
              <p:cNvPr id="19" name="Group 17"/>
              <p:cNvGrpSpPr>
                <a:grpSpLocks/>
              </p:cNvGrpSpPr>
              <p:nvPr/>
            </p:nvGrpSpPr>
            <p:grpSpPr bwMode="auto">
              <a:xfrm flipH="1">
                <a:off x="2832" y="3168"/>
                <a:ext cx="1584" cy="0"/>
                <a:chOff x="3360" y="3072"/>
                <a:chExt cx="1584" cy="0"/>
              </a:xfrm>
            </p:grpSpPr>
            <p:sp>
              <p:nvSpPr>
                <p:cNvPr id="26" name="Line 18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Line 19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20"/>
              <p:cNvGrpSpPr>
                <a:grpSpLocks/>
              </p:cNvGrpSpPr>
              <p:nvPr/>
            </p:nvGrpSpPr>
            <p:grpSpPr bwMode="auto">
              <a:xfrm flipH="1">
                <a:off x="2976" y="2976"/>
                <a:ext cx="1584" cy="0"/>
                <a:chOff x="3360" y="3072"/>
                <a:chExt cx="1584" cy="0"/>
              </a:xfrm>
            </p:grpSpPr>
            <p:sp>
              <p:nvSpPr>
                <p:cNvPr id="24" name="Line 21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Line 22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23"/>
              <p:cNvGrpSpPr>
                <a:grpSpLocks/>
              </p:cNvGrpSpPr>
              <p:nvPr/>
            </p:nvGrpSpPr>
            <p:grpSpPr bwMode="auto">
              <a:xfrm flipH="1">
                <a:off x="3120" y="2784"/>
                <a:ext cx="1584" cy="0"/>
                <a:chOff x="3360" y="3072"/>
                <a:chExt cx="1584" cy="0"/>
              </a:xfrm>
            </p:grpSpPr>
            <p:sp>
              <p:nvSpPr>
                <p:cNvPr id="22" name="Line 24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Line 25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9" name="Group 26"/>
            <p:cNvGrpSpPr>
              <a:grpSpLocks/>
            </p:cNvGrpSpPr>
            <p:nvPr/>
          </p:nvGrpSpPr>
          <p:grpSpPr bwMode="auto">
            <a:xfrm rot="10800000">
              <a:off x="2160" y="1584"/>
              <a:ext cx="1872" cy="336"/>
              <a:chOff x="2832" y="2784"/>
              <a:chExt cx="1872" cy="384"/>
            </a:xfrm>
          </p:grpSpPr>
          <p:grpSp>
            <p:nvGrpSpPr>
              <p:cNvPr id="10" name="Group 27"/>
              <p:cNvGrpSpPr>
                <a:grpSpLocks/>
              </p:cNvGrpSpPr>
              <p:nvPr/>
            </p:nvGrpSpPr>
            <p:grpSpPr bwMode="auto">
              <a:xfrm flipH="1">
                <a:off x="2832" y="3168"/>
                <a:ext cx="1584" cy="0"/>
                <a:chOff x="3360" y="3072"/>
                <a:chExt cx="1584" cy="0"/>
              </a:xfrm>
            </p:grpSpPr>
            <p:sp>
              <p:nvSpPr>
                <p:cNvPr id="17" name="Line 28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" name="Line 29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30"/>
              <p:cNvGrpSpPr>
                <a:grpSpLocks/>
              </p:cNvGrpSpPr>
              <p:nvPr/>
            </p:nvGrpSpPr>
            <p:grpSpPr bwMode="auto">
              <a:xfrm flipH="1">
                <a:off x="2976" y="2976"/>
                <a:ext cx="1584" cy="0"/>
                <a:chOff x="3360" y="3072"/>
                <a:chExt cx="1584" cy="0"/>
              </a:xfrm>
            </p:grpSpPr>
            <p:sp>
              <p:nvSpPr>
                <p:cNvPr id="15" name="Line 31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" name="Line 32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33"/>
              <p:cNvGrpSpPr>
                <a:grpSpLocks/>
              </p:cNvGrpSpPr>
              <p:nvPr/>
            </p:nvGrpSpPr>
            <p:grpSpPr bwMode="auto">
              <a:xfrm flipH="1">
                <a:off x="3120" y="2784"/>
                <a:ext cx="1584" cy="0"/>
                <a:chOff x="3360" y="3072"/>
                <a:chExt cx="1584" cy="0"/>
              </a:xfrm>
            </p:grpSpPr>
            <p:sp>
              <p:nvSpPr>
                <p:cNvPr id="13" name="Line 34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" name="Line 35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3048000" y="2438400"/>
            <a:ext cx="2743200" cy="2057400"/>
            <a:chOff x="1104" y="1872"/>
            <a:chExt cx="1872" cy="1296"/>
          </a:xfrm>
        </p:grpSpPr>
        <p:grpSp>
          <p:nvGrpSpPr>
            <p:cNvPr id="38" name="Group 37"/>
            <p:cNvGrpSpPr>
              <a:grpSpLocks/>
            </p:cNvGrpSpPr>
            <p:nvPr/>
          </p:nvGrpSpPr>
          <p:grpSpPr bwMode="auto">
            <a:xfrm rot="10800000">
              <a:off x="1104" y="2832"/>
              <a:ext cx="1872" cy="336"/>
              <a:chOff x="2832" y="2784"/>
              <a:chExt cx="1872" cy="384"/>
            </a:xfrm>
          </p:grpSpPr>
          <p:grpSp>
            <p:nvGrpSpPr>
              <p:cNvPr id="59" name="Group 38"/>
              <p:cNvGrpSpPr>
                <a:grpSpLocks/>
              </p:cNvGrpSpPr>
              <p:nvPr/>
            </p:nvGrpSpPr>
            <p:grpSpPr bwMode="auto">
              <a:xfrm flipH="1">
                <a:off x="2832" y="3168"/>
                <a:ext cx="1584" cy="0"/>
                <a:chOff x="3360" y="3072"/>
                <a:chExt cx="1584" cy="0"/>
              </a:xfrm>
            </p:grpSpPr>
            <p:sp>
              <p:nvSpPr>
                <p:cNvPr id="66" name="Line 39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" name="Line 40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0" name="Group 41"/>
              <p:cNvGrpSpPr>
                <a:grpSpLocks/>
              </p:cNvGrpSpPr>
              <p:nvPr/>
            </p:nvGrpSpPr>
            <p:grpSpPr bwMode="auto">
              <a:xfrm flipH="1">
                <a:off x="2976" y="2976"/>
                <a:ext cx="1584" cy="0"/>
                <a:chOff x="3360" y="3072"/>
                <a:chExt cx="1584" cy="0"/>
              </a:xfrm>
            </p:grpSpPr>
            <p:sp>
              <p:nvSpPr>
                <p:cNvPr id="64" name="Line 42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" name="Line 43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1" name="Group 44"/>
              <p:cNvGrpSpPr>
                <a:grpSpLocks/>
              </p:cNvGrpSpPr>
              <p:nvPr/>
            </p:nvGrpSpPr>
            <p:grpSpPr bwMode="auto">
              <a:xfrm flipH="1">
                <a:off x="3120" y="2784"/>
                <a:ext cx="1584" cy="0"/>
                <a:chOff x="3360" y="3072"/>
                <a:chExt cx="1584" cy="0"/>
              </a:xfrm>
            </p:grpSpPr>
            <p:sp>
              <p:nvSpPr>
                <p:cNvPr id="62" name="Line 45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" name="Line 46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9" name="Group 47"/>
            <p:cNvGrpSpPr>
              <a:grpSpLocks/>
            </p:cNvGrpSpPr>
            <p:nvPr/>
          </p:nvGrpSpPr>
          <p:grpSpPr bwMode="auto">
            <a:xfrm rot="10800000">
              <a:off x="1104" y="2352"/>
              <a:ext cx="1872" cy="336"/>
              <a:chOff x="2832" y="2784"/>
              <a:chExt cx="1872" cy="384"/>
            </a:xfrm>
          </p:grpSpPr>
          <p:grpSp>
            <p:nvGrpSpPr>
              <p:cNvPr id="50" name="Group 48"/>
              <p:cNvGrpSpPr>
                <a:grpSpLocks/>
              </p:cNvGrpSpPr>
              <p:nvPr/>
            </p:nvGrpSpPr>
            <p:grpSpPr bwMode="auto">
              <a:xfrm flipH="1">
                <a:off x="2832" y="3168"/>
                <a:ext cx="1584" cy="0"/>
                <a:chOff x="3360" y="3072"/>
                <a:chExt cx="1584" cy="0"/>
              </a:xfrm>
            </p:grpSpPr>
            <p:sp>
              <p:nvSpPr>
                <p:cNvPr id="57" name="Line 49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Line 50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1" name="Group 51"/>
              <p:cNvGrpSpPr>
                <a:grpSpLocks/>
              </p:cNvGrpSpPr>
              <p:nvPr/>
            </p:nvGrpSpPr>
            <p:grpSpPr bwMode="auto">
              <a:xfrm flipH="1">
                <a:off x="2976" y="2976"/>
                <a:ext cx="1584" cy="0"/>
                <a:chOff x="3360" y="3072"/>
                <a:chExt cx="1584" cy="0"/>
              </a:xfrm>
            </p:grpSpPr>
            <p:sp>
              <p:nvSpPr>
                <p:cNvPr id="55" name="Line 52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Line 53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2" name="Group 54"/>
              <p:cNvGrpSpPr>
                <a:grpSpLocks/>
              </p:cNvGrpSpPr>
              <p:nvPr/>
            </p:nvGrpSpPr>
            <p:grpSpPr bwMode="auto">
              <a:xfrm flipH="1">
                <a:off x="3120" y="2784"/>
                <a:ext cx="1584" cy="0"/>
                <a:chOff x="3360" y="3072"/>
                <a:chExt cx="1584" cy="0"/>
              </a:xfrm>
            </p:grpSpPr>
            <p:sp>
              <p:nvSpPr>
                <p:cNvPr id="53" name="Line 55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Line 56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0" name="Group 57"/>
            <p:cNvGrpSpPr>
              <a:grpSpLocks/>
            </p:cNvGrpSpPr>
            <p:nvPr/>
          </p:nvGrpSpPr>
          <p:grpSpPr bwMode="auto">
            <a:xfrm rot="10800000">
              <a:off x="1104" y="1872"/>
              <a:ext cx="1872" cy="336"/>
              <a:chOff x="2832" y="2784"/>
              <a:chExt cx="1872" cy="384"/>
            </a:xfrm>
          </p:grpSpPr>
          <p:grpSp>
            <p:nvGrpSpPr>
              <p:cNvPr id="41" name="Group 58"/>
              <p:cNvGrpSpPr>
                <a:grpSpLocks/>
              </p:cNvGrpSpPr>
              <p:nvPr/>
            </p:nvGrpSpPr>
            <p:grpSpPr bwMode="auto">
              <a:xfrm flipH="1">
                <a:off x="2832" y="3168"/>
                <a:ext cx="1584" cy="0"/>
                <a:chOff x="3360" y="3072"/>
                <a:chExt cx="1584" cy="0"/>
              </a:xfrm>
            </p:grpSpPr>
            <p:sp>
              <p:nvSpPr>
                <p:cNvPr id="48" name="Line 59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Line 60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2" name="Group 61"/>
              <p:cNvGrpSpPr>
                <a:grpSpLocks/>
              </p:cNvGrpSpPr>
              <p:nvPr/>
            </p:nvGrpSpPr>
            <p:grpSpPr bwMode="auto">
              <a:xfrm flipH="1">
                <a:off x="2976" y="2976"/>
                <a:ext cx="1584" cy="0"/>
                <a:chOff x="3360" y="3072"/>
                <a:chExt cx="1584" cy="0"/>
              </a:xfrm>
            </p:grpSpPr>
            <p:sp>
              <p:nvSpPr>
                <p:cNvPr id="46" name="Line 62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Line 63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" name="Group 64"/>
              <p:cNvGrpSpPr>
                <a:grpSpLocks/>
              </p:cNvGrpSpPr>
              <p:nvPr/>
            </p:nvGrpSpPr>
            <p:grpSpPr bwMode="auto">
              <a:xfrm flipH="1">
                <a:off x="3120" y="2784"/>
                <a:ext cx="1584" cy="0"/>
                <a:chOff x="3360" y="3072"/>
                <a:chExt cx="1584" cy="0"/>
              </a:xfrm>
            </p:grpSpPr>
            <p:sp>
              <p:nvSpPr>
                <p:cNvPr id="44" name="Line 65"/>
                <p:cNvSpPr>
                  <a:spLocks noChangeShapeType="1"/>
                </p:cNvSpPr>
                <p:nvPr/>
              </p:nvSpPr>
              <p:spPr bwMode="auto">
                <a:xfrm>
                  <a:off x="336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Line 66"/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86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none" w="lg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8" name="Group 67"/>
          <p:cNvGrpSpPr>
            <a:grpSpLocks/>
          </p:cNvGrpSpPr>
          <p:nvPr/>
        </p:nvGrpSpPr>
        <p:grpSpPr bwMode="auto">
          <a:xfrm>
            <a:off x="4953000" y="1447800"/>
            <a:ext cx="1524000" cy="3733800"/>
            <a:chOff x="1440" y="2304"/>
            <a:chExt cx="960" cy="2352"/>
          </a:xfrm>
        </p:grpSpPr>
        <p:sp>
          <p:nvSpPr>
            <p:cNvPr id="69" name="AutoShape 68"/>
            <p:cNvSpPr>
              <a:spLocks noChangeArrowheads="1"/>
            </p:cNvSpPr>
            <p:nvPr/>
          </p:nvSpPr>
          <p:spPr bwMode="auto">
            <a:xfrm>
              <a:off x="1584" y="2448"/>
              <a:ext cx="672" cy="2208"/>
            </a:xfrm>
            <a:prstGeom prst="cube">
              <a:avLst>
                <a:gd name="adj" fmla="val 90398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AutoShape 69"/>
            <p:cNvSpPr>
              <a:spLocks noChangeArrowheads="1"/>
            </p:cNvSpPr>
            <p:nvPr/>
          </p:nvSpPr>
          <p:spPr bwMode="auto">
            <a:xfrm rot="5400000" flipH="1">
              <a:off x="816" y="2928"/>
              <a:ext cx="2208" cy="960"/>
            </a:xfrm>
            <a:prstGeom prst="parallelogram">
              <a:avLst>
                <a:gd name="adj" fmla="val 76880"/>
              </a:avLst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>
              <a:flatTx/>
            </a:bodyPr>
            <a:lstStyle/>
            <a:p>
              <a:pPr defTabSz="1143000"/>
              <a:r>
                <a:rPr kumimoji="1" lang="en-US" altLang="zh-TW">
                  <a:solidFill>
                    <a:srgbClr val="CC3300"/>
                  </a:solidFill>
                  <a:latin typeface="Comic Sans MS" pitchFamily="66" charset="0"/>
                  <a:ea typeface="PMingLiU" pitchFamily="18" charset="-120"/>
                </a:rPr>
                <a:t>            </a:t>
              </a:r>
            </a:p>
            <a:p>
              <a:pPr defTabSz="1143000"/>
              <a:r>
                <a:rPr kumimoji="1" lang="en-US" altLang="zh-TW">
                  <a:solidFill>
                    <a:srgbClr val="CC3300"/>
                  </a:solidFill>
                  <a:latin typeface="Comic Sans MS" pitchFamily="66" charset="0"/>
                  <a:ea typeface="PMingLiU" pitchFamily="18" charset="-120"/>
                </a:rPr>
                <a:t>       -  </a:t>
              </a:r>
            </a:p>
            <a:p>
              <a:pPr defTabSz="1143000"/>
              <a:r>
                <a:rPr kumimoji="1" lang="en-US" altLang="zh-TW">
                  <a:solidFill>
                    <a:srgbClr val="CC3300"/>
                  </a:solidFill>
                  <a:latin typeface="Comic Sans MS" pitchFamily="66" charset="0"/>
                  <a:ea typeface="PMingLiU" pitchFamily="18" charset="-120"/>
                </a:rPr>
                <a:t>    -  -  </a:t>
              </a:r>
            </a:p>
            <a:p>
              <a:pPr defTabSz="1143000"/>
              <a:r>
                <a:rPr kumimoji="1" lang="en-US" altLang="zh-TW">
                  <a:solidFill>
                    <a:srgbClr val="CC3300"/>
                  </a:solidFill>
                  <a:latin typeface="Comic Sans MS" pitchFamily="66" charset="0"/>
                  <a:ea typeface="PMingLiU" pitchFamily="18" charset="-120"/>
                </a:rPr>
                <a:t>-  -  -  </a:t>
              </a:r>
            </a:p>
            <a:p>
              <a:pPr defTabSz="1143000"/>
              <a:r>
                <a:rPr kumimoji="1" lang="en-US" altLang="zh-TW">
                  <a:solidFill>
                    <a:srgbClr val="CC3300"/>
                  </a:solidFill>
                  <a:latin typeface="Comic Sans MS" pitchFamily="66" charset="0"/>
                  <a:ea typeface="PMingLiU" pitchFamily="18" charset="-120"/>
                </a:rPr>
                <a:t>-  -  -  </a:t>
              </a:r>
            </a:p>
            <a:p>
              <a:pPr defTabSz="1143000"/>
              <a:r>
                <a:rPr kumimoji="1" lang="en-US" altLang="zh-TW">
                  <a:solidFill>
                    <a:srgbClr val="CC3300"/>
                  </a:solidFill>
                  <a:latin typeface="Comic Sans MS" pitchFamily="66" charset="0"/>
                  <a:ea typeface="PMingLiU" pitchFamily="18" charset="-120"/>
                </a:rPr>
                <a:t>-  -  -</a:t>
              </a:r>
            </a:p>
            <a:p>
              <a:pPr defTabSz="1143000"/>
              <a:r>
                <a:rPr kumimoji="1" lang="en-US" altLang="zh-TW">
                  <a:solidFill>
                    <a:srgbClr val="CC3300"/>
                  </a:solidFill>
                  <a:latin typeface="Comic Sans MS" pitchFamily="66" charset="0"/>
                  <a:ea typeface="PMingLiU" pitchFamily="18" charset="-120"/>
                </a:rPr>
                <a:t>-  -</a:t>
              </a:r>
            </a:p>
            <a:p>
              <a:pPr defTabSz="1143000"/>
              <a:r>
                <a:rPr kumimoji="1" lang="en-US" altLang="zh-TW">
                  <a:solidFill>
                    <a:srgbClr val="CC3300"/>
                  </a:solidFill>
                  <a:latin typeface="Comic Sans MS" pitchFamily="66" charset="0"/>
                  <a:ea typeface="PMingLiU" pitchFamily="18" charset="-120"/>
                </a:rPr>
                <a:t>-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69692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E5D3B65-B90E-4E05-BC33-43247E04F8D7}" type="datetime1">
              <a:rPr lang="sr-Latn-CS" smtClean="0"/>
              <a:t>16.3.2021</a:t>
            </a:fld>
            <a:endParaRPr lang="en-US"/>
          </a:p>
        </p:txBody>
      </p:sp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340" y="838200"/>
            <a:ext cx="6953250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23047" y="3733800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daljim razmatranjima ćemo zanemarivati ivični efekat i smatrati da se radi o homogenom električnom polju u oblasti između elektroda dok je u cijelom okolnom prostoru jačina električnog polja jednaka nuli. </a:t>
            </a:r>
            <a:endParaRPr lang="sr-Latn-C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800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D53A54F-C34B-4183-84A6-1CEE77263597}" type="datetime1">
              <a:rPr lang="sr-Latn-CS" smtClean="0"/>
              <a:t>16.3.2021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3810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sr-Latn-CS" dirty="0"/>
          </a:p>
          <a:p>
            <a:r>
              <a:rPr lang="vi-VN" dirty="0"/>
              <a:t>Intenzitet vektora </a:t>
            </a:r>
            <a:r>
              <a:rPr lang="sr-Latn-CS" b="1" dirty="0"/>
              <a:t>E</a:t>
            </a:r>
            <a:r>
              <a:rPr lang="sr-Latn-CS" b="1" baseline="-25000" dirty="0"/>
              <a:t>0</a:t>
            </a:r>
            <a:r>
              <a:rPr lang="sr-Latn-CS" dirty="0"/>
              <a:t>:</a:t>
            </a:r>
            <a:endParaRPr lang="vi-VN" b="1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457200"/>
            <a:ext cx="3810000" cy="384728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67200" y="121920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/>
              <a:t>E</a:t>
            </a:r>
            <a:r>
              <a:rPr lang="sr-Latn-ME" baseline="-25000" dirty="0" smtClean="0"/>
              <a:t>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267200" y="3962400"/>
            <a:ext cx="423514" cy="34208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820215554"/>
              </p:ext>
            </p:extLst>
          </p:nvPr>
        </p:nvGraphicFramePr>
        <p:xfrm>
          <a:off x="2895600" y="4133165"/>
          <a:ext cx="2743200" cy="2291576"/>
        </p:xfrm>
        <a:graphic>
          <a:graphicData uri="http://schemas.openxmlformats.org/presentationml/2006/ole">
            <p:oleObj spid="_x0000_s78854" name="Equation" r:id="rId4" imgW="1002960" imgH="83808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19600" y="5715000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- Površinsko naelektrisanje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01539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B0BF49A-1C7D-4E5C-8BF8-99878FB1FCF5}" type="datetime1">
              <a:rPr lang="sr-Latn-CS" smtClean="0"/>
              <a:t>16.3.2021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1365" y="533400"/>
            <a:ext cx="8839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Kapacitivnost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kondenzatora 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 (C)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definiše kao odnos količine naelektrisanja na jednoj od njegovih ploča i potencijalne razlike među elektrodama, tj. napona između elektroda koji se javi kao posledica te količine naelektrisanja: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47540545"/>
              </p:ext>
            </p:extLst>
          </p:nvPr>
        </p:nvGraphicFramePr>
        <p:xfrm>
          <a:off x="3276600" y="2041144"/>
          <a:ext cx="1593850" cy="1411288"/>
        </p:xfrm>
        <a:graphic>
          <a:graphicData uri="http://schemas.openxmlformats.org/presentationml/2006/ole">
            <p:oleObj spid="_x0000_s79882" name="Equation" r:id="rId3" imgW="444307" imgH="393529" progId="Equation.3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363070" y="3475167"/>
            <a:ext cx="86195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Kapacitet vazdušnog pločastog kondenzatora izračunava se pomoću izraza: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631170119"/>
              </p:ext>
            </p:extLst>
          </p:nvPr>
        </p:nvGraphicFramePr>
        <p:xfrm>
          <a:off x="1524000" y="4572000"/>
          <a:ext cx="2133600" cy="1438275"/>
        </p:xfrm>
        <a:graphic>
          <a:graphicData uri="http://schemas.openxmlformats.org/presentationml/2006/ole">
            <p:oleObj spid="_x0000_s79883" name="Equation" r:id="rId4" imgW="583947" imgH="393529" progId="Equation.3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4191000" y="480060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Gdje je:</a:t>
            </a:r>
          </a:p>
          <a:p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sr-Latn-CS" sz="2000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- dielektrična konstanta vazduha</a:t>
            </a:r>
          </a:p>
          <a:p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S- površina ploče kondenzatora</a:t>
            </a:r>
          </a:p>
          <a:p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d- udaljenost između ploča kondenzatora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123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03784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CC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663300"/>
      </a:hlink>
      <a:folHlink>
        <a:srgbClr val="CC99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13A796AFF8E647BC69A9625DC30067" ma:contentTypeVersion="2" ma:contentTypeDescription="Kreiraj novi dokument." ma:contentTypeScope="" ma:versionID="4edf0da3063b42522838a51290740f10">
  <xsd:schema xmlns:xsd="http://www.w3.org/2001/XMLSchema" xmlns:xs="http://www.w3.org/2001/XMLSchema" xmlns:p="http://schemas.microsoft.com/office/2006/metadata/properties" xmlns:ns2="c197af95-2c4c-4ebb-8cfa-567d5c22ec8e" targetNamespace="http://schemas.microsoft.com/office/2006/metadata/properties" ma:root="true" ma:fieldsID="a60a987b5e5a46f4e024622b813eb86b" ns2:_="">
    <xsd:import namespace="c197af95-2c4c-4ebb-8cfa-567d5c22ec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97af95-2c4c-4ebb-8cfa-567d5c22e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C526B3-A781-48D5-A82D-815632A2E396}"/>
</file>

<file path=customXml/itemProps2.xml><?xml version="1.0" encoding="utf-8"?>
<ds:datastoreItem xmlns:ds="http://schemas.openxmlformats.org/officeDocument/2006/customXml" ds:itemID="{92D9F89A-6118-4DFA-AADE-CA6F28EF43BE}"/>
</file>

<file path=customXml/itemProps3.xml><?xml version="1.0" encoding="utf-8"?>
<ds:datastoreItem xmlns:ds="http://schemas.openxmlformats.org/officeDocument/2006/customXml" ds:itemID="{80364F0E-D52C-495C-B348-63A19AB539FF}"/>
</file>

<file path=docProps/app.xml><?xml version="1.0" encoding="utf-8"?>
<Properties xmlns="http://schemas.openxmlformats.org/officeDocument/2006/extended-properties" xmlns:vt="http://schemas.openxmlformats.org/officeDocument/2006/docPropsVTypes">
  <Template>10203784</Template>
  <TotalTime>707</TotalTime>
  <Words>237</Words>
  <Application>Microsoft Office PowerPoint</Application>
  <PresentationFormat>On-screen Show (4:3)</PresentationFormat>
  <Paragraphs>73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10203784</vt:lpstr>
      <vt:lpstr>Equation</vt:lpstr>
      <vt:lpstr>ELEKTROSTATIKA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MELANIJA ĆALASAN</dc:creator>
  <cp:lastModifiedBy>VESNA</cp:lastModifiedBy>
  <cp:revision>46</cp:revision>
  <cp:lastPrinted>1601-01-01T00:00:00Z</cp:lastPrinted>
  <dcterms:created xsi:type="dcterms:W3CDTF">2014-04-16T14:39:40Z</dcterms:created>
  <dcterms:modified xsi:type="dcterms:W3CDTF">2021-03-16T12:35:07Z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TC102037841033</vt:lpwstr>
  </property>
  <property fmtid="{D5CDD505-2E9C-101B-9397-08002B2CF9AE}" pid="3" name="ContentTypeId">
    <vt:lpwstr>0x0101006013A796AFF8E647BC69A9625DC30067</vt:lpwstr>
  </property>
</Properties>
</file>