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3" r:id="rId3"/>
    <p:sldId id="258" r:id="rId4"/>
    <p:sldId id="264" r:id="rId5"/>
    <p:sldId id="265" r:id="rId6"/>
    <p:sldId id="260" r:id="rId7"/>
    <p:sldId id="261" r:id="rId8"/>
    <p:sldId id="266" r:id="rId9"/>
    <p:sldId id="259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4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70FE0-8294-479C-BD1E-D55A744C0C6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14070-F0FF-44AB-ABF2-495AF6D3EC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905420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121AB-1B65-47E8-A24B-E7491EF4C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8471190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2CE90C-6105-489C-ABF7-C5984E5EE87A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B69BB6F-7545-4C5F-AC4B-BD96FD9946B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B69BB6F-7545-4C5F-AC4B-BD96FD9946B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2CE90C-6105-489C-ABF7-C5984E5EE87A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2CE90C-6105-489C-ABF7-C5984E5EE87A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B69BB6F-7545-4C5F-AC4B-BD96FD9946B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9958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4D6167-DA4E-4452-84AD-A375292E562F}" type="datetime1">
              <a:rPr lang="sr-Latn-CS" smtClean="0"/>
              <a:t>16.3.2021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D8054-B36F-431E-891C-3EEEDC7959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6A173-9B0C-42AE-8B21-218DABFB37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C30AA23-0022-4325-B01A-5E7E5B702B57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156A59-749A-4D60-B433-B6B62434A3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78B3206-3893-4169-BB15-6EA1674E1504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5A945-6C8B-4EDE-B14F-7A408E270E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0CFF830-5C21-4DDA-BD16-DBF313EC8763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07EF17-BF36-45D1-8A67-ADA18BCD95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45CF6FA-5F70-4B54-AB35-67379F186161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33028-883A-421C-9DD9-9E6A5E6B4E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7DAC12B-2528-480B-ABB3-B5738921F077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570599-B723-4D32-979A-D7D19DABB1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9D8EBF-DB1C-4DB1-B222-2B2A1773591E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36B05C-6489-4094-8BF0-FD1BDBD211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2877803-B1B4-4171-A241-E7BC4AE78FBA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E213D7-6A43-4883-A335-E2FB605C61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F1B486A-DA05-4761-A341-CABDA8519CE9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BEE83-8442-4AA9-B262-FB85931436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65119D9-51DE-4971-A4F7-46D39AF7D576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D15A2B-D1CD-475C-9AC6-1F3CBBB60E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6BFF8E3-8BDA-4C99-9F3D-5A49C378DE9A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80719CF6-D155-4F08-AFE3-644177124A3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894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7BA498EA-2A0D-4A25-BFD9-EFDCC067057E}" type="datetime1">
              <a:rPr lang="sr-Latn-CS" smtClean="0"/>
              <a:t>16.3.2021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ELEKTROSTATIKA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r-Latn-CS" b="1" dirty="0" smtClean="0"/>
          </a:p>
          <a:p>
            <a:pPr algn="ctr"/>
            <a:r>
              <a:rPr lang="sr-Latn-CS" b="1" dirty="0" smtClean="0"/>
              <a:t>KULONOV  ZAKON</a:t>
            </a:r>
            <a:endParaRPr lang="en-US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595FFF-BB0E-4FCA-9F37-399A36BA7293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5124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81400"/>
            <a:ext cx="898397" cy="685799"/>
          </a:xfrm>
          <a:prstGeom prst="rect">
            <a:avLst/>
          </a:prstGeom>
          <a:noFill/>
        </p:spPr>
      </p:pic>
      <p:pic>
        <p:nvPicPr>
          <p:cNvPr id="11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95600"/>
            <a:ext cx="898397" cy="685799"/>
          </a:xfrm>
          <a:prstGeom prst="rect">
            <a:avLst/>
          </a:prstGeom>
          <a:noFill/>
        </p:spPr>
      </p:pic>
      <p:pic>
        <p:nvPicPr>
          <p:cNvPr id="12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0"/>
            <a:ext cx="898397" cy="685799"/>
          </a:xfrm>
          <a:prstGeom prst="rect">
            <a:avLst/>
          </a:prstGeom>
          <a:noFill/>
        </p:spPr>
      </p:pic>
      <p:pic>
        <p:nvPicPr>
          <p:cNvPr id="13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898397" cy="685799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67600" y="76200"/>
            <a:ext cx="155024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ELEKTROSTATIKA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r-Latn-CS" b="1" dirty="0" smtClean="0"/>
          </a:p>
          <a:p>
            <a:pPr algn="ctr"/>
            <a:r>
              <a:rPr lang="sr-Latn-CS" b="1" dirty="0" smtClean="0"/>
              <a:t>KULONOV  ZAKON</a:t>
            </a:r>
            <a:endParaRPr lang="en-US" b="1" dirty="0" smtClean="0"/>
          </a:p>
          <a:p>
            <a:pPr algn="ctr"/>
            <a:r>
              <a:rPr lang="sr-Latn-CS" b="1" dirty="0" smtClean="0"/>
              <a:t>Zadaci</a:t>
            </a:r>
            <a:endParaRPr lang="en-US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A2831B7-DE37-4298-BF2B-1C603763A6B4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5124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898397" cy="685799"/>
          </a:xfrm>
          <a:prstGeom prst="rect">
            <a:avLst/>
          </a:prstGeom>
          <a:noFill/>
        </p:spPr>
      </p:pic>
      <p:pic>
        <p:nvPicPr>
          <p:cNvPr id="11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898397" cy="685799"/>
          </a:xfrm>
          <a:prstGeom prst="rect">
            <a:avLst/>
          </a:prstGeom>
          <a:noFill/>
        </p:spPr>
      </p:pic>
      <p:pic>
        <p:nvPicPr>
          <p:cNvPr id="12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898397" cy="685799"/>
          </a:xfrm>
          <a:prstGeom prst="rect">
            <a:avLst/>
          </a:prstGeom>
          <a:noFill/>
        </p:spPr>
      </p:pic>
      <p:pic>
        <p:nvPicPr>
          <p:cNvPr id="13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898397" cy="685799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67600" y="76200"/>
            <a:ext cx="155024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915400" cy="518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r-Latn-CS" sz="2400" b="1" dirty="0" smtClean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37BED20F-75A8-4C51-B367-95E50634556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685800"/>
            <a:ext cx="8610600" cy="1478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Latn-CS" sz="2800" dirty="0" smtClean="0"/>
              <a:t>Kulonov zakon matematički se izražava na sledeći način:</a:t>
            </a:r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800" dirty="0" smtClean="0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457200" y="1676400"/>
          <a:ext cx="4989513" cy="2133600"/>
        </p:xfrm>
        <a:graphic>
          <a:graphicData uri="http://schemas.openxmlformats.org/presentationml/2006/ole">
            <p:oleObj spid="_x0000_s51202" name="Equation" r:id="rId4" imgW="875920" imgH="393529" progId="Equation.3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5973561" y="2057400"/>
          <a:ext cx="2713239" cy="1177925"/>
        </p:xfrm>
        <a:graphic>
          <a:graphicData uri="http://schemas.openxmlformats.org/presentationml/2006/ole">
            <p:oleObj spid="_x0000_s51203" name="Equation" r:id="rId5" imgW="965200" imgH="4191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810000"/>
            <a:ext cx="425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ili</a:t>
            </a:r>
            <a:endParaRPr lang="en-US" sz="28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199" y="4343400"/>
          <a:ext cx="5154859" cy="1788006"/>
        </p:xfrm>
        <a:graphic>
          <a:graphicData uri="http://schemas.openxmlformats.org/presentationml/2006/ole">
            <p:oleObj spid="_x0000_s51204" name="Equation" r:id="rId6" imgW="1244600" imgH="4318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638800" y="4876800"/>
          <a:ext cx="3144838" cy="1027552"/>
        </p:xfrm>
        <a:graphic>
          <a:graphicData uri="http://schemas.openxmlformats.org/presentationml/2006/ole">
            <p:oleObj spid="_x0000_s51205" name="Equation" r:id="rId7" imgW="1282700" imgH="41910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533400" y="1752600"/>
            <a:ext cx="4876800" cy="1981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915400" cy="518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r-Latn-CS" sz="2400" b="1" dirty="0" smtClean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7341F0DD-07DE-4A81-B61B-2DA41636B021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685800"/>
            <a:ext cx="5257800" cy="518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r-Latn-CS" sz="2400" dirty="0" smtClean="0"/>
          </a:p>
        </p:txBody>
      </p:sp>
      <p:sp>
        <p:nvSpPr>
          <p:cNvPr id="11266" name="AutoShape 2" descr="data:image/jpeg;base64,/9j/4AAQSkZJRgABAQAAAQABAAD/2wCEAAkGBwgHBgkIBwgKCgkLDRYPDQwMDRsUFRAWIB0iIiAdHx8kKDQsJCYxJx8fLT0tMTU3Ojo6Iys/RD84QzQ5OjcBCgoKDQwNGg8PGjclHyU3Nzc3Nzc3Nzc3Nzc3Nzc3Nzc3Nzc3Nzc3Nzc3Nzc3Nzc3Nzc3Nzc3Nzc3Nzc3Nzc3N//AABEIAKAAhwMBIgACEQEDEQH/xAAcAAAABwEBAAAAAAAAAAAAAAAAAQIEBQYHAwj/xAA8EAABAwIEAgcGBgEDBQEAAAABAgMRAAQFEiExQVEGEyJhcZGhMoGxwdHhBxQjQvDxUnKCkhU1YnOyJP/EABkBAAIDAQAAAAAAAAAAAAAAAAECAAMEBf/EACMRAAICAgICAQUAAAAAAAAAAAABAhEDIRJBBDFxEyIyQlH/2gAMAwEAAhEDEQA/ANKGukwKMDeQNeXH1oAGNZ94P0owOAGvh9qxFwlSRsYHu+9DKP5/dHljb0oa8P6oEEdkKGxHGlCSDMH4GgSoGNjxABoHRJUqEgCSSNhz2okDABEQD3cPjQhJMiPL700/OJeRNsjOn/M9kHw0k/zWuSl3CjPXFPchAHxmlckgpNj/ACgnf3fw0kECYj0pkl58Ay6SY0zgVxdxlFo8lq7nKrTrGwYHeRQ5oPFktw1g/wA8aGh1geZ+tJSpK0pWggpOygJB9KWRO+nuj5U4BOVPIeOn1oikb6en1pcGKIhXH0E1ACU6RB1nuo4AOw8f4aIFXEE+4/SlBOvzy+u1QgCBxEDn/DQoZZ1jXwOvpR0CCCQkxt3wPrRgjfTyT9aBO4knjxoIOmubyPntRIFmSDqfhRgp3PyoA8JV4a0D2dQT4a1CBdnKVaQNSYGlMnki8UCqTbp1yRos8z9K4YzeJDrdqgmSMyyBsOAPjSrRZc05cRVc5dDpdjlCZUToO4V16sUhua61SMcXWxFR79uhUyBrUmuaaupmlkx46IdC7nCnC5aqKm/3snVJHdyNWK2umbu1buGFHq1jTQDxB76iX05tDTXBLn8njC7BRPV3CStsToFgax4j4VZinumScbVosuZMafAUZiPrFCM3Ej/lQB5nhxrQZwKhOseQFEFAmBEe760qYymY4RG3lSQYV+71+lQgCROpI7tKOh7J/dHvo6hAiJkx8PmaIRBAg+VGPEgcY/ujzb6yO8feoESdtdvAGkOuoZaW84pIQ2kqUTpoNTXQkGO1PfNVvp6lKsMtkxmJukkDNMwCTNQK2MbS5U8nrV2znXOqLil5yYnUSSY91SNlddvVXZB1OXTzqJtUly2zP51KSNCFR6bEVKWVw8sJZCcqMubMSAAOVUMuolkuZzmT7J2NdgZpiyolRRMkHfupypyEykSdgKQFHcglNN3E71X8bxbEWgtFkuXU6lDNuXco4TUTg/TK5L35XGbYIWo5W3m9Mx5FJGlJ7VlixSqy2rRodRVXxRxVpi9leEghh5JVp+0mD6GpfpDi3/SrUqQ0t65cORhlKSS4s7JH84VnuJqxt8rGJXSUPkSGuoyhI89aMI9jwi2bQTCyCUmO6jBiRM6c/vXDDVlzD7ZaozKZSpQmIOUV3MRPH3H51rMQYGkb9/D1NJETtqecaUBonfyilTB0JMcI+9EAkjXQeooUoqHMHuP90dAIlIJHE+E0oAiZBnumkK0OoEe760AU7wInuogFxrrPl96qnTrFbe2Rb4c60txb36sgewAfnr5GrPKQQQEweIiqj09buWksXlo0t0QWnQ0kqUASNdBsNag0fZCNOXBK1s6N83NPKpdhq5Ztw6HOscUdSdk7kwKr2FWeNY0ypuxw9aLdpKv1bwFpLkwYTI3kcop0zg2LFlEvOIcSAVsbFQG45E/Gqsi4q2XRVsuWGHO1mMzoPSu71u+oHqlhIPdTHDWvyTa2UkwFkgcqlW3gRBqjQXplYucHxwXdsq2xJtqxQ4FXDKZSpzXta7mR3iKc2mEpVfJuHE9YGnQtJWJggaa8TU+pA301pKnUo7Ea8hQk70MpsrvS61cc/LOtXi7RYUtAeSkEpKwI8NiJHOqzdYQtDbDaLp+7W2iHHHDOczvrMctI2q8Y0wq8w51pB7ZhSJOygZHwqGViTf8A0wEJglO0bGlc3VFuLplqwZxT2D2TqxClMIMJHdTwgxuo9x0qL6OEDAbDNoepHIfKpPQxon/bH0rdH0jDL8mEmQePrS8pGkGNtjSVDQQE+n1ogROgA8qIosjx9aFIkHZKfShUCKO5jMfAmiSVcUqme+jiZ28p+dEEaHsgcPY+9QABPJUe+hsREz3k0RRHDX/THzoRA4j3feoQWDJG+3P7VR+lnSZOHdJ7KychTQaJW3+5SidIJ5DhxmrtoY57DT7153/FTEE33TLEANBbPdUCOQSAfUGmhBZNMKnwdmyWN23eJU8wlaW1K7JWkpKhG+tOUuKHdWU9AOnYtUtYVjCz1OaGbg7tzwV3d/CtWQUvpCkKBBEgg71jy43jlTNKakrQ461fV9nVR0HIVwWhwtrLL0PcXSmR4Ry99IccUgFB3OgoigsW2T8w4B7RUcu/lVegojMTxzEMMslJurVNwqRDrGg94Oo9aqtii9uuqt1mHLhwjwKjUljLxuh1LN/cqAXmyu5YV5RTBzF2MAdYxC5aceZYcnIFdok6fejH7pJGpLjC0asy0GW0NJCgltISBrypaZH91EdH+kGGdIbfr8KuA6ExnQUFK0zzBPrUrAGgBk9x+tbao5bu9hmYB1Osbn6UJVmOi48TQgGOAmBIn50QSAYCRB1nJUAKVOaUhXrQpPV6GQf+B+tHQCF2d9DpvO9GI4AAd0fWjEjcn1+tGJndXPj9agBIMbAAd0Ufhl8IFDMDx/nnTDG8YssEsl3eILKW06JQntLcPJKZ1NENDm5uGbVpy4uXUNMtiVLURAFeaumQN1j+JXjKFdQ68p9KiN0KUcpq39Iull9jWa7eti3btOIFvaAnfMIJkQVTFVPHL/EBiTyMSYWhRVDyHNVK7pGnE7c6uxWhp41FbZXRpVy6HdN7rBlC2u1KetDtxU34VVLq3LcLQczS/ZXHoe+m/GrZQjkVMqjJ43o9FYbjVrilt11s6HEEe0NY8eVP2H0nsuieM8K8+4DjV1heKM3Nu6pMKGcDZSdoI8K3y4wZrErVq9wq5ctg8gLAy52zInaQR5+6udm8fh6NcMkZK2Ixe9ZeQphaUnKmZH7fCsl6dvLWq2tgeyZUfHh6H1rQX+j122tRucQbCDv1TZKvUn4VnPTaC+jqAeqQ5lk7kxQ8eFZNl02vptIV0OunbK5YeZWW1oJEit6wO/OJ4JY3ymwhVzbodUkR2SRJrAcEKgEpCSc20bg1tP4e3iLzoZhqmjJZa6hU8FIOU8e6r/cmDyopQgWFIA5b6TRyOCRPu19aJM/1/dLE6an1oGETpMhInnAPzo6CidtfX60dQI3vbpizt3Lm5ebZZbHbWsiPnVWxL8RcDs0H8r118+DBQy3lCf8AUpQAFVG/x696Q3037zbVkDmYabCg0laVAgkzKuRMRwFGnDGl5yyOrTn6yP03AJ5EkRz50XSZbHGvbOtz076RYksixTbWLJ7KcgC1+OZXyFQz1jdXRNziNz17kSpdzmd1JjcgwKfXzNlYW7hfxFhtwggQnOrMe5M/Gqri3Skhs22HsrZEALW4SVT3cqlTn6LuUIKxfSJ5bVspuzS2UJI6xaFGUayOzOkkDWq7imJv4gvrLklTiiCtRO5Aie7SuDN4808HUrJVxza5hyI4iu1y02+ybm1RlSD+o2P2Hu/8a0whxVGXJk+o20c7S66pKm3EhbKvaSeHeO+iuLYoHWtq6xpWywPQ8jTU6V2YuFMqlB4QUkSk+Ip/gp5XpnMSk1sv4XdIF3Fhb4apz2iUJUROVQGnn86ygJt7ofpkMvH9qvYV4Hh79KlOjN2/heIpQuWyogo4dsbR/OVVZo8ol2LTrpm144zf29utQSHQQQCk7HvTpWU9KUFJat0ErPXy4v8AyWdfQEedaknE7jEsAZu0oDq1pOZIGsgwY8pimHRix/Mv/nAwlbclIlIgJntb8yPIVig+MjUpVGmZ/bpTZWL11mOZKVED3aetS34a/iBh2AYW5hmLIuYVcqdQ80gLSkGNCN9wTpUj+JeBWVhYtPWzibe1edh5sHiNYQOXCshKh1hKScs6TWnBC0+XYPNzLI48fR6qw3FcPxm2/MYZeM3LfNCgY7iOB8adDU6xPuFeb+jeMP4OsX+GPPofTAyJAyKVrIUJ1TtW89FOkLPSTCkX1uChc5H2SdWljcHXY7juNSUKMzVImZlUSPfFCgVEnf40KQUytFohLKUhtoggKVJJzk9kE6bTmgDQBPfTZ/D2QGXEBvqlqWpalJmAlX2X50hFy5eOdWgk5XA0DOgSlIBj18xT61Ql21scOhRbNslM7mFZo156gz3UrNiuhsejuYOJfyICoVOXWRpMDlE+nE1S+ndl1N4i56vq1rJbdSAQM6Y1E8CII1OhFaQ7dvBhhaR+s8nSAZBKAsHfXUq8qofSZlV0rqmljI4yHG0AfvSmY/4yP9op8M3yorywuFlHpxZvqYczoE6QoHYp4g03NGlRGknWthhTrY+dw9x24CbNC3EqQXUgakJEkz4QZ8KYkZTB3qbwTEFWrC3QkrNuSSAqCptYyqHnBqHfVndURsTxoDOvYgK7qd22IvsAISQpuZyLGZP291MqFGrAm16Ng/DPpKi/Tc4e8Aw6D1rf6nZXwUNeO3jV6dLxUllluGhJVkHsyZ28awnoBixwfpVYXJUQytzqXhpCkL7JBnhsfdW42CSxiymVKKoKmwFctCPGNp5Vhz46kqNWObmtlS/GAvDo7ZsMdYR+Zl1IT+1KSddJgeVY40lK3QlxeRJPaVEx7q1fpt0xwtCcQtEFV8+sLt+oUlSG2RxJIjMd9o1FZKQa04E1CmUZPy0P7BwpQtsEjMQRH876uX4d9JD0f6QhF1pZ3xDdxOmRc6K9xJB7j3VRbUZnkiTB00qT9l0pVqVRGgGqht500kPB3Gj1CUHgCTy1+lHVa/D7E7nFui7D11qttamQ4RqtKdlHTeKFZXpgejM8Ax/CWLa46+8Ql7K4oaEa9ogCdzqn3ipTCbizdxQuN3rS7JDLVswVLSC6tJSc0a/4q4ffIAojalBagZBIPdV7wJjryX2jXjeD84G/aZFo3cJ1lORKlAnyj3Cq3jEMuoLioVbrUQDEQFFXHuMVSvzlwQAX3SEpyAFZ0TyHd3V0exG7uCVO3DqyQQSpUkzvQhg4uxpeQpRqjnfNoauXENGUBRynmOFNqUpRJEmaI71eZB9hKv1ltHZ5paPfEj1ArjcWj7KG3HWlpbeBU2oiAsAxI7ppWHKy3jH/ALE12v8AEHXmEWzqWyWQGwvL2sqdAJ8KHY36kdQoUKIotB379K2m86S2juFOYnZ3CEuG1HVBDsqZdUlIIniUieHOsUFSuHXWS0umlEwpAUI5j+6ryQ5JF+CSjLZHurzvKX/kZqfcwi2NgytJWFqZ6xSiobnYRy3quE1cG3AvAWyJ0aAVl5SN6XK2kqNHg48eSUua6GeD4cwq0c65P/6FE9WoH2RHLjTAvIXaNOmFFskFM76z407s3MocclQShBKTMEqOgqFWlTa1IzbUYW27ZPI4whHgvk1D8FekTqMUuMEuXCpq4SXmpOzg9oDxH/zRVmDNw7bOpetnVtOJ2UhRBFFTSxKTsxX/AE40uBA4mdqSQQaGYgyN6cUUtIHsmR4UmNCZ91EKUR2SRTEEUKFClIOcP1vbcc3E/Gudwcz7quaifWnODf8AcWVHZJKvIE12v71p/D7RgNJStlspJSkCTMyeZodj19pF0KOioiAro26UhQEdoQa50KhA5p1bPXCv0myY5TTSpPC2nf1VoCVIA1QsEhwjUJjjz8J2oNDQbT0OLm3fViDdtatqKlobKUDjOommeK5E3z3VKCkZtCONSrDrTb904gLUlICElOmVJVJV7oMa/CoF8krM70IqizJNuxG+vyo6JG9CrSk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data:image/jpeg;base64,/9j/4AAQSkZJRgABAQAAAQABAAD/2wCEAAkGBwgHBgkIBwgKCgkLDRYPDQwMDRsUFRAWIB0iIiAdHx8kKDQsJCYxJx8fLT0tMTU3Ojo6Iys/RD84QzQ5OjcBCgoKDQwNGg8PGjclHyU3Nzc3Nzc3Nzc3Nzc3Nzc3Nzc3Nzc3Nzc3Nzc3Nzc3Nzc3Nzc3Nzc3Nzc3Nzc3Nzc3N//AABEIAKAAhwMBIgACEQEDEQH/xAAcAAAABwEBAAAAAAAAAAAAAAAAAQIEBQYHAwj/xAA8EAABAwIEAgcGBgEDBQEAAAABAgMRAAQFEiExQVEGEyJhcZGhMoGxwdHhBxQjQvDxUnKCkhU1YnOyJP/EABkBAAIDAQAAAAAAAAAAAAAAAAECAAMEBf/EACMRAAICAgICAQUAAAAAAAAAAAABAhEDIRJBBDFxEyIyQlH/2gAMAwEAAhEDEQA/ANKGukwKMDeQNeXH1oAGNZ94P0owOAGvh9qxFwlSRsYHu+9DKP5/dHljb0oa8P6oEEdkKGxHGlCSDMH4GgSoGNjxABoHRJUqEgCSSNhz2okDABEQD3cPjQhJMiPL700/OJeRNsjOn/M9kHw0k/zWuSl3CjPXFPchAHxmlckgpNj/ACgnf3fw0kECYj0pkl58Ay6SY0zgVxdxlFo8lq7nKrTrGwYHeRQ5oPFktw1g/wA8aGh1geZ+tJSpK0pWggpOygJB9KWRO+nuj5U4BOVPIeOn1oikb6en1pcGKIhXH0E1ACU6RB1nuo4AOw8f4aIFXEE+4/SlBOvzy+u1QgCBxEDn/DQoZZ1jXwOvpR0CCCQkxt3wPrRgjfTyT9aBO4knjxoIOmubyPntRIFmSDqfhRgp3PyoA8JV4a0D2dQT4a1CBdnKVaQNSYGlMnki8UCqTbp1yRos8z9K4YzeJDrdqgmSMyyBsOAPjSrRZc05cRVc5dDpdjlCZUToO4V16sUhua61SMcXWxFR79uhUyBrUmuaaupmlkx46IdC7nCnC5aqKm/3snVJHdyNWK2umbu1buGFHq1jTQDxB76iX05tDTXBLn8njC7BRPV3CStsToFgax4j4VZinumScbVosuZMafAUZiPrFCM3Ej/lQB5nhxrQZwKhOseQFEFAmBEe760qYymY4RG3lSQYV+71+lQgCROpI7tKOh7J/dHvo6hAiJkx8PmaIRBAg+VGPEgcY/ujzb6yO8feoESdtdvAGkOuoZaW84pIQ2kqUTpoNTXQkGO1PfNVvp6lKsMtkxmJukkDNMwCTNQK2MbS5U8nrV2znXOqLil5yYnUSSY91SNlddvVXZB1OXTzqJtUly2zP51KSNCFR6bEVKWVw8sJZCcqMubMSAAOVUMuolkuZzmT7J2NdgZpiyolRRMkHfupypyEykSdgKQFHcglNN3E71X8bxbEWgtFkuXU6lDNuXco4TUTg/TK5L35XGbYIWo5W3m9Mx5FJGlJ7VlixSqy2rRodRVXxRxVpi9leEghh5JVp+0mD6GpfpDi3/SrUqQ0t65cORhlKSS4s7JH84VnuJqxt8rGJXSUPkSGuoyhI89aMI9jwi2bQTCyCUmO6jBiRM6c/vXDDVlzD7ZaozKZSpQmIOUV3MRPH3H51rMQYGkb9/D1NJETtqecaUBonfyilTB0JMcI+9EAkjXQeooUoqHMHuP90dAIlIJHE+E0oAiZBnumkK0OoEe760AU7wInuogFxrrPl96qnTrFbe2Rb4c60txb36sgewAfnr5GrPKQQQEweIiqj09buWksXlo0t0QWnQ0kqUASNdBsNag0fZCNOXBK1s6N83NPKpdhq5Ztw6HOscUdSdk7kwKr2FWeNY0ypuxw9aLdpKv1bwFpLkwYTI3kcop0zg2LFlEvOIcSAVsbFQG45E/Gqsi4q2XRVsuWGHO1mMzoPSu71u+oHqlhIPdTHDWvyTa2UkwFkgcqlW3gRBqjQXplYucHxwXdsq2xJtqxQ4FXDKZSpzXta7mR3iKc2mEpVfJuHE9YGnQtJWJggaa8TU+pA301pKnUo7Ea8hQk70MpsrvS61cc/LOtXi7RYUtAeSkEpKwI8NiJHOqzdYQtDbDaLp+7W2iHHHDOczvrMctI2q8Y0wq8w51pB7ZhSJOygZHwqGViTf8A0wEJglO0bGlc3VFuLplqwZxT2D2TqxClMIMJHdTwgxuo9x0qL6OEDAbDNoepHIfKpPQxon/bH0rdH0jDL8mEmQePrS8pGkGNtjSVDQQE+n1ogROgA8qIosjx9aFIkHZKfShUCKO5jMfAmiSVcUqme+jiZ28p+dEEaHsgcPY+9QABPJUe+hsREz3k0RRHDX/THzoRA4j3feoQWDJG+3P7VR+lnSZOHdJ7KychTQaJW3+5SidIJ5DhxmrtoY57DT7153/FTEE33TLEANBbPdUCOQSAfUGmhBZNMKnwdmyWN23eJU8wlaW1K7JWkpKhG+tOUuKHdWU9AOnYtUtYVjCz1OaGbg7tzwV3d/CtWQUvpCkKBBEgg71jy43jlTNKakrQ461fV9nVR0HIVwWhwtrLL0PcXSmR4Ry99IccUgFB3OgoigsW2T8w4B7RUcu/lVegojMTxzEMMslJurVNwqRDrGg94Oo9aqtii9uuqt1mHLhwjwKjUljLxuh1LN/cqAXmyu5YV5RTBzF2MAdYxC5aceZYcnIFdok6fejH7pJGpLjC0asy0GW0NJCgltISBrypaZH91EdH+kGGdIbfr8KuA6ExnQUFK0zzBPrUrAGgBk9x+tbao5bu9hmYB1Osbn6UJVmOi48TQgGOAmBIn50QSAYCRB1nJUAKVOaUhXrQpPV6GQf+B+tHQCF2d9DpvO9GI4AAd0fWjEjcn1+tGJndXPj9agBIMbAAd0Ufhl8IFDMDx/nnTDG8YssEsl3eILKW06JQntLcPJKZ1NENDm5uGbVpy4uXUNMtiVLURAFeaumQN1j+JXjKFdQ68p9KiN0KUcpq39Iull9jWa7eti3btOIFvaAnfMIJkQVTFVPHL/EBiTyMSYWhRVDyHNVK7pGnE7c6uxWhp41FbZXRpVy6HdN7rBlC2u1KetDtxU34VVLq3LcLQczS/ZXHoe+m/GrZQjkVMqjJ43o9FYbjVrilt11s6HEEe0NY8eVP2H0nsuieM8K8+4DjV1heKM3Nu6pMKGcDZSdoI8K3y4wZrErVq9wq5ctg8gLAy52zInaQR5+6udm8fh6NcMkZK2Ixe9ZeQphaUnKmZH7fCsl6dvLWq2tgeyZUfHh6H1rQX+j122tRucQbCDv1TZKvUn4VnPTaC+jqAeqQ5lk7kxQ8eFZNl02vptIV0OunbK5YeZWW1oJEit6wO/OJ4JY3ymwhVzbodUkR2SRJrAcEKgEpCSc20bg1tP4e3iLzoZhqmjJZa6hU8FIOU8e6r/cmDyopQgWFIA5b6TRyOCRPu19aJM/1/dLE6an1oGETpMhInnAPzo6CidtfX60dQI3vbpizt3Lm5ebZZbHbWsiPnVWxL8RcDs0H8r118+DBQy3lCf8AUpQAFVG/x696Q3037zbVkDmYabCg0laVAgkzKuRMRwFGnDGl5yyOrTn6yP03AJ5EkRz50XSZbHGvbOtz076RYksixTbWLJ7KcgC1+OZXyFQz1jdXRNziNz17kSpdzmd1JjcgwKfXzNlYW7hfxFhtwggQnOrMe5M/Gqri3Skhs22HsrZEALW4SVT3cqlTn6LuUIKxfSJ5bVspuzS2UJI6xaFGUayOzOkkDWq7imJv4gvrLklTiiCtRO5Aie7SuDN4808HUrJVxza5hyI4iu1y02+ybm1RlSD+o2P2Hu/8a0whxVGXJk+o20c7S66pKm3EhbKvaSeHeO+iuLYoHWtq6xpWywPQ8jTU6V2YuFMqlB4QUkSk+Ip/gp5XpnMSk1sv4XdIF3Fhb4apz2iUJUROVQGnn86ygJt7ofpkMvH9qvYV4Hh79KlOjN2/heIpQuWyogo4dsbR/OVVZo8ol2LTrpm144zf29utQSHQQQCk7HvTpWU9KUFJat0ErPXy4v8AyWdfQEedaknE7jEsAZu0oDq1pOZIGsgwY8pimHRix/Mv/nAwlbclIlIgJntb8yPIVig+MjUpVGmZ/bpTZWL11mOZKVED3aetS34a/iBh2AYW5hmLIuYVcqdQ80gLSkGNCN9wTpUj+JeBWVhYtPWzibe1edh5sHiNYQOXCshKh1hKScs6TWnBC0+XYPNzLI48fR6qw3FcPxm2/MYZeM3LfNCgY7iOB8adDU6xPuFeb+jeMP4OsX+GPPofTAyJAyKVrIUJ1TtW89FOkLPSTCkX1uChc5H2SdWljcHXY7juNSUKMzVImZlUSPfFCgVEnf40KQUytFohLKUhtoggKVJJzk9kE6bTmgDQBPfTZ/D2QGXEBvqlqWpalJmAlX2X50hFy5eOdWgk5XA0DOgSlIBj18xT61Ql21scOhRbNslM7mFZo156gz3UrNiuhsejuYOJfyICoVOXWRpMDlE+nE1S+ndl1N4i56vq1rJbdSAQM6Y1E8CII1OhFaQ7dvBhhaR+s8nSAZBKAsHfXUq8qofSZlV0rqmljI4yHG0AfvSmY/4yP9op8M3yorywuFlHpxZvqYczoE6QoHYp4g03NGlRGknWthhTrY+dw9x24CbNC3EqQXUgakJEkz4QZ8KYkZTB3qbwTEFWrC3QkrNuSSAqCptYyqHnBqHfVndURsTxoDOvYgK7qd22IvsAISQpuZyLGZP291MqFGrAm16Ng/DPpKi/Tc4e8Aw6D1rf6nZXwUNeO3jV6dLxUllluGhJVkHsyZ28awnoBixwfpVYXJUQytzqXhpCkL7JBnhsfdW42CSxiymVKKoKmwFctCPGNp5Vhz46kqNWObmtlS/GAvDo7ZsMdYR+Zl1IT+1KSddJgeVY40lK3QlxeRJPaVEx7q1fpt0xwtCcQtEFV8+sLt+oUlSG2RxJIjMd9o1FZKQa04E1CmUZPy0P7BwpQtsEjMQRH876uX4d9JD0f6QhF1pZ3xDdxOmRc6K9xJB7j3VRbUZnkiTB00qT9l0pVqVRGgGqht500kPB3Gj1CUHgCTy1+lHVa/D7E7nFui7D11qttamQ4RqtKdlHTeKFZXpgejM8Ax/CWLa46+8Ql7K4oaEa9ogCdzqn3ipTCbizdxQuN3rS7JDLVswVLSC6tJSc0a/4q4ffIAojalBagZBIPdV7wJjryX2jXjeD84G/aZFo3cJ1lORKlAnyj3Cq3jEMuoLioVbrUQDEQFFXHuMVSvzlwQAX3SEpyAFZ0TyHd3V0exG7uCVO3DqyQQSpUkzvQhg4uxpeQpRqjnfNoauXENGUBRynmOFNqUpRJEmaI71eZB9hKv1ltHZ5paPfEj1ArjcWj7KG3HWlpbeBU2oiAsAxI7ppWHKy3jH/ALE12v8AEHXmEWzqWyWQGwvL2sqdAJ8KHY36kdQoUKIotB379K2m86S2juFOYnZ3CEuG1HVBDsqZdUlIIniUieHOsUFSuHXWS0umlEwpAUI5j+6ryQ5JF+CSjLZHurzvKX/kZqfcwi2NgytJWFqZ6xSiobnYRy3quE1cG3AvAWyJ0aAVl5SN6XK2kqNHg48eSUua6GeD4cwq0c65P/6FE9WoH2RHLjTAvIXaNOmFFskFM76z407s3MocclQShBKTMEqOgqFWlTa1IzbUYW27ZPI4whHgvk1D8FekTqMUuMEuXCpq4SXmpOzg9oDxH/zRVmDNw7bOpetnVtOJ2UhRBFFTSxKTsxX/AE40uBA4mdqSQQaGYgyN6cUUtIHsmR4UmNCZ91EKUR2SRTEEUKFClIOcP1vbcc3E/Gudwcz7quaifWnODf8AcWVHZJKvIE12v71p/D7RgNJStlspJSkCTMyeZodj19pF0KOioiAro26UhQEdoQa50KhA5p1bPXCv0myY5TTSpPC2nf1VoCVIA1QsEhwjUJjjz8J2oNDQbT0OLm3fViDdtatqKlobKUDjOommeK5E3z3VKCkZtCONSrDrTb904gLUlICElOmVJVJV7oMa/CoF8krM70IqizJNuxG+vyo6JG9CrSk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data:image/jpeg;base64,/9j/4AAQSkZJRgABAQAAAQABAAD/2wCEAAkGBxQTEhUUEhQUFBQXGBwYGBgYFBUXFxcVGBcWFxgYFxgYHSggGBomHRQWITEiJSksLy4uFx8zODMsNygtLisBCgoKDg0OGhAQGiwkICQsLCwsLCwsLCwsLCwsLCwsLCwsLCwsLCwsLCwsLCwsLCwsLCwsLCwsLCwsLCwsLCwsLP/AABEIANgAuAMBIgACEQEDEQH/xAAcAAABBQEBAQAAAAAAAAAAAAAAAQIDBAUGBwj/xAA9EAACAQIEAwYEBQMDAgcAAAABAhEAAwQSITEFQVEGEyJhcYEykaHwB0KxwdEUI1JicuEVMyRDY5KywvH/xAAZAQADAQEBAAAAAAAAAAAAAAABAgMABAX/xAAqEQACAgICAQMBCQEAAAAAAAAAAQIRAyESMUEEIlFhEyMycYGRobHxQv/aAAwDAQACEQMRAD8A8bpCaeE3kgHodzTYpujCUoFIRSgVnswjClooiKd/hAANNNOoIpEESKKVRVvB8Kv3f+1auP8A7Ub9dqfkjUUjQK63BfhzxC4ARh8oPN3UVoD8J8dEk2h5Zp/al5xDRwRoroeLdjMXYBL2iQOaHMAOp51gZaPJeAUxFFK4+/Omilpr1QAFE0lEVjAafbNMFLW2FE2aPb1+5qVGBWPOfSqxqVPes0mOmx1vMNiQRzGlFH8UVFp+F/A/GysxNApKdVJEQooFJNKlZhaUmTTaUCsYVRU+CwL3bi27alnbQAAk/SrfAuCPibq203LAHUSB/l6cpr6F7IdjbGCTwJLn4nManbQdPPnSuSiFI43sf+E1tIuY/wAZO1oSFHPxEGTpyr03B8OtW1C2US2o5KoFT7n9KnCVyym2VUaKj2vM00oR6VoLa0plxaXoazG4goKRlB6CvLe1HYbvPGpy3PTRh0YD9a9dvW6pX8PPKk5yi7RVRTW0fMmOwT2WKXFysPqOo6iqZr3jtb2Wt4hII8QnKRyNeJcQwLWXZHEMD0Oo6iu3DljNfUhlxuPXRUAoj7mg0A10EBCKcu9IKdQW7Cux1KOX370JJpykfZrWVHWxzHKim2n3AnXlRWlNp6ApUiGKKKKlZMKSKWiimYKVQeX6T8hzpJrpewXCmxGKUKpIUhmJgKFg/EW0EkfSg35DFWz1L8O+Bf0tkFo706tscuxykjcmf0rvcPcnn7fzWHh8N3ehAU+TZv4rTwV0DXnHOuZt2dDSNAVODULVILlIAkBpjmaXNQ1ZgSK11dqquKuOar3KhLsrEz7qCvLPxS4GMouruu/mp6161cHMVx/bZA9sqdiI+dHHNxmmVUeSaPBWGtEVNi7RRyp5Ej5f8EVEBXp3ezz2tiAURShaUCsmZCg08imCn5aLkh00Iw16UUN86K0drYdEVFFFKSCiiisYlw9vMwXmTA6zyA869S/Dfh7BCxBXZ9fCCTKKGPKMmv8AzXmGBQllgMfEPhEtpB0869j4JZYAAySOZ0zk88pMcpqeR0WxfJ0qXCPiuZ25KreH0yxMedaGDw90CSqgdMyyPXSqF3KoDZVB/wAk+gaZiauYW87HuwGA0JYnl0FRZU17V0sPEAoHKZJqe3Wf8B3++UVds7UjewUTLUy1Su3iPhAJ94HmTXLdoeIMvhN5i7TlW2pJA8lGppZSoaGNz6OwveVQNryryG32lxth5VjdTml5ChHmDy9xXoXZ3tEmMnKpUhfED+UzoanJrsq8MoI1XUa1y3aRRABiPPnT+2PaT+mTJbUtfeRbSCSx5tpqQK87u4G+TOKvXy7flZcgPkFYTFZJad0Pji/g5btTYi5p5nbzI9xoKxQK6HtLhnXJLZoLAHnBgwflWAy+1ehB+1HDmjU2Nnalzen70BaQU1khVpw/ekCinUrMRgUUo0oo2zEdFFFMAKKKKxi9whP7iyTBOsbkTt77e9ew4eUTwkSAJGsAdJ3ry3sfhQ99czZQNQYmSCNo56ivRsLhbaXBaDMVlRrAMz4tRpBiPlSz2y8Fo1U4qSBoSehKtr5Eb1qWbzqpa7vpC/PSfYn2rDxnElT4QsKzqwA1ywoBGnQk/KrbdrLQ0YAkGQQRB5agxH/7XPJFFs6bAXSxWfM+gBAAFa7g+9cv2dxuZj4YESpknQ7g+ddVbuCpdsLVGdi7z5TCGesfxXE8e43i8IB3GH8TqWN24jnMQQMihNvIHXWvTStQajaso8ZWwrI6o4/G4S5dFsuodmAJ8IV7bFQcrxow1IJ0jStXsnwa3h0ulFAa430Gw9N61v6IMZeIBmBzq0QAdNBFSUabY0stx4nnvagYlMW93DWluXFsJ3ZIlkVndbhtroC+iTJ2msXHYXGGzafEkNcbMXR1VcgnQqV1Vo/KZ9q7HtkmXubqyCj5TB0yXBBB8pUH3pRwxbgDO889AB8zuKE8lLjRaCqpNnkPa60Tbtkaxcg+Uq259q5vGrlaD0Eehr0Lt/aVbbgRAyt7q4ivPZJBJ3Op1rrwS+7VnP6pe8qm4RIGk7jqOlDD36U91+Z+49aaN6scgmXTSkj7/wCKfHy+9qGH2awCMiih16n60UyRiGig0U4ABp1IBSgc6AS/wfGG1cVhpBny8/0FblztIVUqh1MmfzCTmG+xE1y2bWpQ00rW7KRyNKjUbjF6c2beCV08cR8UTvXrfZ/D4XF2QU0U9DL2niCp9T16V4mGjr9IrrOxGPOHfvQ3xkLkmAyrux85aB61DLj5rRfDl3T8nsuEwvdd2pIZgmViBE5SACJ15x7VpWn5/r61iYTtBZxDqtrMGAJYFGBXyMiB861CTXJ0Ud3s0bV3lNTMayBd9as98Qsmf58qfkxHDZPib4QT9601GY7iqipJDXNW5KD4VP8A9jVDiWFxGbNYvhCNcjpKt5ZhBWlVjKK6L/FsKLlpkecriPQ8jXJ4HiZFvKT4lJVvUVJxztfdsoqXbLBwSJAlGIjZuXvXH4BrgUs27MS3qTOlI4bs6cUWlsp9uMSTbOvxHKPnmMddq451ImOlbnaS6WuKnJAWPq0Afp9ax3XboP5O9dcFxikcvqmnMrOJ+9dI5ddaYB9alZNRHP73puTyPrpPpVDkEjeajOo+5qYjQ79KjyRO2nyopmIH+xS0t3MOVFWjdDJpFalA0pKVaaIkex1IdqJpZpmhmh4oTekWlt1AQnYdOenzp2PvSluCZXOuh5khv0/SmI+jeWtV8SkEjz2FVwx7fwF6R6D+HfbcWXNrEk928DPzVhMM3pJ16E9BXseHuBgsEHTQgyCOojlXyuldz2I7dXMLFq8S9jSOZTXWDvFc+fF5iXx5FLT7Pb3Wnpf20P7VU4bxS3dQMjAg7f8ANTXLc/CYrhLtV2NtM5csApUaaswJPlCkR61Hi7mIM90lv1a59Iy1Yw9zSNj+9QYzhr3tM4VedFvQY1ezjO1GJxJKK9tAsnVYOZzA1iDHnFVHkKQxX1H13rc4hwBrIzKwdfkwI3rl+OYwW7LsdwNP9x2FJuUkmdqlHjaOF4jeY3GedGJHKco0FRFxJAH77eu1V+HOSzKdZ39fKtTEcPKr3g8dudW/MkdR59a75KtM8543kXOJn3m18O3psfOo1Jk/zG3nVgpBI5/OaRknXSOtKmRehbbGDJE/PfnUF5CR19qWN4+nl607uyflM7URGVh9zNFSsABoZM+e3Wims1GeaKKKuTFFOplLQMONSW/XQUxEnbWruDw+u31H6nY0raopCDkzQ4dwR7oGhJaciAS9yPij/EDbXSah4rwhxcugQRbVXnqrgFR6/wAVtf8AUWw7Wkth8xQhchRn8RIdQwBnWTpMSa57FcUfPIlSGkzmYsQMvjJ1bTw67DShjlLpFskIQdN/sZRpAav4yypAe2PCdx/gT+U+XQ8/aqRWrKSOeUWnRt9m+097Ct4DKHdD8Jr1zs52vt4nRWh+aP4Sf9pJ1rwipf6p8wYMc3IzrtA+lRngjPa7Kw9Q46e0fSJxIk6lWG4On61ZPE1C6kTWX2OuWuI4G292e8UlM4MXBzAkbjfQjlVfH9kL8nu71p1O2dLisPdJU/SuKWFro6Y5Md1IXEcWDK2oidJ5k8q847bGbQA5MC3qZEHrED5mu2XsteH/AHryIOiAgx5s0n2Ari+2xXK62h4V1J11EwTrzk1sUKnstOa4NROTwlvK6kbEa+vOt/E3MuFurtqoPKAzAH6Vg4AEiNZGx6RrWxxG6Ww79RlmPNhuKvk3JWPgSWCTXlP+jPxaeIj/AFGNdP8AioE6aEdINTYvkTudfWoTdjbQ8taC6PPtMUztz0/ef2pJOx5Hn0qEuRPXf60l27I3+lNxYo663WPvYe1FRsevMfKimQllOnAVbwnD3uMqgQWIC6EkydwB8X6V0FzgQVbRRcouMQGcO0A+FREHUkbxz3qrkkGGNyOZt4ZiJgx8qspw0noT0B66Deum/wCjxPitkLPw3A8ncADwnUH00NX8Nggo8SiAZJmeW0iY9RUpZaOiHp4+dmBhOFCJ8UTGm/z51rYbAIJEusbygZR9B5fWtvAurfCpy7z3axpuA7CBuPnWHx7jotsVVg7ToAqwu+5jxaGNRGmxqXKUno6Fwh30Un48tjFWby5Xa1nzaBQwcEQuUQCFMyOdZXHcYtwu4Ky9xnWANFYGQ2nxSRTHsLfBa0Al0CWt8m/1W/3X5VluNK6YxXz0cWaTbb8MmweIKE7MCIKkSGHQ/wA9amxmGWM9uSh67oejfzziqIqfC4lkPhO+hB1BHQ027tEoyVU/8K5FLWiMOl0/2hDc7ZP/AMGOh8hVNrJBIIgjcGZHrR5WCUGj0H8Je0bWHZCTlJBI0OmoJAPMfvXs+L4kMsgPkIkHUAj1GnPnXzFwXGd1dV50mD/tOh/Y+1fQH4c8YVrLWWaGVpXXQqeg5wR9a5ssfd2dCfKClW1oh4pxFe7Y6EAfl8Ta6QvOda824+CLV65cEM/gVegEfc1612nwNpxmyLmicykA/JT9a824rwp8RcCSoLuLVsR4UVZe5caOWi68zFRhpnRFqUTi+H2CwWIzTvvrtWnxxhbwzAjKzuN9zDFtxuIEe9bWJ7KXsILZcZrZBIuIJUxuY3XTr1rle1mIzOqTOUTvpLET9Avzp43PMovrs65yhj9G5RfeiilwELlMnaNfvrSpaPt7eVULbQZrUtuDuwTTczlb25HbarTjXR5UZ2qor3QNfSobVWr9rbY5hIgz61ECAYgUvRnpURMBJmim3DrSUyRKztMHg/EtxVZyDmV7hIa6QSWIVT4LREyTy03rpFxlvKQtxVtklu6cApJ18BJBTfeOciKksYcZIUJnuKBduBlYu7CSgOY5bVtRJGk6TNTW8Cty4oiJfaF1tAEt+YzKIeekAdDU3tnYqojazhedzDbbJ3kbMdAHAA8Og/171ncQ41gbdthbD3tApNr+2uoeZaZ1A+tGFw9xlzN4WgNzkNbYCOrQl1QZAiakXgngZbqAKsggsUKoGOUju1YggwQQNkIjat+YejjON9ocQQLRm3bAlF/9OTkGaNQBAncwJNc0bh8vrXedtOHubX90KL9g5HymFc5ASyZjnbMuVpygSrDnXAkV0Y6o5czldNkiXSCCpgjWRMg9RWjeXvwXEd6urjYOP81A/MOY85rJqbDXSpDKSGGxHIina0JGXh9EZNKDV3iFkFRdQQrGCANEcCSvkCNR5TVAVkuSsElTHTV21jQwi6O8HI7OPRv2NUaSKFJ9mUmjR/oZ1tnvV8vjA/1L/E10/ZfjDLlZfitkBgNOZyn3HhPmBXF27hBBEgjoSD861cJxxgSbipdJGXM2j5TyziCfepyiXxTinvV/se/8bwjXFmwVI0KiBDqRIytv7Hf2rC7M8Me6Xcgj8ni8ORRMjXYk7jU6Vb7CcaXFYVCpfPbBR1JzZdRlM7EHWBpW7jsQUWAJ8UwAZBgyfSB865m0m+Q6k0qRooihMjZX8JERCqsazPlp/FfPHbW3bw9/EWUDElyMzgyLYJKBc2+gAkbxXvOAj4pUk+m/IAczXzt26vF+IYsszuRedZfLmhTlA8OgAggRyq2Jqf6E3Jw68mJmrV4RifhGRCVk5jOo/wASOm+vnWXYs5mVZAzMBJ2EmJJ5ATVrhdzJcBOx0OgOh05+tdE1qyMJUzTa+SxN1VyvppvbKwQQT6ieorNmDBiZ1jb1B+96nU/lJ213/MmmvmRpUV1JUkT4d+fhJOU/qKjorNEFzeioyaKfiyVM9hfiJKqFYs1qxq3em5Ny+wJNzNoHy2mmM0ZtxScIvMb7NP8AaTC3e6kkHWFLRrDlVHMbnXkcjB5rt29JOrC2GzHREEkAmSIQQBtLcq2LxFk4lR4e6wy6CRGZmMHaB0BBqHk7uKqmWrdsd8hGXKbjWm8UHLftKFJhZ1Kr11UaCtC3jjmVlJLMgaIbxHkDlmdRdGugzcqy8IQto6+EmzcBEAAW7zA+ENJgc4EZR1mnYt0a4ksCLV66jDQ+BnVxJLAQAwjXmdaSTVbCo70c7x3FIoUx/au2zaJgKxtyHsFwApcqQVJPzNecX7JQ5WEMNCOhGhFd5xm1OGCONFZrW4JkgXE8/wArwZPOuW7RS5t3yI71PF07xDkc7k6wDr1PWr4nqjn9RGjIpUaOU/tSUk1VN2cxq8GbOzWiY7xfDJ/8xZZT+o94rQ43cS5hcK6hQEs902WNHVtMy7gkE68652zdKsGXRlMj1Go+orQ4/bAvuV0V4uKPJ1Db9AWIpWmmOn7TNooooiBRRSTWMeifgvik/rHsvmHe2/CyEgq9s55OUjMIJGo/WvUbWKYXVDgLkuQ8CBBBAuWxyUgmelfO/BeIHD4i1fEnuri3IBIJCMGKz5gEe9fQXFMQAzOuYhhbZVIGYlvEoj/KG/mo547TZfC3tGzxzF9ys5czTpAzeIc5EEH1ma8Z/FHhlq2LL5raYh8xuWws3HDZf7j3FJXTKBlMHUnWuh/FLtrcsPas4O8UdF/vMoRiHWIUMQYYeLNHlXkV+81x2d2ZmclmZtSWOpJPrVMcPKEm9UyImKcrR9+9NKff8daW2hO2vkAT+lWoma4fwaicpD8j4SIOhE8vSprFoKTIzSdQdARDEjpPin2FLhNQqRDsCBMCAcrLqxGUaETzBqvZeMp1EKcp0EXFIOvyGvpXMdKfyUcbhyjRM8wRzU6g0UmNYZ2yfDmMHynSirxarZBvZ2HAe1Vq0WDB9WuNLEQO8hYEEmQBWrxjtNhr4xVuycj3roGdsyB7KarqNAZz6HqDzrzKTTlY9YpPsl2V+3Z7IeK4dMO1u1dR+6AUHTx3Ljm5oYnmo0I1JHnVS67nF421LSAl5ZAGoXxnc8gg0P5a8lVyNvX5bbU98W5MlmYncliSfc8tTSvBdjx9Sl4PQOOkMbrfELkXVOXMwOVtfAB4v7oPhiI1FczxdlyMkLKv3gMD4XVSwB3iRO8a7CszEcTuuMrXHYEAQzSIUQoHSBUN3EsxJZiSdCfKBA15AAUVjaQmTKpEVJFLRTkBUXWtdsO9/wDpUtrmuOvdKBzKOwGvKBvWTaNaWDxT2kt3VOqXHUdIe2JB9RmHvQk/I8N2UcRh2RirRKkgwZEgwYPPUVDVviGLFw+FFRfFAA5MxaCecTA8gKqVhX3oKCKKKwAAr2vgva+ziEsXblz+7aCNiPAVhlDaqvMQoGm9eKVp8ExBF0TswKnkDO09dqE1cSuCuavod2hxZuXnd/iYljAjVmJ25VTwEF0BEjMJnYiRTcc0u3Pz9qZhzDKehH6iil7Qyd5W/qdbxG0DmzKuVUChckRpMiNt6z+Br3Tswj4co01htG+lanEzKsRuVWRqAYJEg/8At+dc+rxIUkyYnoBzrkhbg0e5nWNZIyaRe4tfyX7dzXXK51BLENHOYkaQazsZdykhG3mY0BGhjz1B102qXjqxcgFiEAEnQyddI2GtZiEj0rpxY1x/I8n1L++l9RhaTOtFIwoq5xgaQUGlA50kezBFJFOBI150hM7/ADqjANopUMGkoPow4UUCipBFXer8f+FJ6X1HztPP6D51QFatnCtcsW0QFnuX2yqNzltqDvp+ag10NHyZNLU2MwjW3ZG0KkqdQRKmDqNDtUFEUKKKKxhalsMJBOkEfQz/ADUNFYKZJfPiaNRJj56UxaKKxr8mw3GSy5Wy7ASQdlg7zodKiebQU6eLXQctpiqeGtggs0lVILAHXKdCRIO1aHErXgtAllZFIuhlIKmTMddAOm9K4JUda9ROUW5Pa6Im8Vpm1nNB9/Es/I/Ks+eRrb4iVs2RYEG4WPe+GCpT/t5TMlSLjctxWC1PFU3ZDJk5JN9gTRRm0oqyjZK2EUUUVFmENJRRTRMOX+aaKKKZ9AHUUUVIIRWv35trhm2K520nTM8fUCKWit3SHg6TKXEcX3jFoAkltOrGaqUUUWuOhW72FFFFAAUUUVjBQaKKxjU4XgSyu0keE5VCy1zfRROgGUknlyFXLt0PfQEG5tm0Z89yAWZ9fHJGscloopf+6KL8JW4pfZtW0eSWI/1NKyBoIUgAA8qyDRRRu2LLsW2daKKKM8nF0NC6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AutoShape 8" descr="data:image/jpeg;base64,/9j/4AAQSkZJRgABAQAAAQABAAD/2wCEAAkGBxQTEhUUEhQUFBQXGBwYGBgYFBUXFxcVGBcWFxgYFxgYHSggGBomHRQWITEiJSksLy4uFx8zODMsNygtLisBCgoKDg0OGhAQGiwkICQsLCwsLCwsLCwsLCwsLCwsLCwsLCwsLCwsLCwsLCwsLCwsLCwsLCwsLCwsLCwsLCwsLP/AABEIANgAuAMBIgACEQEDEQH/xAAcAAABBQEBAQAAAAAAAAAAAAAAAQIDBAUGBwj/xAA9EAACAQIEAwYEBQMDAgcAAAABAhEAAwQSITEFQVEGEyJhcYEykaHwB0KxwdEUI1JicuEVMyRDY5KywvH/xAAZAQADAQEBAAAAAAAAAAAAAAABAgMABAX/xAAqEQACAgICAQMBCQEAAAAAAAAAAQIRAyESMUEEIlFhEyMycYGRobHxQv/aAAwDAQACEQMRAD8A8bpCaeE3kgHodzTYpujCUoFIRSgVnswjClooiKd/hAANNNOoIpEESKKVRVvB8Kv3f+1auP8A7Ub9dqfkjUUjQK63BfhzxC4ARh8oPN3UVoD8J8dEk2h5Zp/al5xDRwRoroeLdjMXYBL2iQOaHMAOp51gZaPJeAUxFFK4+/Omilpr1QAFE0lEVjAafbNMFLW2FE2aPb1+5qVGBWPOfSqxqVPes0mOmx1vMNiQRzGlFH8UVFp+F/A/GysxNApKdVJEQooFJNKlZhaUmTTaUCsYVRU+CwL3bi27alnbQAAk/SrfAuCPibq203LAHUSB/l6cpr6F7IdjbGCTwJLn4nManbQdPPnSuSiFI43sf+E1tIuY/wAZO1oSFHPxEGTpyr03B8OtW1C2US2o5KoFT7n9KnCVyym2VUaKj2vM00oR6VoLa0plxaXoazG4goKRlB6CvLe1HYbvPGpy3PTRh0YD9a9dvW6pX8PPKk5yi7RVRTW0fMmOwT2WKXFysPqOo6iqZr3jtb2Wt4hII8QnKRyNeJcQwLWXZHEMD0Oo6iu3DljNfUhlxuPXRUAoj7mg0A10EBCKcu9IKdQW7Cux1KOX370JJpykfZrWVHWxzHKim2n3AnXlRWlNp6ApUiGKKKKlZMKSKWiimYKVQeX6T8hzpJrpewXCmxGKUKpIUhmJgKFg/EW0EkfSg35DFWz1L8O+Bf0tkFo706tscuxykjcmf0rvcPcnn7fzWHh8N3ehAU+TZv4rTwV0DXnHOuZt2dDSNAVODULVILlIAkBpjmaXNQ1ZgSK11dqquKuOar3KhLsrEz7qCvLPxS4GMouruu/mp6161cHMVx/bZA9sqdiI+dHHNxmmVUeSaPBWGtEVNi7RRyp5Ej5f8EVEBXp3ezz2tiAURShaUCsmZCg08imCn5aLkh00Iw16UUN86K0drYdEVFFFKSCiiisYlw9vMwXmTA6zyA869S/Dfh7BCxBXZ9fCCTKKGPKMmv8AzXmGBQllgMfEPhEtpB0869j4JZYAAySOZ0zk88pMcpqeR0WxfJ0qXCPiuZ25KreH0yxMedaGDw90CSqgdMyyPXSqF3KoDZVB/wAk+gaZiauYW87HuwGA0JYnl0FRZU17V0sPEAoHKZJqe3Wf8B3++UVds7UjewUTLUy1Su3iPhAJ94HmTXLdoeIMvhN5i7TlW2pJA8lGppZSoaGNz6OwveVQNryryG32lxth5VjdTml5ChHmDy9xXoXZ3tEmMnKpUhfED+UzoanJrsq8MoI1XUa1y3aRRABiPPnT+2PaT+mTJbUtfeRbSCSx5tpqQK87u4G+TOKvXy7flZcgPkFYTFZJad0Pji/g5btTYi5p5nbzI9xoKxQK6HtLhnXJLZoLAHnBgwflWAy+1ehB+1HDmjU2Nnalzen70BaQU1khVpw/ekCinUrMRgUUo0oo2zEdFFFMAKKKKxi9whP7iyTBOsbkTt77e9ew4eUTwkSAJGsAdJ3ry3sfhQ99czZQNQYmSCNo56ivRsLhbaXBaDMVlRrAMz4tRpBiPlSz2y8Fo1U4qSBoSehKtr5Eb1qWbzqpa7vpC/PSfYn2rDxnElT4QsKzqwA1ywoBGnQk/KrbdrLQ0YAkGQQRB5agxH/7XPJFFs6bAXSxWfM+gBAAFa7g+9cv2dxuZj4YESpknQ7g+ddVbuCpdsLVGdi7z5TCGesfxXE8e43i8IB3GH8TqWN24jnMQQMihNvIHXWvTStQajaso8ZWwrI6o4/G4S5dFsuodmAJ8IV7bFQcrxow1IJ0jStXsnwa3h0ulFAa430Gw9N61v6IMZeIBmBzq0QAdNBFSUabY0stx4nnvagYlMW93DWluXFsJ3ZIlkVndbhtroC+iTJ2msXHYXGGzafEkNcbMXR1VcgnQqV1Vo/KZ9q7HtkmXubqyCj5TB0yXBBB8pUH3pRwxbgDO889AB8zuKE8lLjRaCqpNnkPa60Tbtkaxcg+Uq259q5vGrlaD0Eehr0Lt/aVbbgRAyt7q4ivPZJBJ3Op1rrwS+7VnP6pe8qm4RIGk7jqOlDD36U91+Z+49aaN6scgmXTSkj7/wCKfHy+9qGH2awCMiih16n60UyRiGig0U4ABp1IBSgc6AS/wfGG1cVhpBny8/0FblztIVUqh1MmfzCTmG+xE1y2bWpQ00rW7KRyNKjUbjF6c2beCV08cR8UTvXrfZ/D4XF2QU0U9DL2niCp9T16V4mGjr9IrrOxGPOHfvQ3xkLkmAyrux85aB61DLj5rRfDl3T8nsuEwvdd2pIZgmViBE5SACJ15x7VpWn5/r61iYTtBZxDqtrMGAJYFGBXyMiB861CTXJ0Ud3s0bV3lNTMayBd9as98Qsmf58qfkxHDZPib4QT9601GY7iqipJDXNW5KD4VP8A9jVDiWFxGbNYvhCNcjpKt5ZhBWlVjKK6L/FsKLlpkecriPQ8jXJ4HiZFvKT4lJVvUVJxztfdsoqXbLBwSJAlGIjZuXvXH4BrgUs27MS3qTOlI4bs6cUWlsp9uMSTbOvxHKPnmMddq451ImOlbnaS6WuKnJAWPq0Afp9ax3XboP5O9dcFxikcvqmnMrOJ+9dI5ddaYB9alZNRHP73puTyPrpPpVDkEjeajOo+5qYjQ79KjyRO2nyopmIH+xS0t3MOVFWjdDJpFalA0pKVaaIkex1IdqJpZpmhmh4oTekWlt1AQnYdOenzp2PvSluCZXOuh5khv0/SmI+jeWtV8SkEjz2FVwx7fwF6R6D+HfbcWXNrEk928DPzVhMM3pJ16E9BXseHuBgsEHTQgyCOojlXyuldz2I7dXMLFq8S9jSOZTXWDvFc+fF5iXx5FLT7Pb3Wnpf20P7VU4bxS3dQMjAg7f8ANTXLc/CYrhLtV2NtM5csApUaaswJPlCkR61Hi7mIM90lv1a59Iy1Yw9zSNj+9QYzhr3tM4VedFvQY1ezjO1GJxJKK9tAsnVYOZzA1iDHnFVHkKQxX1H13rc4hwBrIzKwdfkwI3rl+OYwW7LsdwNP9x2FJuUkmdqlHjaOF4jeY3GedGJHKco0FRFxJAH77eu1V+HOSzKdZ39fKtTEcPKr3g8dudW/MkdR59a75KtM8543kXOJn3m18O3psfOo1Jk/zG3nVgpBI5/OaRknXSOtKmRehbbGDJE/PfnUF5CR19qWN4+nl607uyflM7URGVh9zNFSsABoZM+e3Wims1GeaKKKuTFFOplLQMONSW/XQUxEnbWruDw+u31H6nY0raopCDkzQ4dwR7oGhJaciAS9yPij/EDbXSah4rwhxcugQRbVXnqrgFR6/wAVtf8AUWw7Wkth8xQhchRn8RIdQwBnWTpMSa57FcUfPIlSGkzmYsQMvjJ1bTw67DShjlLpFskIQdN/sZRpAav4yypAe2PCdx/gT+U+XQ8/aqRWrKSOeUWnRt9m+097Ct4DKHdD8Jr1zs52vt4nRWh+aP4Sf9pJ1rwipf6p8wYMc3IzrtA+lRngjPa7Kw9Q46e0fSJxIk6lWG4On61ZPE1C6kTWX2OuWuI4G292e8UlM4MXBzAkbjfQjlVfH9kL8nu71p1O2dLisPdJU/SuKWFro6Y5Md1IXEcWDK2oidJ5k8q847bGbQA5MC3qZEHrED5mu2XsteH/AHryIOiAgx5s0n2Ari+2xXK62h4V1J11EwTrzk1sUKnstOa4NROTwlvK6kbEa+vOt/E3MuFurtqoPKAzAH6Vg4AEiNZGx6RrWxxG6Ww79RlmPNhuKvk3JWPgSWCTXlP+jPxaeIj/AFGNdP8AioE6aEdINTYvkTudfWoTdjbQ8taC6PPtMUztz0/ef2pJOx5Hn0qEuRPXf60l27I3+lNxYo663WPvYe1FRsevMfKimQllOnAVbwnD3uMqgQWIC6EkydwB8X6V0FzgQVbRRcouMQGcO0A+FREHUkbxz3qrkkGGNyOZt4ZiJgx8qspw0noT0B66Deum/wCjxPitkLPw3A8ncADwnUH00NX8Nggo8SiAZJmeW0iY9RUpZaOiHp4+dmBhOFCJ8UTGm/z51rYbAIJEusbygZR9B5fWtvAurfCpy7z3axpuA7CBuPnWHx7jotsVVg7ToAqwu+5jxaGNRGmxqXKUno6Fwh30Un48tjFWby5Xa1nzaBQwcEQuUQCFMyOdZXHcYtwu4Ky9xnWANFYGQ2nxSRTHsLfBa0Al0CWt8m/1W/3X5VluNK6YxXz0cWaTbb8MmweIKE7MCIKkSGHQ/wA9amxmGWM9uSh67oejfzziqIqfC4lkPhO+hB1BHQ027tEoyVU/8K5FLWiMOl0/2hDc7ZP/AMGOh8hVNrJBIIgjcGZHrR5WCUGj0H8Je0bWHZCTlJBI0OmoJAPMfvXs+L4kMsgPkIkHUAj1GnPnXzFwXGd1dV50mD/tOh/Y+1fQH4c8YVrLWWaGVpXXQqeg5wR9a5ssfd2dCfKClW1oh4pxFe7Y6EAfl8Ta6QvOda824+CLV65cEM/gVegEfc1612nwNpxmyLmicykA/JT9a824rwp8RcCSoLuLVsR4UVZe5caOWi68zFRhpnRFqUTi+H2CwWIzTvvrtWnxxhbwzAjKzuN9zDFtxuIEe9bWJ7KXsILZcZrZBIuIJUxuY3XTr1rle1mIzOqTOUTvpLET9Avzp43PMovrs65yhj9G5RfeiilwELlMnaNfvrSpaPt7eVULbQZrUtuDuwTTczlb25HbarTjXR5UZ2qor3QNfSobVWr9rbY5hIgz61ECAYgUvRnpURMBJmim3DrSUyRKztMHg/EtxVZyDmV7hIa6QSWIVT4LREyTy03rpFxlvKQtxVtklu6cApJ18BJBTfeOciKksYcZIUJnuKBduBlYu7CSgOY5bVtRJGk6TNTW8Cty4oiJfaF1tAEt+YzKIeekAdDU3tnYqojazhedzDbbJ3kbMdAHAA8Og/171ncQ41gbdthbD3tApNr+2uoeZaZ1A+tGFw9xlzN4WgNzkNbYCOrQl1QZAiakXgngZbqAKsggsUKoGOUju1YggwQQNkIjat+YejjON9ocQQLRm3bAlF/9OTkGaNQBAncwJNc0bh8vrXedtOHubX90KL9g5HymFc5ASyZjnbMuVpygSrDnXAkV0Y6o5czldNkiXSCCpgjWRMg9RWjeXvwXEd6urjYOP81A/MOY85rJqbDXSpDKSGGxHIina0JGXh9EZNKDV3iFkFRdQQrGCANEcCSvkCNR5TVAVkuSsElTHTV21jQwi6O8HI7OPRv2NUaSKFJ9mUmjR/oZ1tnvV8vjA/1L/E10/ZfjDLlZfitkBgNOZyn3HhPmBXF27hBBEgjoSD861cJxxgSbipdJGXM2j5TyziCfepyiXxTinvV/se/8bwjXFmwVI0KiBDqRIytv7Hf2rC7M8Me6Xcgj8ni8ORRMjXYk7jU6Vb7CcaXFYVCpfPbBR1JzZdRlM7EHWBpW7jsQUWAJ8UwAZBgyfSB865m0m+Q6k0qRooihMjZX8JERCqsazPlp/FfPHbW3bw9/EWUDElyMzgyLYJKBc2+gAkbxXvOAj4pUk+m/IAczXzt26vF+IYsszuRedZfLmhTlA8OgAggRyq2Jqf6E3Jw68mJmrV4RifhGRCVk5jOo/wASOm+vnWXYs5mVZAzMBJ2EmJJ5ATVrhdzJcBOx0OgOh05+tdE1qyMJUzTa+SxN1VyvppvbKwQQT6ieorNmDBiZ1jb1B+96nU/lJ213/MmmvmRpUV1JUkT4d+fhJOU/qKjorNEFzeioyaKfiyVM9hfiJKqFYs1qxq3em5Ny+wJNzNoHy2mmM0ZtxScIvMb7NP8AaTC3e6kkHWFLRrDlVHMbnXkcjB5rt29JOrC2GzHREEkAmSIQQBtLcq2LxFk4lR4e6wy6CRGZmMHaB0BBqHk7uKqmWrdsd8hGXKbjWm8UHLftKFJhZ1Kr11UaCtC3jjmVlJLMgaIbxHkDlmdRdGugzcqy8IQto6+EmzcBEAAW7zA+ENJgc4EZR1mnYt0a4ksCLV66jDQ+BnVxJLAQAwjXmdaSTVbCo70c7x3FIoUx/au2zaJgKxtyHsFwApcqQVJPzNecX7JQ5WEMNCOhGhFd5xm1OGCONFZrW4JkgXE8/wArwZPOuW7RS5t3yI71PF07xDkc7k6wDr1PWr4nqjn9RGjIpUaOU/tSUk1VN2cxq8GbOzWiY7xfDJ/8xZZT+o94rQ43cS5hcK6hQEs902WNHVtMy7gkE68652zdKsGXRlMj1Go+orQ4/bAvuV0V4uKPJ1Db9AWIpWmmOn7TNooooiBRRSTWMeifgvik/rHsvmHe2/CyEgq9s55OUjMIJGo/WvUbWKYXVDgLkuQ8CBBBAuWxyUgmelfO/BeIHD4i1fEnuri3IBIJCMGKz5gEe9fQXFMQAzOuYhhbZVIGYlvEoj/KG/mo547TZfC3tGzxzF9ys5czTpAzeIc5EEH1ma8Z/FHhlq2LL5raYh8xuWws3HDZf7j3FJXTKBlMHUnWuh/FLtrcsPas4O8UdF/vMoRiHWIUMQYYeLNHlXkV+81x2d2ZmclmZtSWOpJPrVMcPKEm9UyImKcrR9+9NKff8daW2hO2vkAT+lWoma4fwaicpD8j4SIOhE8vSprFoKTIzSdQdARDEjpPin2FLhNQqRDsCBMCAcrLqxGUaETzBqvZeMp1EKcp0EXFIOvyGvpXMdKfyUcbhyjRM8wRzU6g0UmNYZ2yfDmMHynSirxarZBvZ2HAe1Vq0WDB9WuNLEQO8hYEEmQBWrxjtNhr4xVuycj3roGdsyB7KarqNAZz6HqDzrzKTTlY9YpPsl2V+3Z7IeK4dMO1u1dR+6AUHTx3Ljm5oYnmo0I1JHnVS67nF421LSAl5ZAGoXxnc8gg0P5a8lVyNvX5bbU98W5MlmYncliSfc8tTSvBdjx9Sl4PQOOkMbrfELkXVOXMwOVtfAB4v7oPhiI1FczxdlyMkLKv3gMD4XVSwB3iRO8a7CszEcTuuMrXHYEAQzSIUQoHSBUN3EsxJZiSdCfKBA15AAUVjaQmTKpEVJFLRTkBUXWtdsO9/wDpUtrmuOvdKBzKOwGvKBvWTaNaWDxT2kt3VOqXHUdIe2JB9RmHvQk/I8N2UcRh2RirRKkgwZEgwYPPUVDVviGLFw+FFRfFAA5MxaCecTA8gKqVhX3oKCKKKwAAr2vgva+ziEsXblz+7aCNiPAVhlDaqvMQoGm9eKVp8ExBF0TswKnkDO09dqE1cSuCuavod2hxZuXnd/iYljAjVmJ25VTwEF0BEjMJnYiRTcc0u3Pz9qZhzDKehH6iil7Qyd5W/qdbxG0DmzKuVUChckRpMiNt6z+Br3Tswj4co01htG+lanEzKsRuVWRqAYJEg/8At+dc+rxIUkyYnoBzrkhbg0e5nWNZIyaRe4tfyX7dzXXK51BLENHOYkaQazsZdykhG3mY0BGhjz1B102qXjqxcgFiEAEnQyddI2GtZiEj0rpxY1x/I8n1L++l9RhaTOtFIwoq5xgaQUGlA50kezBFJFOBI150hM7/ADqjANopUMGkoPow4UUCipBFXer8f+FJ6X1HztPP6D51QFatnCtcsW0QFnuX2yqNzltqDvp+ag10NHyZNLU2MwjW3ZG0KkqdQRKmDqNDtUFEUKKKKxhalsMJBOkEfQz/ADUNFYKZJfPiaNRJj56UxaKKxr8mw3GSy5Wy7ASQdlg7zodKiebQU6eLXQctpiqeGtggs0lVILAHXKdCRIO1aHErXgtAllZFIuhlIKmTMddAOm9K4JUda9ROUW5Pa6Im8Vpm1nNB9/Es/I/Ks+eRrb4iVs2RYEG4WPe+GCpT/t5TMlSLjctxWC1PFU3ZDJk5JN9gTRRm0oqyjZK2EUUUVFmENJRRTRMOX+aaKKKZ9AHUUUVIIRWv35trhm2K520nTM8fUCKWit3SHg6TKXEcX3jFoAkltOrGaqUUUWuOhW72FFFFAAUUUVjBQaKKxjU4XgSyu0keE5VCy1zfRROgGUknlyFXLt0PfQEG5tm0Z89yAWZ9fHJGscloopf+6KL8JW4pfZtW0eSWI/1NKyBoIUgAA8qyDRRRu2LLsW2daKKKM8nF0NC6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4572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r-Latn-CS" sz="2800" b="1" dirty="0" smtClean="0"/>
              <a:t>Primjer1: </a:t>
            </a:r>
            <a:r>
              <a:rPr lang="vi-VN" sz="2800" dirty="0" smtClean="0"/>
              <a:t>Odrediti silu kojom naelektrisanje </a:t>
            </a:r>
            <a:r>
              <a:rPr lang="sr-Latn-CS" sz="2800" b="1" i="1" dirty="0" smtClean="0"/>
              <a:t>Q</a:t>
            </a:r>
            <a:r>
              <a:rPr lang="sr-Latn-CS" sz="2800" b="1" i="1" baseline="-25000" dirty="0" smtClean="0"/>
              <a:t>1</a:t>
            </a:r>
            <a:r>
              <a:rPr lang="vi-VN" sz="2800" b="1" i="1" dirty="0" smtClean="0"/>
              <a:t>=5nC </a:t>
            </a:r>
            <a:r>
              <a:rPr lang="vi-VN" sz="2800" i="1" dirty="0" smtClean="0"/>
              <a:t>djeluje na naelektrisanje </a:t>
            </a:r>
            <a:r>
              <a:rPr lang="sr-Latn-CS" sz="2800" b="1" i="1" dirty="0" smtClean="0"/>
              <a:t>Q</a:t>
            </a:r>
            <a:r>
              <a:rPr lang="sr-Latn-CS" sz="2800" b="1" i="1" baseline="-25000" dirty="0" smtClean="0"/>
              <a:t>2</a:t>
            </a:r>
            <a:r>
              <a:rPr lang="vi-VN" sz="2800" b="1" i="1" dirty="0" smtClean="0"/>
              <a:t>= −1</a:t>
            </a:r>
            <a:r>
              <a:rPr lang="el-GR" sz="2800" b="1" i="1" dirty="0" smtClean="0"/>
              <a:t>μ</a:t>
            </a:r>
            <a:r>
              <a:rPr lang="vi-VN" sz="2800" b="1" i="1" dirty="0" smtClean="0"/>
              <a:t>C </a:t>
            </a:r>
            <a:r>
              <a:rPr lang="vi-VN" sz="2800" i="1" dirty="0" smtClean="0"/>
              <a:t>ako se ona nalaze na međusobnom rastojanju </a:t>
            </a:r>
            <a:r>
              <a:rPr lang="sr-Latn-CS" sz="2800" b="1" i="1" dirty="0" smtClean="0"/>
              <a:t>r =</a:t>
            </a:r>
            <a:r>
              <a:rPr lang="vi-VN" sz="2800" b="1" i="1" dirty="0" smtClean="0"/>
              <a:t>15cm</a:t>
            </a:r>
            <a:r>
              <a:rPr lang="vi-VN" sz="2800" i="1" dirty="0" smtClean="0"/>
              <a:t>. Sredina je vakum, a dimenzije naelektrisanja i njihovo rastojanje su u takvom odnosu da se naelektrisanja mogu smatrati tačkastim. </a:t>
            </a:r>
            <a:endParaRPr lang="sr-Latn-CS" sz="2800" i="1" dirty="0" smtClean="0"/>
          </a:p>
          <a:p>
            <a:pPr>
              <a:defRPr/>
            </a:pPr>
            <a:endParaRPr lang="sr-Latn-CS" sz="2800" i="1" dirty="0" smtClean="0"/>
          </a:p>
          <a:p>
            <a:pPr>
              <a:defRPr/>
            </a:pPr>
            <a:r>
              <a:rPr lang="sr-Latn-CS" sz="2800" b="1" dirty="0" smtClean="0">
                <a:solidFill>
                  <a:schemeClr val="accent6"/>
                </a:solidFill>
              </a:rPr>
              <a:t>Sila je privlačna jer su naelektrisanja suprotnog znaka</a:t>
            </a:r>
            <a:endParaRPr lang="en-US" sz="2800" b="1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en-US" sz="2800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343400"/>
            <a:ext cx="46386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2"/>
          <p:cNvSpPr txBox="1">
            <a:spLocks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57200"/>
            <a:ext cx="8915400" cy="518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 smtClean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685800" y="152400"/>
            <a:ext cx="2133600" cy="307975"/>
          </a:xfrm>
        </p:spPr>
        <p:txBody>
          <a:bodyPr/>
          <a:lstStyle/>
          <a:p>
            <a:fld id="{E4CB8F51-1022-4053-BA54-C0ABBDE12BF1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905000" y="304800"/>
          <a:ext cx="5257800" cy="1536192"/>
        </p:xfrm>
        <a:graphic>
          <a:graphicData uri="http://schemas.openxmlformats.org/presentationml/2006/ole">
            <p:oleObj spid="_x0000_s52226" name="Equation" r:id="rId3" imgW="1282700" imgH="3937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914400" y="1981200"/>
          <a:ext cx="7581900" cy="1250667"/>
        </p:xfrm>
        <a:graphic>
          <a:graphicData uri="http://schemas.openxmlformats.org/presentationml/2006/ole">
            <p:oleObj spid="_x0000_s52227" name="Equation" r:id="rId4" imgW="2565400" imgH="4445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90600" y="3200400"/>
          <a:ext cx="6605587" cy="1179513"/>
        </p:xfrm>
        <a:graphic>
          <a:graphicData uri="http://schemas.openxmlformats.org/presentationml/2006/ole">
            <p:oleObj spid="_x0000_s52228" name="Equation" r:id="rId5" imgW="2235200" imgH="4191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066800" y="4495800"/>
          <a:ext cx="7169150" cy="1179513"/>
        </p:xfrm>
        <a:graphic>
          <a:graphicData uri="http://schemas.openxmlformats.org/presentationml/2006/ole">
            <p:oleObj spid="_x0000_s52229" name="Equation" r:id="rId6" imgW="2425700" imgH="41910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066800" y="5791200"/>
          <a:ext cx="6643687" cy="642938"/>
        </p:xfrm>
        <a:graphic>
          <a:graphicData uri="http://schemas.openxmlformats.org/presentationml/2006/ole">
            <p:oleObj spid="_x0000_s52230" name="Equation" r:id="rId7" imgW="22479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609600" y="228600"/>
            <a:ext cx="2133600" cy="231775"/>
          </a:xfrm>
        </p:spPr>
        <p:txBody>
          <a:bodyPr/>
          <a:lstStyle/>
          <a:p>
            <a:fld id="{959A7F25-74E1-4906-8C02-09EA5F13DAA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1" y="914400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 smtClean="0"/>
              <a:t>2. Odrediti silu kojom naelektrisanja Q</a:t>
            </a:r>
            <a:r>
              <a:rPr lang="sr-Latn-CS" sz="2800" baseline="-25000" dirty="0" smtClean="0"/>
              <a:t>1</a:t>
            </a:r>
            <a:r>
              <a:rPr lang="sr-Latn-CS" sz="2800" dirty="0" smtClean="0"/>
              <a:t> = 5nC  i </a:t>
            </a:r>
          </a:p>
          <a:p>
            <a:r>
              <a:rPr lang="sr-Latn-CS" sz="2800" dirty="0" smtClean="0"/>
              <a:t>    Q</a:t>
            </a:r>
            <a:r>
              <a:rPr lang="sr-Latn-CS" sz="2800" baseline="-25000" dirty="0" smtClean="0"/>
              <a:t>2</a:t>
            </a:r>
            <a:r>
              <a:rPr lang="sr-Latn-CS" sz="2800" dirty="0" smtClean="0"/>
              <a:t> = 1nC djeluju na naelektrisanje Q</a:t>
            </a:r>
            <a:r>
              <a:rPr lang="sr-Latn-CS" sz="2800" baseline="-25000" dirty="0" smtClean="0"/>
              <a:t>3</a:t>
            </a:r>
            <a:r>
              <a:rPr lang="sr-Latn-CS" sz="2800" dirty="0" smtClean="0"/>
              <a:t> =-2</a:t>
            </a:r>
            <a:r>
              <a:rPr lang="el-GR" sz="2800" dirty="0" smtClean="0"/>
              <a:t>μ</a:t>
            </a:r>
            <a:r>
              <a:rPr lang="sr-Latn-CS" sz="2800" dirty="0" smtClean="0"/>
              <a:t>C ako je</a:t>
            </a:r>
          </a:p>
          <a:p>
            <a:r>
              <a:rPr lang="sr-Latn-CS" sz="2800" dirty="0" smtClean="0"/>
              <a:t>    njihov položaj kao na slici. Relativna dielektrična </a:t>
            </a:r>
          </a:p>
          <a:p>
            <a:r>
              <a:rPr lang="sr-Latn-CS" sz="2800" dirty="0" smtClean="0"/>
              <a:t>    konstanta  sredine  je </a:t>
            </a:r>
            <a:r>
              <a:rPr lang="el-GR" sz="2800" dirty="0" smtClean="0"/>
              <a:t>ε</a:t>
            </a:r>
            <a:r>
              <a:rPr lang="sr-Latn-CS" sz="2800" baseline="-25000" dirty="0" smtClean="0"/>
              <a:t>r </a:t>
            </a:r>
            <a:r>
              <a:rPr lang="sr-Latn-CS" sz="2800" dirty="0" smtClean="0"/>
              <a:t>=5. </a:t>
            </a:r>
          </a:p>
          <a:p>
            <a:r>
              <a:rPr lang="sr-Latn-CS" sz="2800" dirty="0" smtClean="0"/>
              <a:t>    Rastojanja su r</a:t>
            </a:r>
            <a:r>
              <a:rPr lang="sr-Latn-CS" sz="2800" baseline="-25000" dirty="0" smtClean="0"/>
              <a:t>13</a:t>
            </a:r>
            <a:r>
              <a:rPr lang="sr-Latn-CS" sz="2800" dirty="0" smtClean="0"/>
              <a:t>=30cm, r</a:t>
            </a:r>
            <a:r>
              <a:rPr lang="sr-Latn-CS" sz="2800" baseline="-25000" dirty="0" smtClean="0"/>
              <a:t>23</a:t>
            </a:r>
            <a:r>
              <a:rPr lang="sr-Latn-CS" sz="2800" dirty="0" smtClean="0"/>
              <a:t>=10cm</a:t>
            </a:r>
            <a:endParaRPr lang="en-US" sz="28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344" y="4114800"/>
            <a:ext cx="811158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C63F27CD-6075-4EEB-BEA3-8C0347B632A3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886200" y="381000"/>
          <a:ext cx="3505200" cy="1216025"/>
        </p:xfrm>
        <a:graphic>
          <a:graphicData uri="http://schemas.openxmlformats.org/presentationml/2006/ole">
            <p:oleObj spid="_x0000_s53250" name="Equation" r:id="rId4" imgW="1244600" imgH="431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09600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 smtClean="0"/>
              <a:t>Koristimo formulu: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828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Intenzitet</a:t>
            </a:r>
            <a:r>
              <a:rPr lang="en-US" sz="2000" dirty="0" smtClean="0"/>
              <a:t> </a:t>
            </a:r>
            <a:r>
              <a:rPr lang="en-US" sz="2000" dirty="0" err="1" smtClean="0"/>
              <a:t>sile</a:t>
            </a:r>
            <a:r>
              <a:rPr lang="en-US" sz="2000" dirty="0" smtClean="0"/>
              <a:t> </a:t>
            </a:r>
            <a:r>
              <a:rPr lang="en-US" sz="2000" dirty="0" err="1" smtClean="0"/>
              <a:t>kojom</a:t>
            </a:r>
            <a:r>
              <a:rPr lang="en-US" sz="2000" dirty="0" smtClean="0"/>
              <a:t> </a:t>
            </a:r>
            <a:r>
              <a:rPr lang="en-US" sz="2000" dirty="0" err="1" smtClean="0"/>
              <a:t>naelektrisanje</a:t>
            </a:r>
            <a:r>
              <a:rPr lang="en-US" sz="2000" dirty="0" smtClean="0"/>
              <a:t> Q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djeluje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naelektrisanje</a:t>
            </a:r>
            <a:r>
              <a:rPr lang="en-US" sz="2000" dirty="0" smtClean="0"/>
              <a:t> Q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je:</a:t>
            </a:r>
            <a:endParaRPr lang="en-US" sz="20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217613" y="2286000"/>
          <a:ext cx="5329237" cy="1252538"/>
        </p:xfrm>
        <a:graphic>
          <a:graphicData uri="http://schemas.openxmlformats.org/presentationml/2006/ole">
            <p:oleObj spid="_x0000_s53251" name="Equation" r:id="rId5" imgW="1892300" imgH="4445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3810000"/>
            <a:ext cx="7938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Intenzitet</a:t>
            </a:r>
            <a:r>
              <a:rPr lang="en-US" sz="2000" dirty="0" smtClean="0"/>
              <a:t> </a:t>
            </a:r>
            <a:r>
              <a:rPr lang="en-US" sz="2000" dirty="0" err="1" smtClean="0"/>
              <a:t>sile</a:t>
            </a:r>
            <a:r>
              <a:rPr lang="en-US" sz="2000" dirty="0" smtClean="0"/>
              <a:t> </a:t>
            </a:r>
            <a:r>
              <a:rPr lang="en-US" sz="2000" dirty="0" err="1" smtClean="0"/>
              <a:t>kojom</a:t>
            </a:r>
            <a:r>
              <a:rPr lang="en-US" sz="2000" dirty="0" smtClean="0"/>
              <a:t> </a:t>
            </a:r>
            <a:r>
              <a:rPr lang="en-US" sz="2000" dirty="0" err="1" smtClean="0"/>
              <a:t>naelektrisanje</a:t>
            </a:r>
            <a:r>
              <a:rPr lang="en-US" sz="2000" dirty="0" smtClean="0"/>
              <a:t> Q2djeluje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naelektrisanje</a:t>
            </a:r>
            <a:r>
              <a:rPr lang="en-US" sz="2000" dirty="0" smtClean="0"/>
              <a:t> Q3je:</a:t>
            </a:r>
            <a:endParaRPr lang="en-US" sz="2000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219200" y="4419600"/>
          <a:ext cx="5402263" cy="1252538"/>
        </p:xfrm>
        <a:graphic>
          <a:graphicData uri="http://schemas.openxmlformats.org/presentationml/2006/ole">
            <p:oleObj spid="_x0000_s53252" name="Equation" r:id="rId6" imgW="1916868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33401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/>
              <a:t>Rezultantna sila je vektorski zbir sila F</a:t>
            </a:r>
            <a:r>
              <a:rPr lang="sr-Latn-CS" sz="2800" b="1" baseline="-25000" dirty="0" smtClean="0"/>
              <a:t>13</a:t>
            </a:r>
            <a:r>
              <a:rPr lang="sr-Latn-CS" sz="2800" b="1" dirty="0" smtClean="0"/>
              <a:t>i F</a:t>
            </a:r>
            <a:r>
              <a:rPr lang="sr-Latn-CS" sz="2800" b="1" baseline="-25000" dirty="0" smtClean="0"/>
              <a:t>23</a:t>
            </a:r>
            <a:r>
              <a:rPr lang="sr-Latn-CS" sz="2800" b="1" dirty="0" smtClean="0"/>
              <a:t>i iznosi  </a:t>
            </a:r>
          </a:p>
          <a:p>
            <a:r>
              <a:rPr lang="sr-Latn-CS" sz="2800" b="1" dirty="0" smtClean="0"/>
              <a:t>F = F</a:t>
            </a:r>
            <a:r>
              <a:rPr lang="sr-Latn-CS" sz="2800" b="1" baseline="-25000" dirty="0" smtClean="0"/>
              <a:t>23</a:t>
            </a:r>
            <a:r>
              <a:rPr lang="sr-Latn-CS" sz="2800" b="1" dirty="0" smtClean="0"/>
              <a:t>−F</a:t>
            </a:r>
            <a:r>
              <a:rPr lang="sr-Latn-CS" sz="2800" b="1" baseline="-25000" dirty="0" smtClean="0"/>
              <a:t>13 </a:t>
            </a:r>
            <a:r>
              <a:rPr lang="sr-Latn-CS" sz="2800" b="1" dirty="0" smtClean="0"/>
              <a:t>= 160</a:t>
            </a:r>
            <a:r>
              <a:rPr lang="el-GR" sz="2800" b="1" dirty="0" smtClean="0"/>
              <a:t>μ</a:t>
            </a:r>
            <a:r>
              <a:rPr lang="sr-Latn-CS" sz="2800" b="1" dirty="0" smtClean="0"/>
              <a:t>N,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149225"/>
            <a:ext cx="2133600" cy="231775"/>
          </a:xfrm>
        </p:spPr>
        <p:txBody>
          <a:bodyPr/>
          <a:lstStyle/>
          <a:p>
            <a:fld id="{C39B8572-DCAB-4A20-8EE5-BFDC38923348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86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95600"/>
            <a:ext cx="8367075" cy="171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533400" y="152400"/>
            <a:ext cx="2133600" cy="323850"/>
          </a:xfrm>
        </p:spPr>
        <p:txBody>
          <a:bodyPr/>
          <a:lstStyle/>
          <a:p>
            <a:fld id="{81088AB1-06D4-46D7-B82D-E7599680E97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1363" y="557213"/>
            <a:ext cx="8604250" cy="125571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all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28600" y="609600"/>
            <a:ext cx="852328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chemeClr val="tx1"/>
                </a:solidFill>
              </a:rPr>
              <a:t>3</a:t>
            </a:r>
            <a:r>
              <a:rPr lang="sr-Latn-CS" sz="2400" dirty="0">
                <a:solidFill>
                  <a:schemeClr val="tx1"/>
                </a:solidFill>
              </a:rPr>
              <a:t>. U tjemenima kvadrata stranice a=0,5m nalaze se </a:t>
            </a:r>
            <a:r>
              <a:rPr lang="sr-Latn-CS" sz="2400" dirty="0" smtClean="0">
                <a:solidFill>
                  <a:schemeClr val="tx1"/>
                </a:solidFill>
              </a:rPr>
              <a:t>tačkasta</a:t>
            </a:r>
          </a:p>
          <a:p>
            <a:r>
              <a:rPr lang="sr-Latn-CS" sz="2400" dirty="0" smtClean="0"/>
              <a:t>  </a:t>
            </a:r>
            <a:r>
              <a:rPr lang="sr-Latn-CS" sz="2400" dirty="0" smtClean="0">
                <a:solidFill>
                  <a:schemeClr val="tx1"/>
                </a:solidFill>
              </a:rPr>
              <a:t>  </a:t>
            </a:r>
            <a:r>
              <a:rPr lang="sr-Latn-CS" sz="2400" dirty="0">
                <a:solidFill>
                  <a:schemeClr val="tx1"/>
                </a:solidFill>
              </a:rPr>
              <a:t>naelektrisanja </a:t>
            </a:r>
            <a:r>
              <a:rPr lang="sr-Latn-CS" sz="2400" dirty="0" smtClean="0">
                <a:solidFill>
                  <a:schemeClr val="tx1"/>
                </a:solidFill>
              </a:rPr>
              <a:t>Q</a:t>
            </a:r>
            <a:r>
              <a:rPr lang="sr-Latn-CS" sz="2400" baseline="-25000" dirty="0" smtClean="0">
                <a:solidFill>
                  <a:schemeClr val="tx1"/>
                </a:solidFill>
              </a:rPr>
              <a:t>A</a:t>
            </a:r>
            <a:r>
              <a:rPr lang="sr-Latn-CS" sz="2400" dirty="0" smtClean="0">
                <a:solidFill>
                  <a:schemeClr val="tx1"/>
                </a:solidFill>
              </a:rPr>
              <a:t>=Q</a:t>
            </a:r>
            <a:r>
              <a:rPr lang="sr-Latn-CS" sz="2400" baseline="-25000" dirty="0" smtClean="0">
                <a:solidFill>
                  <a:schemeClr val="tx1"/>
                </a:solidFill>
              </a:rPr>
              <a:t>B</a:t>
            </a:r>
            <a:r>
              <a:rPr lang="sr-Latn-CS" sz="2400" dirty="0" smtClean="0">
                <a:solidFill>
                  <a:schemeClr val="tx1"/>
                </a:solidFill>
              </a:rPr>
              <a:t>=Q</a:t>
            </a:r>
            <a:r>
              <a:rPr lang="sr-Latn-CS" sz="2400" baseline="-25000" dirty="0" smtClean="0">
                <a:solidFill>
                  <a:schemeClr val="tx1"/>
                </a:solidFill>
              </a:rPr>
              <a:t>C</a:t>
            </a:r>
            <a:r>
              <a:rPr lang="sr-Latn-CS" sz="2400" dirty="0" smtClean="0">
                <a:solidFill>
                  <a:schemeClr val="tx1"/>
                </a:solidFill>
              </a:rPr>
              <a:t>=Q=30pC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    </a:t>
            </a:r>
            <a:r>
              <a:rPr lang="sr-Latn-CS" sz="2400" dirty="0" smtClean="0">
                <a:solidFill>
                  <a:schemeClr val="tx1"/>
                </a:solidFill>
              </a:rPr>
              <a:t>Odrediti </a:t>
            </a:r>
            <a:r>
              <a:rPr lang="sr-Latn-CS" sz="2400" dirty="0">
                <a:solidFill>
                  <a:schemeClr val="tx1"/>
                </a:solidFill>
              </a:rPr>
              <a:t>silu </a:t>
            </a:r>
            <a:r>
              <a:rPr lang="sr-Latn-CS" sz="2400" dirty="0" smtClean="0">
                <a:solidFill>
                  <a:schemeClr val="tx1"/>
                </a:solidFill>
              </a:rPr>
              <a:t>na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sr-Latn-CS" sz="2400" dirty="0" smtClean="0">
                <a:solidFill>
                  <a:schemeClr val="tx1"/>
                </a:solidFill>
              </a:rPr>
              <a:t>naelektrisanje </a:t>
            </a:r>
            <a:r>
              <a:rPr lang="sr-Latn-CS" sz="2400" dirty="0">
                <a:solidFill>
                  <a:schemeClr val="tx1"/>
                </a:solidFill>
              </a:rPr>
              <a:t>Q</a:t>
            </a:r>
            <a:r>
              <a:rPr lang="sr-Latn-CS" sz="2400" baseline="-25000" dirty="0">
                <a:solidFill>
                  <a:schemeClr val="tx1"/>
                </a:solidFill>
              </a:rPr>
              <a:t>B</a:t>
            </a:r>
            <a:r>
              <a:rPr lang="sr-Latn-CS" sz="2400" dirty="0">
                <a:solidFill>
                  <a:schemeClr val="tx1"/>
                </a:solidFill>
              </a:rPr>
              <a:t>.</a:t>
            </a:r>
          </a:p>
          <a:p>
            <a:r>
              <a:rPr lang="sr-Latn-CS" sz="2400" dirty="0" smtClean="0">
                <a:solidFill>
                  <a:schemeClr val="tx1"/>
                </a:solidFill>
              </a:rPr>
              <a:t>    Sistem </a:t>
            </a:r>
            <a:r>
              <a:rPr lang="sr-Latn-CS" sz="2400" dirty="0">
                <a:solidFill>
                  <a:schemeClr val="tx1"/>
                </a:solidFill>
              </a:rPr>
              <a:t>se nalazi u vazduhu</a:t>
            </a:r>
            <a:r>
              <a:rPr lang="sr-Latn-CS" sz="2400" dirty="0" smtClean="0">
                <a:solidFill>
                  <a:schemeClr val="tx1"/>
                </a:solidFill>
              </a:rPr>
              <a:t>.</a:t>
            </a:r>
          </a:p>
          <a:p>
            <a:endParaRPr lang="sr-Latn-CS" sz="2400" dirty="0" smtClean="0"/>
          </a:p>
          <a:p>
            <a:endParaRPr lang="sr-Latn-CS" sz="2400" dirty="0" smtClean="0">
              <a:solidFill>
                <a:schemeClr val="tx1"/>
              </a:solidFill>
            </a:endParaRPr>
          </a:p>
          <a:p>
            <a:endParaRPr lang="sr-Latn-CS" sz="2400" dirty="0" smtClean="0"/>
          </a:p>
          <a:p>
            <a:r>
              <a:rPr lang="sr-Latn-CS" sz="2400" dirty="0" smtClean="0">
                <a:solidFill>
                  <a:schemeClr val="tx1"/>
                </a:solidFill>
              </a:rPr>
              <a:t>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Slide Number Placeholder 20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3" name="Oval 3"/>
          <p:cNvSpPr>
            <a:spLocks noChangeArrowheads="1"/>
          </p:cNvSpPr>
          <p:nvPr/>
        </p:nvSpPr>
        <p:spPr bwMode="auto">
          <a:xfrm>
            <a:off x="3440113" y="4079875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5878513" y="4079875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3440113" y="5908675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5878513" y="5908675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7" name="Straight Connector 8"/>
          <p:cNvCxnSpPr>
            <a:cxnSpLocks noChangeShapeType="1"/>
            <a:stCxn id="23" idx="6"/>
            <a:endCxn id="24" idx="2"/>
          </p:cNvCxnSpPr>
          <p:nvPr/>
        </p:nvCxnSpPr>
        <p:spPr bwMode="auto">
          <a:xfrm>
            <a:off x="3897313" y="4270375"/>
            <a:ext cx="198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  <a:stCxn id="23" idx="4"/>
            <a:endCxn id="25" idx="0"/>
          </p:cNvCxnSpPr>
          <p:nvPr/>
        </p:nvCxnSpPr>
        <p:spPr bwMode="auto">
          <a:xfrm rot="5400000">
            <a:off x="2944019" y="5185569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" name="Straight Connector 28"/>
          <p:cNvCxnSpPr>
            <a:cxnSpLocks noChangeShapeType="1"/>
            <a:stCxn id="25" idx="6"/>
            <a:endCxn id="26" idx="2"/>
          </p:cNvCxnSpPr>
          <p:nvPr/>
        </p:nvCxnSpPr>
        <p:spPr bwMode="auto">
          <a:xfrm>
            <a:off x="3897313" y="6099175"/>
            <a:ext cx="198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" name="Straight Connector 14"/>
          <p:cNvCxnSpPr>
            <a:cxnSpLocks noChangeShapeType="1"/>
            <a:stCxn id="26" idx="0"/>
            <a:endCxn id="24" idx="4"/>
          </p:cNvCxnSpPr>
          <p:nvPr/>
        </p:nvCxnSpPr>
        <p:spPr bwMode="auto">
          <a:xfrm rot="5400000" flipH="1" flipV="1">
            <a:off x="5382419" y="5185569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4811713" y="385127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18"/>
          <p:cNvSpPr txBox="1">
            <a:spLocks noChangeArrowheads="1"/>
          </p:cNvSpPr>
          <p:nvPr/>
        </p:nvSpPr>
        <p:spPr bwMode="auto">
          <a:xfrm>
            <a:off x="6411913" y="484187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TextBox 19"/>
          <p:cNvSpPr txBox="1">
            <a:spLocks noChangeArrowheads="1"/>
          </p:cNvSpPr>
          <p:nvPr/>
        </p:nvSpPr>
        <p:spPr bwMode="auto">
          <a:xfrm>
            <a:off x="4887913" y="606107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20"/>
          <p:cNvSpPr txBox="1">
            <a:spLocks noChangeArrowheads="1"/>
          </p:cNvSpPr>
          <p:nvPr/>
        </p:nvSpPr>
        <p:spPr bwMode="auto">
          <a:xfrm>
            <a:off x="3440113" y="491807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21"/>
          <p:cNvSpPr txBox="1">
            <a:spLocks noChangeArrowheads="1"/>
          </p:cNvSpPr>
          <p:nvPr/>
        </p:nvSpPr>
        <p:spPr bwMode="auto">
          <a:xfrm>
            <a:off x="3287713" y="3551238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 dirty="0">
                <a:solidFill>
                  <a:schemeClr val="tx1"/>
                </a:solidFill>
              </a:rPr>
              <a:t>Q</a:t>
            </a:r>
            <a:r>
              <a:rPr lang="sr-Latn-CS" b="1" baseline="-25000" dirty="0">
                <a:solidFill>
                  <a:schemeClr val="tx1"/>
                </a:solidFill>
              </a:rPr>
              <a:t>A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36" name="TextBox 23"/>
          <p:cNvSpPr txBox="1">
            <a:spLocks noChangeArrowheads="1"/>
          </p:cNvSpPr>
          <p:nvPr/>
        </p:nvSpPr>
        <p:spPr bwMode="auto">
          <a:xfrm>
            <a:off x="3668713" y="6365875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 dirty="0">
                <a:solidFill>
                  <a:schemeClr val="tx1"/>
                </a:solidFill>
              </a:rPr>
              <a:t>Q</a:t>
            </a:r>
            <a:r>
              <a:rPr lang="sr-Latn-CS" b="1" baseline="-25000" dirty="0">
                <a:solidFill>
                  <a:schemeClr val="tx1"/>
                </a:solidFill>
              </a:rPr>
              <a:t>B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37" name="TextBox 25"/>
          <p:cNvSpPr txBox="1">
            <a:spLocks noChangeArrowheads="1"/>
          </p:cNvSpPr>
          <p:nvPr/>
        </p:nvSpPr>
        <p:spPr bwMode="auto">
          <a:xfrm>
            <a:off x="6183313" y="6365875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 dirty="0">
                <a:solidFill>
                  <a:schemeClr val="tx1"/>
                </a:solidFill>
              </a:rPr>
              <a:t>Q</a:t>
            </a:r>
            <a:r>
              <a:rPr lang="sr-Latn-CS" b="1" baseline="-25000" dirty="0">
                <a:solidFill>
                  <a:schemeClr val="tx1"/>
                </a:solidFill>
              </a:rPr>
              <a:t>C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24" grpId="0" animBg="1"/>
      <p:bldP spid="25" grpId="0" animBg="1"/>
      <p:bldP spid="26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/>
              <a:t>Na naelektrisanje Q</a:t>
            </a:r>
            <a:r>
              <a:rPr lang="sr-Latn-CS" sz="2400" baseline="-25000" dirty="0" smtClean="0"/>
              <a:t>B</a:t>
            </a:r>
            <a:r>
              <a:rPr lang="sr-Latn-CS" sz="2400" dirty="0" smtClean="0"/>
              <a:t> djeluju sile od naelektrisanja Q</a:t>
            </a:r>
            <a:r>
              <a:rPr lang="sr-Latn-CS" sz="2400" baseline="-25000" dirty="0" smtClean="0"/>
              <a:t>A</a:t>
            </a:r>
            <a:r>
              <a:rPr lang="sr-Latn-CS" sz="2400" dirty="0" smtClean="0"/>
              <a:t> i Q</a:t>
            </a:r>
            <a:r>
              <a:rPr lang="sr-Latn-CS" sz="2400" baseline="-25000" dirty="0" smtClean="0"/>
              <a:t>C</a:t>
            </a:r>
            <a:r>
              <a:rPr lang="sr-Latn-CS" sz="2400" dirty="0" smtClean="0"/>
              <a:t>. Ove sile su odbojne jer se radi o istoimenim naelektrisanjima.</a:t>
            </a:r>
            <a:endParaRPr lang="en-US" sz="2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152400"/>
            <a:ext cx="2133600" cy="228600"/>
          </a:xfrm>
        </p:spPr>
        <p:txBody>
          <a:bodyPr/>
          <a:lstStyle/>
          <a:p>
            <a:fld id="{2D282C8A-B883-46C6-B35A-0789F2933D8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800713" y="1479550"/>
          <a:ext cx="6362088" cy="5149850"/>
        </p:xfrm>
        <a:graphic>
          <a:graphicData uri="http://schemas.openxmlformats.org/presentationml/2006/ole">
            <p:oleObj spid="_x0000_s54274" name="Equation" r:id="rId3" imgW="3048000" imgH="228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Sile koje djeluju na naelektrisanje Q</a:t>
            </a:r>
            <a:r>
              <a:rPr lang="sr-Latn-CS" sz="2400" b="1" baseline="-25000" dirty="0" smtClean="0"/>
              <a:t>B</a:t>
            </a:r>
            <a:r>
              <a:rPr lang="sr-Latn-CS" sz="2400" b="1" dirty="0" smtClean="0"/>
              <a:t> nacrtane su na slici. </a:t>
            </a:r>
          </a:p>
          <a:p>
            <a:r>
              <a:rPr lang="sr-Latn-CS" sz="2400" b="1" dirty="0" smtClean="0"/>
              <a:t>Rezultantna sila koja djeluje na Q</a:t>
            </a:r>
            <a:r>
              <a:rPr lang="sr-Latn-CS" sz="2400" b="1" baseline="-25000" dirty="0" smtClean="0"/>
              <a:t>B</a:t>
            </a:r>
            <a:r>
              <a:rPr lang="sr-Latn-CS" sz="2400" b="1" dirty="0" smtClean="0"/>
              <a:t> dobija se sabiranjem vektora F</a:t>
            </a:r>
            <a:r>
              <a:rPr lang="sr-Latn-CS" sz="2400" b="1" baseline="-25000" dirty="0" smtClean="0"/>
              <a:t>AB</a:t>
            </a:r>
            <a:r>
              <a:rPr lang="sr-Latn-CS" sz="2400" b="1" dirty="0" smtClean="0"/>
              <a:t> i F</a:t>
            </a:r>
            <a:r>
              <a:rPr lang="sr-Latn-CS" sz="2400" b="1" baseline="-25000" dirty="0" smtClean="0"/>
              <a:t>CB</a:t>
            </a:r>
            <a:r>
              <a:rPr lang="sr-Latn-CS" sz="2400" b="1" dirty="0" smtClean="0"/>
              <a:t>.</a:t>
            </a:r>
            <a:endParaRPr lang="en-US" sz="2400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152400"/>
            <a:ext cx="2133600" cy="228600"/>
          </a:xfrm>
        </p:spPr>
        <p:txBody>
          <a:bodyPr/>
          <a:lstStyle/>
          <a:p>
            <a:fld id="{7FA34FA5-9467-4B8A-B7FD-C0F0DB4180CC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Oval 19"/>
          <p:cNvSpPr>
            <a:spLocks noChangeArrowheads="1"/>
          </p:cNvSpPr>
          <p:nvPr/>
        </p:nvSpPr>
        <p:spPr bwMode="auto">
          <a:xfrm>
            <a:off x="2209800" y="2895600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20"/>
          <p:cNvSpPr>
            <a:spLocks noChangeArrowheads="1"/>
          </p:cNvSpPr>
          <p:nvPr/>
        </p:nvSpPr>
        <p:spPr bwMode="auto">
          <a:xfrm>
            <a:off x="4648200" y="2895600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21"/>
          <p:cNvSpPr>
            <a:spLocks noChangeArrowheads="1"/>
          </p:cNvSpPr>
          <p:nvPr/>
        </p:nvSpPr>
        <p:spPr bwMode="auto">
          <a:xfrm>
            <a:off x="2209800" y="4724400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22"/>
          <p:cNvSpPr>
            <a:spLocks noChangeArrowheads="1"/>
          </p:cNvSpPr>
          <p:nvPr/>
        </p:nvSpPr>
        <p:spPr bwMode="auto">
          <a:xfrm>
            <a:off x="4648200" y="4724400"/>
            <a:ext cx="457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" name="Straight Connector 23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2667000" y="3086100"/>
            <a:ext cx="198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24"/>
          <p:cNvCxnSpPr>
            <a:cxnSpLocks noChangeShapeType="1"/>
            <a:stCxn id="6" idx="4"/>
            <a:endCxn id="8" idx="0"/>
          </p:cNvCxnSpPr>
          <p:nvPr/>
        </p:nvCxnSpPr>
        <p:spPr bwMode="auto">
          <a:xfrm rot="5400000">
            <a:off x="1713706" y="4001294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25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2667000" y="4914900"/>
            <a:ext cx="198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26"/>
          <p:cNvCxnSpPr>
            <a:cxnSpLocks noChangeShapeType="1"/>
            <a:stCxn id="9" idx="0"/>
            <a:endCxn id="7" idx="4"/>
          </p:cNvCxnSpPr>
          <p:nvPr/>
        </p:nvCxnSpPr>
        <p:spPr bwMode="auto">
          <a:xfrm rot="5400000" flipH="1" flipV="1">
            <a:off x="4152106" y="4001294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3581400" y="26670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28"/>
          <p:cNvSpPr txBox="1">
            <a:spLocks noChangeArrowheads="1"/>
          </p:cNvSpPr>
          <p:nvPr/>
        </p:nvSpPr>
        <p:spPr bwMode="auto">
          <a:xfrm>
            <a:off x="5181600" y="36576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29"/>
          <p:cNvSpPr txBox="1">
            <a:spLocks noChangeArrowheads="1"/>
          </p:cNvSpPr>
          <p:nvPr/>
        </p:nvSpPr>
        <p:spPr bwMode="auto">
          <a:xfrm>
            <a:off x="3657600" y="48768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2133600" y="37338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31"/>
          <p:cNvSpPr txBox="1">
            <a:spLocks noChangeArrowheads="1"/>
          </p:cNvSpPr>
          <p:nvPr/>
        </p:nvSpPr>
        <p:spPr bwMode="auto">
          <a:xfrm>
            <a:off x="2057400" y="2366963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>
                <a:solidFill>
                  <a:schemeClr val="tx1"/>
                </a:solidFill>
              </a:rPr>
              <a:t>QA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9" name="TextBox 32"/>
          <p:cNvSpPr txBox="1">
            <a:spLocks noChangeArrowheads="1"/>
          </p:cNvSpPr>
          <p:nvPr/>
        </p:nvSpPr>
        <p:spPr bwMode="auto">
          <a:xfrm>
            <a:off x="2438400" y="5181600"/>
            <a:ext cx="628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>
                <a:solidFill>
                  <a:schemeClr val="tx1"/>
                </a:solidFill>
              </a:rPr>
              <a:t>QB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0" name="TextBox 33"/>
          <p:cNvSpPr txBox="1">
            <a:spLocks noChangeArrowheads="1"/>
          </p:cNvSpPr>
          <p:nvPr/>
        </p:nvSpPr>
        <p:spPr bwMode="auto">
          <a:xfrm>
            <a:off x="4953000" y="5181600"/>
            <a:ext cx="646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b="1">
                <a:solidFill>
                  <a:schemeClr val="tx1"/>
                </a:solidFill>
              </a:rPr>
              <a:t>QC</a:t>
            </a:r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1" name="Straight Arrow Connector 38"/>
          <p:cNvCxnSpPr>
            <a:cxnSpLocks noChangeShapeType="1"/>
            <a:stCxn id="8" idx="4"/>
          </p:cNvCxnSpPr>
          <p:nvPr/>
        </p:nvCxnSpPr>
        <p:spPr bwMode="auto">
          <a:xfrm rot="5400000">
            <a:off x="2056606" y="5488782"/>
            <a:ext cx="765175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TextBox 40"/>
          <p:cNvSpPr txBox="1">
            <a:spLocks noChangeArrowheads="1"/>
          </p:cNvSpPr>
          <p:nvPr/>
        </p:nvSpPr>
        <p:spPr bwMode="auto">
          <a:xfrm>
            <a:off x="2514600" y="5562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>
                <a:solidFill>
                  <a:srgbClr val="FF0000"/>
                </a:solidFill>
              </a:rPr>
              <a:t>FAB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3" name="Straight Arrow Connector 42"/>
          <p:cNvCxnSpPr>
            <a:cxnSpLocks noChangeShapeType="1"/>
            <a:stCxn id="8" idx="2"/>
          </p:cNvCxnSpPr>
          <p:nvPr/>
        </p:nvCxnSpPr>
        <p:spPr bwMode="auto">
          <a:xfrm rot="10800000">
            <a:off x="1371600" y="4876800"/>
            <a:ext cx="838200" cy="381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TextBox 43"/>
          <p:cNvSpPr txBox="1">
            <a:spLocks noChangeArrowheads="1"/>
          </p:cNvSpPr>
          <p:nvPr/>
        </p:nvSpPr>
        <p:spPr bwMode="auto">
          <a:xfrm>
            <a:off x="1447800" y="4348163"/>
            <a:ext cx="766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>
                <a:solidFill>
                  <a:srgbClr val="FF0000"/>
                </a:solidFill>
              </a:rPr>
              <a:t>FCB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989806" y="5337969"/>
            <a:ext cx="914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 rot="10800000">
            <a:off x="1447800" y="5872163"/>
            <a:ext cx="99060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</p:cNvCxnSpPr>
          <p:nvPr/>
        </p:nvCxnSpPr>
        <p:spPr bwMode="auto">
          <a:xfrm rot="5400000">
            <a:off x="1450975" y="5046663"/>
            <a:ext cx="822325" cy="82867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66800" y="5562600"/>
            <a:ext cx="304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/>
              <a:t>F</a:t>
            </a:r>
            <a:endParaRPr lang="en-US"/>
          </a:p>
        </p:txBody>
      </p:sp>
      <p:cxnSp>
        <p:nvCxnSpPr>
          <p:cNvPr id="30" name="Straight Arrow Connector 56"/>
          <p:cNvCxnSpPr>
            <a:cxnSpLocks noChangeShapeType="1"/>
          </p:cNvCxnSpPr>
          <p:nvPr/>
        </p:nvCxnSpPr>
        <p:spPr bwMode="auto">
          <a:xfrm rot="5400000" flipH="1" flipV="1">
            <a:off x="1256506" y="5449094"/>
            <a:ext cx="1588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" name="Straight Arrow Connector 30"/>
          <p:cNvCxnSpPr>
            <a:endCxn id="22" idx="0"/>
          </p:cNvCxnSpPr>
          <p:nvPr/>
        </p:nvCxnSpPr>
        <p:spPr>
          <a:xfrm>
            <a:off x="2590800" y="5562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524000" y="4343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9155" name="Object 4"/>
          <p:cNvGraphicFramePr>
            <a:graphicFrameLocks noChangeAspect="1"/>
          </p:cNvGraphicFramePr>
          <p:nvPr/>
        </p:nvGraphicFramePr>
        <p:xfrm>
          <a:off x="5791200" y="2514600"/>
          <a:ext cx="2846388" cy="2057400"/>
        </p:xfrm>
        <a:graphic>
          <a:graphicData uri="http://schemas.openxmlformats.org/presentationml/2006/ole">
            <p:oleObj spid="_x0000_s55298" name="Equation" r:id="rId3" imgW="1054100" imgH="762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915400" cy="518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r-Latn-CS" sz="2400" b="1" dirty="0" smtClean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DDC4DED5-D059-4F4B-A642-061DD45C771A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685800"/>
            <a:ext cx="8610600" cy="4362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Latn-CS" sz="2800" dirty="0" smtClean="0"/>
              <a:t>Osnovni zakon elektrostatike je </a:t>
            </a:r>
            <a:r>
              <a:rPr lang="sr-Latn-CS" sz="2800" b="1" dirty="0" smtClean="0"/>
              <a:t>Kulonov zakon</a:t>
            </a:r>
            <a:r>
              <a:rPr lang="sr-Latn-CS" sz="2800" dirty="0" smtClean="0"/>
              <a:t>.</a:t>
            </a:r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/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Latn-CS" sz="2800" dirty="0" smtClean="0"/>
              <a:t>Kulonov zakon definiše silu koja se javlja između dva </a:t>
            </a:r>
            <a:r>
              <a:rPr lang="sr-Latn-CS" sz="2800" dirty="0" smtClean="0">
                <a:solidFill>
                  <a:srgbClr val="FF0000"/>
                </a:solidFill>
              </a:rPr>
              <a:t>tačkasta</a:t>
            </a:r>
            <a:r>
              <a:rPr lang="sr-Latn-CS" sz="2800" dirty="0" smtClean="0"/>
              <a:t> naelektrisanja u vakumu.</a:t>
            </a:r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/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Latn-CS" sz="2800" dirty="0" smtClean="0"/>
              <a:t>Sila koja se definiše na ovaj način izražava se u </a:t>
            </a:r>
            <a:r>
              <a:rPr lang="sr-Latn-CS" sz="2800" b="1" dirty="0" smtClean="0"/>
              <a:t>Njutnima</a:t>
            </a:r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/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2"/>
          <p:cNvSpPr txBox="1">
            <a:spLocks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57200"/>
            <a:ext cx="8915400" cy="5922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r-Latn-CS" sz="2400" dirty="0" smtClean="0"/>
              <a:t> </a:t>
            </a:r>
            <a:r>
              <a:rPr lang="sr-Latn-CS" sz="3600" b="1" dirty="0" smtClean="0"/>
              <a:t>Kulonov zakon glasi: </a:t>
            </a:r>
            <a:endParaRPr lang="en-US" sz="3600" b="1" dirty="0" smtClean="0"/>
          </a:p>
          <a:p>
            <a:pPr>
              <a:defRPr/>
            </a:pPr>
            <a:r>
              <a:rPr lang="sr-Latn-CS" sz="2400" dirty="0" smtClean="0"/>
              <a:t>  </a:t>
            </a:r>
          </a:p>
          <a:p>
            <a:pPr>
              <a:defRPr/>
            </a:pPr>
            <a:r>
              <a:rPr lang="sr-Latn-CS" sz="3200" b="1" dirty="0" smtClean="0">
                <a:solidFill>
                  <a:srgbClr val="FF0000"/>
                </a:solidFill>
              </a:rPr>
              <a:t>Intenzitet sile kojom se dva naelektrisana tijela 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sr-Latn-CS" sz="3200" b="1" dirty="0" smtClean="0">
                <a:solidFill>
                  <a:srgbClr val="FF0000"/>
                </a:solidFill>
              </a:rPr>
              <a:t>privlače ili odbijaju direktno je proporcionalan proizvodu njihovih količina  naelektrisanja, a obrnuto proporcionalan kvadratu međusobnog rastojanja. </a:t>
            </a:r>
          </a:p>
          <a:p>
            <a:pPr>
              <a:defRPr/>
            </a:pPr>
            <a:endParaRPr lang="sr-Latn-CS" sz="3200" dirty="0" smtClean="0"/>
          </a:p>
          <a:p>
            <a:pPr>
              <a:defRPr/>
            </a:pPr>
            <a:r>
              <a:rPr lang="sr-Latn-CS" sz="3200" dirty="0" smtClean="0"/>
              <a:t>Intenzitet sile takođe zavisi i od sredine u kojoj se naelektrisana tijela nalaze. Ova zavisnost se izražava konstantom </a:t>
            </a:r>
            <a:r>
              <a:rPr lang="sr-Latn-CS" sz="3200" b="1" dirty="0" smtClean="0"/>
              <a:t>k.</a:t>
            </a:r>
            <a:endParaRPr lang="en-US" sz="3200" dirty="0" smtClean="0"/>
          </a:p>
          <a:p>
            <a:pPr>
              <a:lnSpc>
                <a:spcPts val="3675"/>
              </a:lnSpc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 smtClean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685800" y="152400"/>
            <a:ext cx="2133600" cy="307975"/>
          </a:xfrm>
        </p:spPr>
        <p:txBody>
          <a:bodyPr/>
          <a:lstStyle/>
          <a:p>
            <a:fld id="{7FF28F38-7BC6-48F6-8EBE-1805931F7A16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609600" y="0"/>
            <a:ext cx="2133600" cy="476250"/>
          </a:xfrm>
        </p:spPr>
        <p:txBody>
          <a:bodyPr/>
          <a:lstStyle/>
          <a:p>
            <a:fld id="{48DDA9F7-507A-40D2-BB78-01CDD876929F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457200"/>
            <a:ext cx="8763000" cy="6504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2800" b="1" dirty="0" smtClean="0"/>
              <a:t>Kulonov zakon matematički se izražava na sledeći način: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2800" b="1" dirty="0" smtClean="0"/>
          </a:p>
          <a:p>
            <a:pPr marL="457200" indent="-457200">
              <a:lnSpc>
                <a:spcPct val="124000"/>
              </a:lnSpc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2800" b="1" dirty="0" smtClean="0"/>
              <a:t>gdje je konstanta: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2800" b="1" dirty="0" smtClean="0"/>
              <a:t> </a:t>
            </a:r>
          </a:p>
          <a:p>
            <a:pPr>
              <a:lnSpc>
                <a:spcPct val="124000"/>
              </a:lnSpc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800" b="1" dirty="0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336463"/>
              </p:ext>
            </p:extLst>
          </p:nvPr>
        </p:nvGraphicFramePr>
        <p:xfrm>
          <a:off x="1580753" y="1600200"/>
          <a:ext cx="6058694" cy="2590800"/>
        </p:xfrm>
        <a:graphic>
          <a:graphicData uri="http://schemas.openxmlformats.org/presentationml/2006/ole">
            <p:oleObj spid="_x0000_s26640" name="Equation" r:id="rId3" imgW="876240" imgH="39348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4276593"/>
              </p:ext>
            </p:extLst>
          </p:nvPr>
        </p:nvGraphicFramePr>
        <p:xfrm>
          <a:off x="4343400" y="4572000"/>
          <a:ext cx="3685910" cy="1600200"/>
        </p:xfrm>
        <a:graphic>
          <a:graphicData uri="http://schemas.openxmlformats.org/presentationml/2006/ole">
            <p:oleObj spid="_x0000_s26641" name="Equation" r:id="rId4" imgW="965200" imgH="4191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371600" y="1600200"/>
            <a:ext cx="6477000" cy="2667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2"/>
          <p:cNvSpPr txBox="1">
            <a:spLocks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685800" y="152400"/>
            <a:ext cx="2133600" cy="307975"/>
          </a:xfrm>
        </p:spPr>
        <p:txBody>
          <a:bodyPr/>
          <a:lstStyle/>
          <a:p>
            <a:fld id="{ACC0A3BF-AEF2-4E99-8222-C2370AC7C464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905000" y="1752600"/>
            <a:ext cx="914400" cy="990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15000" y="1752600"/>
            <a:ext cx="914400" cy="990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9122" y="1095992"/>
            <a:ext cx="731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 smtClean="0"/>
              <a:t>Q1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1167825"/>
            <a:ext cx="731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 smtClean="0"/>
              <a:t>Q2</a:t>
            </a:r>
            <a:endParaRPr lang="en-US" sz="3200" dirty="0"/>
          </a:p>
        </p:txBody>
      </p:sp>
      <p:cxnSp>
        <p:nvCxnSpPr>
          <p:cNvPr id="12" name="Straight Connector 11"/>
          <p:cNvCxnSpPr>
            <a:stCxn id="2" idx="4"/>
          </p:cNvCxnSpPr>
          <p:nvPr/>
        </p:nvCxnSpPr>
        <p:spPr bwMode="auto">
          <a:xfrm>
            <a:off x="2362200" y="2743200"/>
            <a:ext cx="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175612" y="2743200"/>
            <a:ext cx="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362200" y="3276600"/>
            <a:ext cx="381341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942295" y="274320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/>
              <a:t>r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76200" y="4064441"/>
            <a:ext cx="8915400" cy="253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4000"/>
              </a:lnSpc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 smtClean="0"/>
              <a:t> Q1i </a:t>
            </a:r>
            <a:r>
              <a:rPr lang="sr-Latn-CS" sz="3200" b="1" dirty="0"/>
              <a:t>Q2 su količine elektriciteta tačkastih 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/>
              <a:t>  naelektrisanja </a:t>
            </a:r>
          </a:p>
          <a:p>
            <a:pPr>
              <a:lnSpc>
                <a:spcPct val="124000"/>
              </a:lnSpc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 smtClean="0"/>
              <a:t> r </a:t>
            </a:r>
            <a:r>
              <a:rPr lang="sr-Latn-CS" sz="3200" b="1" dirty="0"/>
              <a:t>udaljenost (rastojanje) između tačkastih 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/>
              <a:t> </a:t>
            </a:r>
            <a:r>
              <a:rPr lang="sr-Latn-CS" sz="3200" b="1" dirty="0" smtClean="0"/>
              <a:t> naelektrisanja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403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610600" cy="608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 smtClean="0"/>
              <a:t>Kako bi neki drugi zakoni koji kasnije proističu iz Kulonovog zakona imali kompaktniju formu zapisa, vrlo često se konstanta </a:t>
            </a:r>
            <a:r>
              <a:rPr lang="sr-Latn-CS" sz="3200" b="1" dirty="0" smtClean="0">
                <a:solidFill>
                  <a:srgbClr val="FF0000"/>
                </a:solidFill>
              </a:rPr>
              <a:t>k</a:t>
            </a:r>
            <a:r>
              <a:rPr lang="sr-Latn-CS" sz="3200" b="1" dirty="0" smtClean="0"/>
              <a:t> definiše preko druge konstante </a:t>
            </a:r>
            <a:r>
              <a:rPr lang="el-GR" sz="3200" b="1" dirty="0" smtClean="0"/>
              <a:t>ε</a:t>
            </a:r>
            <a:r>
              <a:rPr lang="sr-Latn-CS" sz="3200" b="1" baseline="-25000" dirty="0" smtClean="0"/>
              <a:t>0</a:t>
            </a:r>
            <a:r>
              <a:rPr lang="sr-Latn-CS" sz="3200" b="1" dirty="0" smtClean="0"/>
              <a:t> </a:t>
            </a:r>
            <a:r>
              <a:rPr lang="fi-FI" sz="3200" b="1" baseline="30000" dirty="0" smtClean="0"/>
              <a:t> </a:t>
            </a:r>
            <a:r>
              <a:rPr lang="fi-FI" sz="3200" b="1" dirty="0" smtClean="0"/>
              <a:t>(</a:t>
            </a:r>
            <a:r>
              <a:rPr lang="fi-FI" sz="3200" b="1" dirty="0" smtClean="0">
                <a:solidFill>
                  <a:srgbClr val="FF0000"/>
                </a:solidFill>
              </a:rPr>
              <a:t>čita se epsilon nula</a:t>
            </a:r>
            <a:r>
              <a:rPr lang="sr-Latn-CS" sz="3200" b="1" dirty="0" smtClean="0">
                <a:solidFill>
                  <a:srgbClr val="FF0000"/>
                </a:solidFill>
              </a:rPr>
              <a:t>) </a:t>
            </a:r>
            <a:r>
              <a:rPr lang="sr-Latn-CS" sz="3200" b="1" dirty="0" smtClean="0"/>
              <a:t>i koja predstavlja dielektričnu konstantu vakuma .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sr-Latn-CS" sz="3200" b="1" dirty="0" smtClean="0"/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sr-Latn-CS" sz="3200" b="1" dirty="0" smtClean="0"/>
              <a:t>Veza između ovih konstanti je:</a:t>
            </a:r>
          </a:p>
          <a:p>
            <a:pPr>
              <a:lnSpc>
                <a:spcPct val="12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3200" b="1" dirty="0" smtClean="0"/>
          </a:p>
          <a:p>
            <a:endParaRPr lang="sr-Latn-CS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609600" y="228600"/>
            <a:ext cx="2133600" cy="231775"/>
          </a:xfrm>
        </p:spPr>
        <p:txBody>
          <a:bodyPr/>
          <a:lstStyle/>
          <a:p>
            <a:fld id="{8246F326-9F8B-45DD-B97D-DA4445E76B2D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6172200" y="5039640"/>
          <a:ext cx="2514600" cy="1818360"/>
        </p:xfrm>
        <a:graphic>
          <a:graphicData uri="http://schemas.openxmlformats.org/presentationml/2006/ole">
            <p:oleObj spid="_x0000_s7182" name="Equation" r:id="rId3" imgW="596900" imgH="431800" progId="Equation.3">
              <p:embed/>
            </p:oleObj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62000" y="5105400"/>
          <a:ext cx="4130386" cy="1349532"/>
        </p:xfrm>
        <a:graphic>
          <a:graphicData uri="http://schemas.openxmlformats.org/presentationml/2006/ole">
            <p:oleObj spid="_x0000_s7183" name="Equation" r:id="rId4" imgW="12827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86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CS" sz="2800" b="1" dirty="0" smtClean="0"/>
              <a:t>Pošto se naelektrisana tijela mogu osim u vakumu naći i u drugim sredinama u izraz za intenzitet sile uvodi se </a:t>
            </a:r>
            <a:r>
              <a:rPr lang="sr-Latn-CS" sz="2800" b="1" dirty="0" smtClean="0">
                <a:solidFill>
                  <a:srgbClr val="FF0000"/>
                </a:solidFill>
              </a:rPr>
              <a:t> dielektrična konstanta sredine  (</a:t>
            </a:r>
            <a:r>
              <a:rPr lang="el-GR" sz="2800" b="1" dirty="0" smtClean="0">
                <a:solidFill>
                  <a:srgbClr val="FF0000"/>
                </a:solidFill>
              </a:rPr>
              <a:t>ε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 </a:t>
            </a:r>
            <a:r>
              <a:rPr lang="sr-Latn-CS" sz="2800" b="1" dirty="0" smtClean="0">
                <a:solidFill>
                  <a:srgbClr val="FF0000"/>
                </a:solidFill>
              </a:rPr>
              <a:t>)    </a:t>
            </a:r>
          </a:p>
          <a:p>
            <a:pPr>
              <a:defRPr/>
            </a:pPr>
            <a:endParaRPr lang="sr-Latn-CS" sz="2800" b="1" dirty="0" smtClean="0"/>
          </a:p>
          <a:p>
            <a:pPr>
              <a:defRPr/>
            </a:pPr>
            <a:endParaRPr lang="sr-Latn-CS" sz="2800" b="1" dirty="0" smtClean="0"/>
          </a:p>
          <a:p>
            <a:pPr>
              <a:defRPr/>
            </a:pPr>
            <a:r>
              <a:rPr lang="sr-Latn-CS" sz="2800" b="1" u="sng" dirty="0" smtClean="0"/>
              <a:t>Gdje je </a:t>
            </a:r>
            <a:r>
              <a:rPr lang="sr-Latn-CS" sz="2800" b="1" dirty="0" smtClean="0"/>
              <a:t>:</a:t>
            </a:r>
          </a:p>
          <a:p>
            <a:pPr>
              <a:defRPr/>
            </a:pPr>
            <a:r>
              <a:rPr lang="sr-Latn-CS" sz="2800" b="1" dirty="0" smtClean="0"/>
              <a:t>                - dielektrična konstanta vakuma    </a:t>
            </a:r>
            <a:endParaRPr lang="sr-Latn-CS" sz="2800" b="1" dirty="0"/>
          </a:p>
          <a:p>
            <a:pPr>
              <a:defRPr/>
            </a:pPr>
            <a:endParaRPr lang="sr-Latn-CS" sz="2800" b="1" dirty="0" smtClean="0"/>
          </a:p>
          <a:p>
            <a:pPr>
              <a:defRPr/>
            </a:pPr>
            <a:r>
              <a:rPr lang="sr-Latn-CS" sz="2800" b="1" dirty="0" smtClean="0"/>
              <a:t>                - relativna dielektrična konstanta je</a:t>
            </a:r>
          </a:p>
          <a:p>
            <a:pPr>
              <a:defRPr/>
            </a:pPr>
            <a:r>
              <a:rPr lang="sr-Latn-CS" sz="2800" b="1" dirty="0"/>
              <a:t> </a:t>
            </a:r>
            <a:r>
              <a:rPr lang="sr-Latn-CS" sz="2800" b="1" dirty="0" smtClean="0"/>
              <a:t>                 neimenovani broj</a:t>
            </a:r>
          </a:p>
          <a:p>
            <a:pPr>
              <a:defRPr/>
            </a:pPr>
            <a:endParaRPr lang="sr-Latn-ME" sz="2800" b="1" dirty="0" smtClean="0"/>
          </a:p>
          <a:p>
            <a:pPr>
              <a:defRPr/>
            </a:pPr>
            <a:r>
              <a:rPr lang="sr-Latn-ME" sz="2800" b="1" dirty="0" smtClean="0"/>
              <a:t>Pa je:</a:t>
            </a:r>
            <a:endParaRPr lang="en-US" sz="2800" b="1" dirty="0" smtClean="0"/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22FF1A88-3D9D-4500-B0B6-6E1A431C7A3C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5939242"/>
              </p:ext>
            </p:extLst>
          </p:nvPr>
        </p:nvGraphicFramePr>
        <p:xfrm>
          <a:off x="2514600" y="2286000"/>
          <a:ext cx="2540000" cy="952500"/>
        </p:xfrm>
        <a:graphic>
          <a:graphicData uri="http://schemas.openxmlformats.org/presentationml/2006/ole">
            <p:oleObj spid="_x0000_s6168" name="Equation" r:id="rId4" imgW="6094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2150169"/>
              </p:ext>
            </p:extLst>
          </p:nvPr>
        </p:nvGraphicFramePr>
        <p:xfrm>
          <a:off x="1143000" y="3276600"/>
          <a:ext cx="687387" cy="952500"/>
        </p:xfrm>
        <a:graphic>
          <a:graphicData uri="http://schemas.openxmlformats.org/presentationml/2006/ole">
            <p:oleObj spid="_x0000_s6169" name="Equation" r:id="rId5" imgW="1648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9829109"/>
              </p:ext>
            </p:extLst>
          </p:nvPr>
        </p:nvGraphicFramePr>
        <p:xfrm>
          <a:off x="1143000" y="4038600"/>
          <a:ext cx="687387" cy="898525"/>
        </p:xfrm>
        <a:graphic>
          <a:graphicData uri="http://schemas.openxmlformats.org/presentationml/2006/ole">
            <p:oleObj spid="_x0000_s6170" name="Equation" r:id="rId6" imgW="1648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7420223"/>
              </p:ext>
            </p:extLst>
          </p:nvPr>
        </p:nvGraphicFramePr>
        <p:xfrm>
          <a:off x="1447800" y="5257800"/>
          <a:ext cx="3794125" cy="1431925"/>
        </p:xfrm>
        <a:graphic>
          <a:graphicData uri="http://schemas.openxmlformats.org/presentationml/2006/ole">
            <p:oleObj spid="_x0000_s6171" name="Equation" r:id="rId7" imgW="1143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86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4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sr-Latn-CS" sz="2800" b="1" dirty="0" smtClean="0"/>
              <a:t>Konačan matematički oblik Kulonovog zakona izgleda:</a:t>
            </a:r>
            <a:endParaRPr lang="en-US" sz="2800" b="1" dirty="0" smtClean="0"/>
          </a:p>
          <a:p>
            <a:pPr>
              <a:defRPr/>
            </a:pPr>
            <a:endParaRPr lang="en-US" sz="2800" b="1" dirty="0" smtClean="0"/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609600" y="152400"/>
            <a:ext cx="2133600" cy="231775"/>
          </a:xfrm>
        </p:spPr>
        <p:txBody>
          <a:bodyPr/>
          <a:lstStyle/>
          <a:p>
            <a:fld id="{6BD4A1B1-2DE4-4046-974F-685E442BE459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2475556"/>
              </p:ext>
            </p:extLst>
          </p:nvPr>
        </p:nvGraphicFramePr>
        <p:xfrm>
          <a:off x="801893" y="2895600"/>
          <a:ext cx="7540214" cy="2615386"/>
        </p:xfrm>
        <a:graphic>
          <a:graphicData uri="http://schemas.openxmlformats.org/presentationml/2006/ole">
            <p:oleObj spid="_x0000_s27655" name="Equation" r:id="rId4" imgW="12446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706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3401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/>
              <a:t>         Sile koje se javljaju kod dva naelektrisanja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149225"/>
            <a:ext cx="2133600" cy="231775"/>
          </a:xfrm>
        </p:spPr>
        <p:txBody>
          <a:bodyPr/>
          <a:lstStyle/>
          <a:p>
            <a:fld id="{EA3270B4-165E-4E8F-8E4D-D89A58ECA147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196" name="Picture 4" descr="http://zanimljivafizika.files.wordpress.com/2012/07/force_img.jpg?w=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066800"/>
            <a:ext cx="6553200" cy="50423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586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52400" y="5410200"/>
          <a:ext cx="565150" cy="565150"/>
        </p:xfrm>
        <a:graphic>
          <a:graphicData uri="http://schemas.openxmlformats.org/presentationml/2006/ole">
            <p:oleObj spid="_x0000_s8209" name="Equation" r:id="rId4" imgW="215619" imgH="215619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28600" y="6019800"/>
          <a:ext cx="565150" cy="565150"/>
        </p:xfrm>
        <a:graphic>
          <a:graphicData uri="http://schemas.openxmlformats.org/presentationml/2006/ole">
            <p:oleObj spid="_x0000_s8210" name="Equation" r:id="rId5" imgW="215619" imgH="215619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5622" y="5562600"/>
            <a:ext cx="835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Sila kojom naelektrisanje  q</a:t>
            </a:r>
            <a:r>
              <a:rPr lang="sr-Latn-CS" sz="2400" b="1" baseline="-25000" dirty="0" smtClean="0"/>
              <a:t>1</a:t>
            </a:r>
            <a:r>
              <a:rPr lang="sr-Latn-CS" sz="2400" b="1" dirty="0" smtClean="0"/>
              <a:t> djeluje na naelektrisanje q</a:t>
            </a:r>
            <a:r>
              <a:rPr lang="sr-Latn-CS" sz="2400" b="1" baseline="-25000" dirty="0" smtClean="0"/>
              <a:t>2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785622" y="6096000"/>
            <a:ext cx="835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Sila kojom naelektrisanje  q</a:t>
            </a:r>
            <a:r>
              <a:rPr lang="sr-Latn-CS" sz="2400" b="1" baseline="-25000" dirty="0" smtClean="0"/>
              <a:t>2</a:t>
            </a:r>
            <a:r>
              <a:rPr lang="sr-Latn-CS" sz="2400" b="1" dirty="0" smtClean="0"/>
              <a:t> djeluje na naelektrisanje q</a:t>
            </a:r>
            <a:r>
              <a:rPr lang="sr-Latn-CS" sz="2400" b="1" baseline="-25000" dirty="0" smtClean="0"/>
              <a:t>1</a:t>
            </a:r>
            <a:endParaRPr lang="en-US" sz="24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3784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C44426-F20C-45DF-8639-B9A9C6290A55}"/>
</file>

<file path=customXml/itemProps2.xml><?xml version="1.0" encoding="utf-8"?>
<ds:datastoreItem xmlns:ds="http://schemas.openxmlformats.org/officeDocument/2006/customXml" ds:itemID="{E9ADE353-DECC-4DE6-8BAF-2DCB87442E9B}"/>
</file>

<file path=customXml/itemProps3.xml><?xml version="1.0" encoding="utf-8"?>
<ds:datastoreItem xmlns:ds="http://schemas.openxmlformats.org/officeDocument/2006/customXml" ds:itemID="{70D3D99E-5685-4A45-823B-30E3CFF41C6A}"/>
</file>

<file path=docProps/app.xml><?xml version="1.0" encoding="utf-8"?>
<Properties xmlns="http://schemas.openxmlformats.org/officeDocument/2006/extended-properties" xmlns:vt="http://schemas.openxmlformats.org/officeDocument/2006/docPropsVTypes">
  <Template>10203784</Template>
  <TotalTime>235</TotalTime>
  <Words>524</Words>
  <Application>Microsoft Office PowerPoint</Application>
  <PresentationFormat>On-screen Show (4:3)</PresentationFormat>
  <Paragraphs>121</Paragraphs>
  <Slides>19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10203784</vt:lpstr>
      <vt:lpstr>Equation</vt:lpstr>
      <vt:lpstr>ELEKTROSTATIKA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ELEKTROSTATIKA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MELANIJA ĆALASAN</dc:creator>
  <cp:lastModifiedBy>VESNA</cp:lastModifiedBy>
  <cp:revision>14</cp:revision>
  <cp:lastPrinted>1601-01-01T00:00:00Z</cp:lastPrinted>
  <dcterms:created xsi:type="dcterms:W3CDTF">2014-04-16T14:39:40Z</dcterms:created>
  <dcterms:modified xsi:type="dcterms:W3CDTF">2021-03-16T12:34:48Z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  <property fmtid="{D5CDD505-2E9C-101B-9397-08002B2CF9AE}" pid="3" name="ContentTypeId">
    <vt:lpwstr>0x0101006013A796AFF8E647BC69A9625DC30067</vt:lpwstr>
  </property>
</Properties>
</file>