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6" r:id="rId2"/>
    <p:sldId id="263" r:id="rId3"/>
    <p:sldId id="272" r:id="rId4"/>
    <p:sldId id="273" r:id="rId5"/>
    <p:sldId id="274" r:id="rId6"/>
    <p:sldId id="275" r:id="rId7"/>
    <p:sldId id="276" r:id="rId8"/>
    <p:sldId id="271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38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4FB047-7B1D-4722-9219-84C741D47020}" type="datetimeFigureOut">
              <a:rPr lang="en-GB" smtClean="0"/>
              <a:pPr/>
              <a:t>13/12/2020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26BAA8-A163-4F81-AB2E-938046796D99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07A7EDFD-1F2E-4768-B4DF-016D49B6CEA6}" type="datetime1">
              <a:rPr lang="en-GB" smtClean="0"/>
              <a:pPr/>
              <a:t>13/12/2020</a:t>
            </a:fld>
            <a:endParaRPr lang="en-GB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GB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2C829BC2-2367-4106-A60B-526B2CE2F1C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5345A-ABBE-4DE6-BF2B-B3BECBA82406}" type="datetime1">
              <a:rPr lang="en-GB" smtClean="0"/>
              <a:pPr/>
              <a:t>13/12/2020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29BC2-2367-4106-A60B-526B2CE2F1C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18D3F-139B-43E3-983F-8BF1279D9D3D}" type="datetime1">
              <a:rPr lang="en-GB" smtClean="0"/>
              <a:pPr/>
              <a:t>13/12/2020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29BC2-2367-4106-A60B-526B2CE2F1C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2F0775D-301C-46B0-B369-4C9913700D18}" type="datetime1">
              <a:rPr lang="en-GB" smtClean="0"/>
              <a:pPr/>
              <a:t>13/12/2020</a:t>
            </a:fld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2C829BC2-2367-4106-A60B-526B2CE2F1C6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585440DF-9110-4BDA-AD01-139EE6A55641}" type="datetime1">
              <a:rPr lang="en-GB" smtClean="0"/>
              <a:pPr/>
              <a:t>13/12/2020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GB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2C829BC2-2367-4106-A60B-526B2CE2F1C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7CC01-5161-41A6-8C8B-E4BE47CA5220}" type="datetime1">
              <a:rPr lang="en-GB" smtClean="0"/>
              <a:pPr/>
              <a:t>13/12/2020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29BC2-2367-4106-A60B-526B2CE2F1C6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C9564-A1BA-4CE4-852C-7EC9E400AA73}" type="datetime1">
              <a:rPr lang="en-GB" smtClean="0"/>
              <a:pPr/>
              <a:t>13/12/2020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29BC2-2367-4106-A60B-526B2CE2F1C6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BD758C7-2632-4071-8507-CA9999BDF577}" type="datetime1">
              <a:rPr lang="en-GB" smtClean="0"/>
              <a:pPr/>
              <a:t>13/12/2020</a:t>
            </a:fld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C829BC2-2367-4106-A60B-526B2CE2F1C6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3B057-D264-4719-A064-687C1E707E17}" type="datetime1">
              <a:rPr lang="en-GB" smtClean="0"/>
              <a:pPr/>
              <a:t>13/12/2020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29BC2-2367-4106-A60B-526B2CE2F1C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E5227B6E-255E-4B26-B1E3-0C4151FAB1BF}" type="datetime1">
              <a:rPr lang="en-GB" smtClean="0"/>
              <a:pPr/>
              <a:t>13/12/2020</a:t>
            </a:fld>
            <a:endParaRPr lang="en-GB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2C829BC2-2367-4106-A60B-526B2CE2F1C6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E6F628DD-D4BD-4B9E-B7A0-01F7EB00CA97}" type="datetime1">
              <a:rPr lang="en-GB" smtClean="0"/>
              <a:pPr/>
              <a:t>13/12/2020</a:t>
            </a:fld>
            <a:endParaRPr lang="en-GB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C829BC2-2367-4106-A60B-526B2CE2F1C6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F7B48E01-E6DD-43FB-A316-2DEFFC3A4CDA}" type="datetime1">
              <a:rPr lang="en-GB" smtClean="0"/>
              <a:pPr/>
              <a:t>13/12/2020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2C829BC2-2367-4106-A60B-526B2CE2F1C6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0" y="2060848"/>
            <a:ext cx="6534472" cy="2232248"/>
          </a:xfrm>
        </p:spPr>
        <p:txBody>
          <a:bodyPr>
            <a:normAutofit/>
          </a:bodyPr>
          <a:lstStyle/>
          <a:p>
            <a:pPr algn="ctr"/>
            <a:r>
              <a:rPr lang="en-GB" sz="3600" dirty="0" err="1" smtClean="0">
                <a:solidFill>
                  <a:schemeClr val="tx1"/>
                </a:solidFill>
              </a:rPr>
              <a:t>Regulacija</a:t>
            </a:r>
            <a:r>
              <a:rPr lang="en-GB" sz="3600" dirty="0" smtClean="0">
                <a:solidFill>
                  <a:schemeClr val="tx1"/>
                </a:solidFill>
              </a:rPr>
              <a:t> u</a:t>
            </a:r>
            <a:r>
              <a:rPr lang="sr-Latn-CS" sz="3600" dirty="0" smtClean="0">
                <a:solidFill>
                  <a:schemeClr val="tx1"/>
                </a:solidFill>
              </a:rPr>
              <a:t>čestanosti i aktivnih snaga</a:t>
            </a:r>
            <a:endParaRPr lang="en-GB" sz="3600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355976" y="5373216"/>
            <a:ext cx="4536504" cy="1001706"/>
          </a:xfrm>
        </p:spPr>
        <p:txBody>
          <a:bodyPr>
            <a:normAutofit/>
          </a:bodyPr>
          <a:lstStyle/>
          <a:p>
            <a:r>
              <a:rPr lang="en-GB" sz="2800" i="1" dirty="0" smtClean="0"/>
              <a:t>AKTIV ENERGETIKE</a:t>
            </a:r>
            <a:endParaRPr lang="en-GB" sz="2800" i="1" dirty="0"/>
          </a:p>
        </p:txBody>
      </p:sp>
      <p:pic>
        <p:nvPicPr>
          <p:cNvPr id="4" name="Picture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63688" y="260648"/>
            <a:ext cx="2635624" cy="21649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29BC2-2367-4106-A60B-526B2CE2F1C6}" type="slidenum">
              <a:rPr lang="en-GB" smtClean="0"/>
              <a:pPr/>
              <a:t>1</a:t>
            </a:fld>
            <a:endParaRPr lang="en-GB"/>
          </a:p>
        </p:txBody>
      </p:sp>
      <p:sp>
        <p:nvSpPr>
          <p:cNvPr id="6" name="TextBox 5"/>
          <p:cNvSpPr txBox="1"/>
          <p:nvPr/>
        </p:nvSpPr>
        <p:spPr>
          <a:xfrm>
            <a:off x="4283968" y="260648"/>
            <a:ext cx="468052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Latn-CS" sz="2800" b="1" dirty="0" smtClean="0">
                <a:solidFill>
                  <a:srgbClr val="002060"/>
                </a:solidFill>
              </a:rPr>
              <a:t>Eksploatacija elektroenergetskih sistema </a:t>
            </a:r>
            <a:endParaRPr lang="sr-Latn-CS" sz="2800" b="1" dirty="0" smtClean="0">
              <a:solidFill>
                <a:srgbClr val="002060"/>
              </a:solidFill>
            </a:endParaRPr>
          </a:p>
          <a:p>
            <a:pPr algn="ctr"/>
            <a:r>
              <a:rPr lang="sr-Latn-CS" sz="2800" b="1" dirty="0" smtClean="0">
                <a:solidFill>
                  <a:srgbClr val="002060"/>
                </a:solidFill>
              </a:rPr>
              <a:t>( </a:t>
            </a:r>
            <a:r>
              <a:rPr lang="sr-Latn-CS" sz="2800" b="1" dirty="0" smtClean="0">
                <a:solidFill>
                  <a:srgbClr val="002060"/>
                </a:solidFill>
              </a:rPr>
              <a:t>E4a</a:t>
            </a:r>
            <a:r>
              <a:rPr lang="sr-Latn-CS" sz="2800" b="1" dirty="0" smtClean="0">
                <a:solidFill>
                  <a:srgbClr val="002060"/>
                </a:solidFill>
              </a:rPr>
              <a:t>)</a:t>
            </a:r>
            <a:endParaRPr lang="en-GB" sz="28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7931224" cy="1124744"/>
          </a:xfrm>
        </p:spPr>
        <p:txBody>
          <a:bodyPr>
            <a:noAutofit/>
          </a:bodyPr>
          <a:lstStyle/>
          <a:p>
            <a:pPr algn="ctr"/>
            <a:r>
              <a:rPr lang="sr-Latn-CS" sz="3200" b="1" dirty="0" smtClean="0"/>
              <a:t>Regulacija učestanosti i aktivnih snaga</a:t>
            </a:r>
            <a:endParaRPr lang="en-GB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79512" y="1412776"/>
            <a:ext cx="8136904" cy="5256584"/>
          </a:xfrm>
        </p:spPr>
        <p:txBody>
          <a:bodyPr>
            <a:noAutofit/>
          </a:bodyPr>
          <a:lstStyle/>
          <a:p>
            <a:pPr marL="457200" indent="-457200" algn="just"/>
            <a:r>
              <a:rPr lang="sr-Latn-CS" sz="2800" b="1" dirty="0" smtClean="0"/>
              <a:t>Funkcija regulacije učestanosti i aktivnih snaga EES-a je neprekidno održavanje ravnoteže između proizvodnje i potrošnje. </a:t>
            </a:r>
            <a:endParaRPr lang="sr-Latn-CS" sz="2800" b="1" dirty="0" smtClean="0"/>
          </a:p>
          <a:p>
            <a:pPr marL="457200" indent="-457200" algn="just"/>
            <a:endParaRPr lang="sr-Latn-CS" sz="2800" b="1" dirty="0" smtClean="0"/>
          </a:p>
          <a:p>
            <a:pPr marL="457200" indent="-457200" algn="just"/>
            <a:r>
              <a:rPr lang="sr-Latn-CS" sz="2800" dirty="0" smtClean="0"/>
              <a:t>Neophodna </a:t>
            </a:r>
            <a:r>
              <a:rPr lang="sr-Latn-CS" sz="2800" dirty="0" smtClean="0"/>
              <a:t>je zbog promjena ukupnih potreba potrošača tokom vremena, u dnevnim, sedmičnim, mjesečnim i godišnjim ciklusima. </a:t>
            </a:r>
            <a:endParaRPr lang="sr-Latn-CS" sz="2800" dirty="0" smtClean="0"/>
          </a:p>
          <a:p>
            <a:pPr marL="457200" indent="-457200" algn="just"/>
            <a:endParaRPr lang="sr-Latn-CS" sz="2800" b="1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C829BC2-2367-4106-A60B-526B2CE2F1C6}" type="slidenum">
              <a:rPr lang="en-GB" smtClean="0"/>
              <a:pPr/>
              <a:t>2</a:t>
            </a:fld>
            <a:endParaRPr lang="en-GB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7931224" cy="1124744"/>
          </a:xfrm>
        </p:spPr>
        <p:txBody>
          <a:bodyPr>
            <a:noAutofit/>
          </a:bodyPr>
          <a:lstStyle/>
          <a:p>
            <a:pPr algn="ctr"/>
            <a:r>
              <a:rPr lang="sr-Latn-CS" sz="3200" b="1" dirty="0" smtClean="0"/>
              <a:t>Regulacija učestanosti i aktivnih snaga</a:t>
            </a:r>
            <a:endParaRPr lang="en-GB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79512" y="1124744"/>
            <a:ext cx="8136904" cy="5544616"/>
          </a:xfrm>
        </p:spPr>
        <p:txBody>
          <a:bodyPr>
            <a:noAutofit/>
          </a:bodyPr>
          <a:lstStyle/>
          <a:p>
            <a:pPr marL="457200" indent="-457200" algn="just"/>
            <a:r>
              <a:rPr lang="sr-Latn-CS" sz="2800" dirty="0" smtClean="0"/>
              <a:t>U periodu pripreme pogona planira se angažovanje agregata koji svojim kapacitetima treba da pokriju sve očekivane potrebe sistema, uvećane za neophodnu rezervu. </a:t>
            </a:r>
            <a:endParaRPr lang="sr-Latn-CS" sz="2800" dirty="0" smtClean="0"/>
          </a:p>
          <a:p>
            <a:pPr marL="457200" indent="-457200" algn="just">
              <a:buNone/>
            </a:pPr>
            <a:endParaRPr lang="sr-Latn-CS" sz="2800" dirty="0" smtClean="0"/>
          </a:p>
          <a:p>
            <a:pPr marL="457200" indent="-457200" algn="just"/>
            <a:r>
              <a:rPr lang="sr-Latn-CS" sz="2800" dirty="0" smtClean="0"/>
              <a:t>Naknadnom </a:t>
            </a:r>
            <a:r>
              <a:rPr lang="sr-Latn-CS" sz="2800" dirty="0" smtClean="0"/>
              <a:t>regulacijom u svakom trenutku koriguju se neizbježne greške u prognozi i/ili angažovanju agregata, koje bi inače narušile zahtijevanu ravnotežu između aktivnih snaga proizvodnje i potrošnje. </a:t>
            </a:r>
            <a:endParaRPr lang="en-GB" sz="2800" dirty="0" smtClean="0"/>
          </a:p>
          <a:p>
            <a:pPr marL="457200" indent="-457200" algn="just"/>
            <a:endParaRPr lang="sr-Latn-CS" sz="2800" b="1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C829BC2-2367-4106-A60B-526B2CE2F1C6}" type="slidenum">
              <a:rPr lang="en-GB" smtClean="0"/>
              <a:pPr/>
              <a:t>3</a:t>
            </a:fld>
            <a:endParaRPr lang="en-GB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7931224" cy="1124744"/>
          </a:xfrm>
        </p:spPr>
        <p:txBody>
          <a:bodyPr>
            <a:noAutofit/>
          </a:bodyPr>
          <a:lstStyle/>
          <a:p>
            <a:pPr algn="ctr"/>
            <a:r>
              <a:rPr lang="sr-Latn-CS" sz="3200" b="1" dirty="0" smtClean="0"/>
              <a:t>Regulacija učestanosti i aktivnih snaga</a:t>
            </a:r>
            <a:endParaRPr lang="en-GB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79512" y="1340768"/>
            <a:ext cx="8136904" cy="5328592"/>
          </a:xfrm>
        </p:spPr>
        <p:txBody>
          <a:bodyPr>
            <a:noAutofit/>
          </a:bodyPr>
          <a:lstStyle/>
          <a:p>
            <a:pPr marL="457200" indent="-457200" algn="just"/>
            <a:r>
              <a:rPr lang="sr-Latn-CS" sz="2800" dirty="0" smtClean="0"/>
              <a:t>Dnevna </a:t>
            </a:r>
            <a:r>
              <a:rPr lang="sr-Latn-CS" sz="2800" dirty="0" smtClean="0"/>
              <a:t>snaga mijenja od neke minimalne vrijednosti P</a:t>
            </a:r>
            <a:r>
              <a:rPr lang="sr-Latn-CS" sz="2800" baseline="-25000" dirty="0" smtClean="0"/>
              <a:t>pm</a:t>
            </a:r>
            <a:r>
              <a:rPr lang="sr-Latn-CS" sz="2800" dirty="0" smtClean="0"/>
              <a:t> do neke maksimalne vrijednosti P</a:t>
            </a:r>
            <a:r>
              <a:rPr lang="sr-Latn-CS" sz="2800" baseline="-25000" dirty="0" smtClean="0"/>
              <a:t>pM </a:t>
            </a:r>
            <a:r>
              <a:rPr lang="sr-Latn-CS" sz="2800" dirty="0" smtClean="0"/>
              <a:t>. </a:t>
            </a:r>
            <a:endParaRPr lang="sr-Latn-CS" sz="2800" dirty="0" smtClean="0"/>
          </a:p>
          <a:p>
            <a:pPr marL="457200" indent="-457200" algn="just">
              <a:buNone/>
            </a:pPr>
            <a:endParaRPr lang="sr-Latn-CS" sz="2800" dirty="0" smtClean="0"/>
          </a:p>
          <a:p>
            <a:pPr marL="457200" indent="-457200" algn="just"/>
            <a:r>
              <a:rPr lang="sr-Latn-CS" sz="2800" dirty="0" smtClean="0"/>
              <a:t>S </a:t>
            </a:r>
            <a:r>
              <a:rPr lang="sr-Latn-CS" sz="2800" dirty="0" smtClean="0"/>
              <a:t>obzirom da su te promjene relativno spore, može se uzeti da je u nekom kraćem vremenskom periodu srednja potrošnja u sistemu konstantna i da se na tu predvidljivu konstantnu potrošnju dodaju konstantni ili sporo promjenljivi poremećaji ΔP</a:t>
            </a:r>
            <a:r>
              <a:rPr lang="sr-Latn-CS" sz="2800" baseline="-25000" dirty="0" smtClean="0"/>
              <a:t>L</a:t>
            </a:r>
            <a:r>
              <a:rPr lang="sr-Latn-CS" sz="2800" dirty="0" smtClean="0"/>
              <a:t>.</a:t>
            </a:r>
            <a:endParaRPr lang="en-GB" sz="2800" dirty="0" smtClean="0"/>
          </a:p>
          <a:p>
            <a:pPr marL="457200" indent="-457200" algn="just"/>
            <a:endParaRPr lang="sr-Latn-CS" sz="2800" b="1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C829BC2-2367-4106-A60B-526B2CE2F1C6}" type="slidenum">
              <a:rPr lang="en-GB" smtClean="0"/>
              <a:pPr/>
              <a:t>4</a:t>
            </a:fld>
            <a:endParaRPr lang="en-GB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7931224" cy="1124744"/>
          </a:xfrm>
        </p:spPr>
        <p:txBody>
          <a:bodyPr>
            <a:noAutofit/>
          </a:bodyPr>
          <a:lstStyle/>
          <a:p>
            <a:pPr algn="ctr"/>
            <a:r>
              <a:rPr lang="sr-Latn-CS" sz="3200" b="1" dirty="0" smtClean="0"/>
              <a:t>Regulacija učestanosti i aktivnih snaga</a:t>
            </a:r>
            <a:endParaRPr lang="en-GB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79512" y="1196752"/>
            <a:ext cx="8136904" cy="5472608"/>
          </a:xfrm>
        </p:spPr>
        <p:txBody>
          <a:bodyPr>
            <a:noAutofit/>
          </a:bodyPr>
          <a:lstStyle/>
          <a:p>
            <a:pPr algn="just"/>
            <a:r>
              <a:rPr lang="sr-Latn-CS" sz="2800" dirty="0" smtClean="0"/>
              <a:t>Kako </a:t>
            </a:r>
            <a:r>
              <a:rPr lang="sr-Latn-CS" sz="2800" dirty="0" smtClean="0"/>
              <a:t>bi se ti poremećaji potrošnje kompenzovali i održavao globalni energetski bilans, neophodno je što prije izvršiti istu toliku promjenu proizvedene snage u generatorima sistema ΔP</a:t>
            </a:r>
            <a:r>
              <a:rPr lang="sr-Latn-CS" sz="2800" baseline="-25000" dirty="0" smtClean="0"/>
              <a:t>g</a:t>
            </a:r>
            <a:r>
              <a:rPr lang="sr-Latn-CS" sz="2800" dirty="0" smtClean="0"/>
              <a:t>, tako da se zadovolji jednačina ravnoteže bilansa aktivnih snaga </a:t>
            </a:r>
            <a:r>
              <a:rPr lang="sr-Latn-CS" sz="2800" dirty="0" smtClean="0"/>
              <a:t> </a:t>
            </a:r>
            <a:r>
              <a:rPr lang="sr-Latn-CS" sz="2800" dirty="0" smtClean="0"/>
              <a:t>i održi nominalni radni režim. </a:t>
            </a:r>
            <a:endParaRPr lang="sr-Latn-CS" sz="2800" b="1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C829BC2-2367-4106-A60B-526B2CE2F1C6}" type="slidenum">
              <a:rPr lang="en-GB" smtClean="0"/>
              <a:pPr/>
              <a:t>5</a:t>
            </a:fld>
            <a:endParaRPr lang="en-GB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7931224" cy="1124744"/>
          </a:xfrm>
        </p:spPr>
        <p:txBody>
          <a:bodyPr>
            <a:noAutofit/>
          </a:bodyPr>
          <a:lstStyle/>
          <a:p>
            <a:pPr algn="ctr"/>
            <a:r>
              <a:rPr lang="sr-Latn-CS" sz="3200" b="1" dirty="0" smtClean="0"/>
              <a:t>Regulacija učestanosti i aktivnih snaga</a:t>
            </a:r>
            <a:endParaRPr lang="en-GB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79512" y="1124744"/>
            <a:ext cx="8136904" cy="5544616"/>
          </a:xfrm>
        </p:spPr>
        <p:txBody>
          <a:bodyPr>
            <a:noAutofit/>
          </a:bodyPr>
          <a:lstStyle/>
          <a:p>
            <a:pPr algn="just"/>
            <a:r>
              <a:rPr lang="sr-Latn-CS" sz="2800" dirty="0" smtClean="0"/>
              <a:t>U </a:t>
            </a:r>
            <a:r>
              <a:rPr lang="sr-Latn-CS" sz="2800" dirty="0" smtClean="0"/>
              <a:t>procesu stalnih promjena potrošačkih i generatorskih snaga i održavanja bilansa snaga postoje </a:t>
            </a:r>
            <a:r>
              <a:rPr lang="sr-Latn-CS" sz="2800" b="1" dirty="0" smtClean="0"/>
              <a:t>tri nivoa regulacije </a:t>
            </a:r>
            <a:r>
              <a:rPr lang="sr-Latn-CS" sz="2800" dirty="0" smtClean="0"/>
              <a:t>odatih snaga generatosrkih grupa, a to su:</a:t>
            </a:r>
            <a:endParaRPr lang="en-GB" sz="2800" dirty="0" smtClean="0"/>
          </a:p>
          <a:p>
            <a:pPr lvl="0"/>
            <a:r>
              <a:rPr lang="sr-Latn-CS" sz="2800" b="1" dirty="0" smtClean="0">
                <a:solidFill>
                  <a:srgbClr val="002060"/>
                </a:solidFill>
              </a:rPr>
              <a:t>primarna, </a:t>
            </a:r>
            <a:endParaRPr lang="en-GB" sz="2800" b="1" dirty="0" smtClean="0">
              <a:solidFill>
                <a:srgbClr val="002060"/>
              </a:solidFill>
            </a:endParaRPr>
          </a:p>
          <a:p>
            <a:pPr lvl="0"/>
            <a:r>
              <a:rPr lang="sr-Latn-CS" sz="2800" b="1" dirty="0" smtClean="0">
                <a:solidFill>
                  <a:srgbClr val="002060"/>
                </a:solidFill>
              </a:rPr>
              <a:t>sekundarna i </a:t>
            </a:r>
            <a:endParaRPr lang="en-GB" sz="2800" b="1" dirty="0" smtClean="0">
              <a:solidFill>
                <a:srgbClr val="002060"/>
              </a:solidFill>
            </a:endParaRPr>
          </a:p>
          <a:p>
            <a:pPr lvl="0"/>
            <a:r>
              <a:rPr lang="sr-Latn-CS" sz="2800" b="1" dirty="0" smtClean="0">
                <a:solidFill>
                  <a:srgbClr val="002060"/>
                </a:solidFill>
              </a:rPr>
              <a:t>tercijarna regulacija.</a:t>
            </a:r>
            <a:endParaRPr lang="en-GB" sz="2800" b="1" dirty="0" smtClean="0">
              <a:solidFill>
                <a:srgbClr val="002060"/>
              </a:solidFill>
            </a:endParaRPr>
          </a:p>
          <a:p>
            <a:pPr marL="457200" indent="-457200" algn="just"/>
            <a:endParaRPr lang="sr-Latn-CS" sz="2800" b="1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C829BC2-2367-4106-A60B-526B2CE2F1C6}" type="slidenum">
              <a:rPr lang="en-GB" smtClean="0"/>
              <a:pPr/>
              <a:t>6</a:t>
            </a:fld>
            <a:endParaRPr lang="en-GB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7931224" cy="1124744"/>
          </a:xfrm>
        </p:spPr>
        <p:txBody>
          <a:bodyPr>
            <a:noAutofit/>
          </a:bodyPr>
          <a:lstStyle/>
          <a:p>
            <a:pPr algn="ctr"/>
            <a:r>
              <a:rPr lang="sr-Latn-CS" sz="3200" b="1" dirty="0" smtClean="0"/>
              <a:t>Regulacija učestanosti i aktivnih snaga</a:t>
            </a:r>
            <a:endParaRPr lang="en-GB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79512" y="1124744"/>
            <a:ext cx="8136904" cy="5544616"/>
          </a:xfrm>
        </p:spPr>
        <p:txBody>
          <a:bodyPr>
            <a:noAutofit/>
          </a:bodyPr>
          <a:lstStyle/>
          <a:p>
            <a:pPr algn="just"/>
            <a:r>
              <a:rPr lang="sr-Latn-CS" sz="2800" dirty="0" smtClean="0"/>
              <a:t>U </a:t>
            </a:r>
            <a:r>
              <a:rPr lang="sr-Latn-CS" sz="2800" dirty="0" smtClean="0"/>
              <a:t>procesu stalnih promjena potrošačkih i generatorskih snaga i održavanja bilansa snaga postoje </a:t>
            </a:r>
            <a:r>
              <a:rPr lang="sr-Latn-CS" sz="2800" b="1" dirty="0" smtClean="0"/>
              <a:t>tri nivoa regulacije </a:t>
            </a:r>
            <a:r>
              <a:rPr lang="sr-Latn-CS" sz="2800" dirty="0" smtClean="0"/>
              <a:t>odatih snaga generatosrkih grupa, a to su:</a:t>
            </a:r>
            <a:endParaRPr lang="en-GB" sz="2800" dirty="0" smtClean="0"/>
          </a:p>
          <a:p>
            <a:pPr lvl="0"/>
            <a:r>
              <a:rPr lang="sr-Latn-CS" sz="2800" b="1" dirty="0" smtClean="0">
                <a:solidFill>
                  <a:srgbClr val="002060"/>
                </a:solidFill>
              </a:rPr>
              <a:t>primarna, </a:t>
            </a:r>
            <a:endParaRPr lang="en-GB" sz="2800" b="1" dirty="0" smtClean="0">
              <a:solidFill>
                <a:srgbClr val="002060"/>
              </a:solidFill>
            </a:endParaRPr>
          </a:p>
          <a:p>
            <a:pPr lvl="0"/>
            <a:r>
              <a:rPr lang="sr-Latn-CS" sz="2800" b="1" dirty="0" smtClean="0">
                <a:solidFill>
                  <a:srgbClr val="002060"/>
                </a:solidFill>
              </a:rPr>
              <a:t>sekundarna i </a:t>
            </a:r>
            <a:endParaRPr lang="en-GB" sz="2800" b="1" dirty="0" smtClean="0">
              <a:solidFill>
                <a:srgbClr val="002060"/>
              </a:solidFill>
            </a:endParaRPr>
          </a:p>
          <a:p>
            <a:pPr lvl="0"/>
            <a:r>
              <a:rPr lang="sr-Latn-CS" sz="2800" b="1" dirty="0" smtClean="0">
                <a:solidFill>
                  <a:srgbClr val="002060"/>
                </a:solidFill>
              </a:rPr>
              <a:t>tercijarna regulacija.</a:t>
            </a:r>
            <a:endParaRPr lang="en-GB" sz="2800" b="1" dirty="0" smtClean="0">
              <a:solidFill>
                <a:srgbClr val="002060"/>
              </a:solidFill>
            </a:endParaRPr>
          </a:p>
          <a:p>
            <a:pPr marL="457200" indent="-457200" algn="just"/>
            <a:endParaRPr lang="sr-Latn-CS" sz="2800" b="1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C829BC2-2367-4106-A60B-526B2CE2F1C6}" type="slidenum">
              <a:rPr lang="en-GB" smtClean="0"/>
              <a:pPr/>
              <a:t>7</a:t>
            </a:fld>
            <a:endParaRPr lang="en-GB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C829BC2-2367-4106-A60B-526B2CE2F1C6}" type="slidenum">
              <a:rPr lang="en-GB" smtClean="0"/>
              <a:pPr/>
              <a:t>8</a:t>
            </a:fld>
            <a:endParaRPr lang="en-GB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  <a:solidFill>
            <a:srgbClr val="0070C0"/>
          </a:solidFill>
        </p:spPr>
        <p:txBody>
          <a:bodyPr/>
          <a:lstStyle/>
          <a:p>
            <a:pPr algn="ctr"/>
            <a:r>
              <a:rPr lang="sr-Latn-CS" sz="6000" b="1" i="1" dirty="0" smtClean="0">
                <a:solidFill>
                  <a:schemeClr val="bg1"/>
                </a:solidFill>
              </a:rPr>
              <a:t/>
            </a:r>
            <a:br>
              <a:rPr lang="sr-Latn-CS" sz="6000" b="1" i="1" dirty="0" smtClean="0">
                <a:solidFill>
                  <a:schemeClr val="bg1"/>
                </a:solidFill>
              </a:rPr>
            </a:br>
            <a:r>
              <a:rPr lang="sr-Latn-CS" sz="6000" b="1" i="1" dirty="0" smtClean="0">
                <a:solidFill>
                  <a:schemeClr val="bg1"/>
                </a:solidFill>
              </a:rPr>
              <a:t/>
            </a:r>
            <a:br>
              <a:rPr lang="sr-Latn-CS" sz="6000" b="1" i="1" dirty="0" smtClean="0">
                <a:solidFill>
                  <a:schemeClr val="bg1"/>
                </a:solidFill>
              </a:rPr>
            </a:br>
            <a:r>
              <a:rPr lang="sr-Latn-CS" sz="6000" b="1" i="1" dirty="0" smtClean="0">
                <a:solidFill>
                  <a:schemeClr val="bg1"/>
                </a:solidFill>
              </a:rPr>
              <a:t>HVALA NA PAŽNJI!!!</a:t>
            </a:r>
            <a:r>
              <a:rPr lang="sr-Latn-CS" sz="4400" b="1" i="1" dirty="0" smtClean="0">
                <a:solidFill>
                  <a:schemeClr val="bg1"/>
                </a:solidFill>
              </a:rPr>
              <a:t/>
            </a:r>
            <a:br>
              <a:rPr lang="sr-Latn-CS" sz="4400" b="1" i="1" dirty="0" smtClean="0">
                <a:solidFill>
                  <a:schemeClr val="bg1"/>
                </a:solidFill>
              </a:rPr>
            </a:br>
            <a:r>
              <a:rPr lang="sr-Latn-CS" sz="4400" b="1" i="1" dirty="0" smtClean="0">
                <a:solidFill>
                  <a:schemeClr val="bg1"/>
                </a:solidFill>
              </a:rPr>
              <a:t/>
            </a:r>
            <a:br>
              <a:rPr lang="sr-Latn-CS" sz="4400" b="1" i="1" dirty="0" smtClean="0">
                <a:solidFill>
                  <a:schemeClr val="bg1"/>
                </a:solidFill>
              </a:rPr>
            </a:br>
            <a:r>
              <a:rPr lang="sr-Latn-CS" sz="4400" b="1" i="1" dirty="0" smtClean="0">
                <a:solidFill>
                  <a:schemeClr val="bg1"/>
                </a:solidFill>
              </a:rPr>
              <a:t/>
            </a:r>
            <a:br>
              <a:rPr lang="sr-Latn-CS" sz="4400" b="1" i="1" dirty="0" smtClean="0">
                <a:solidFill>
                  <a:schemeClr val="bg1"/>
                </a:solidFill>
              </a:rPr>
            </a:br>
            <a:r>
              <a:rPr lang="sr-Latn-CS" b="1" dirty="0" smtClean="0">
                <a:solidFill>
                  <a:schemeClr val="bg1"/>
                </a:solidFill>
              </a:rPr>
              <a:t/>
            </a:r>
            <a:br>
              <a:rPr lang="sr-Latn-CS" b="1" dirty="0" smtClean="0">
                <a:solidFill>
                  <a:schemeClr val="bg1"/>
                </a:solidFill>
              </a:rPr>
            </a:br>
            <a:r>
              <a:rPr lang="sr-Latn-CS" b="1" dirty="0" smtClean="0">
                <a:solidFill>
                  <a:schemeClr val="bg1"/>
                </a:solidFill>
              </a:rPr>
              <a:t/>
            </a:r>
            <a:br>
              <a:rPr lang="sr-Latn-CS" b="1" dirty="0" smtClean="0">
                <a:solidFill>
                  <a:schemeClr val="bg1"/>
                </a:solidFill>
              </a:rPr>
            </a:br>
            <a:r>
              <a:rPr lang="sr-Latn-CS" b="1" dirty="0" smtClean="0">
                <a:solidFill>
                  <a:schemeClr val="bg1"/>
                </a:solidFill>
              </a:rPr>
              <a:t/>
            </a:r>
            <a:br>
              <a:rPr lang="sr-Latn-CS" b="1" dirty="0" smtClean="0">
                <a:solidFill>
                  <a:schemeClr val="bg1"/>
                </a:solidFill>
              </a:rPr>
            </a:br>
            <a:endParaRPr lang="en-GB" b="1" dirty="0">
              <a:solidFill>
                <a:schemeClr val="bg1"/>
              </a:solidFill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2228850" cy="194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1701</TotalTime>
  <Words>301</Words>
  <Application>Microsoft Office PowerPoint</Application>
  <PresentationFormat>On-screen Show (4:3)</PresentationFormat>
  <Paragraphs>37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Oriel</vt:lpstr>
      <vt:lpstr>Regulacija učestanosti i aktivnih snaga</vt:lpstr>
      <vt:lpstr>Regulacija učestanosti i aktivnih snaga</vt:lpstr>
      <vt:lpstr>Regulacija učestanosti i aktivnih snaga</vt:lpstr>
      <vt:lpstr>Regulacija učestanosti i aktivnih snaga</vt:lpstr>
      <vt:lpstr>Regulacija učestanosti i aktivnih snaga</vt:lpstr>
      <vt:lpstr>Regulacija učestanosti i aktivnih snaga</vt:lpstr>
      <vt:lpstr>Regulacija učestanosti i aktivnih snaga</vt:lpstr>
      <vt:lpstr>  HVALA NA PAŽNJI!!!    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Princip rada asinhronih mašina</dc:title>
  <dc:creator>VESNA</dc:creator>
  <cp:lastModifiedBy>VESNA</cp:lastModifiedBy>
  <cp:revision>14</cp:revision>
  <dcterms:created xsi:type="dcterms:W3CDTF">2020-11-24T10:00:37Z</dcterms:created>
  <dcterms:modified xsi:type="dcterms:W3CDTF">2020-12-13T08:37:58Z</dcterms:modified>
</cp:coreProperties>
</file>