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6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53211-8B68-45B2-8240-AAD9780057BB}" type="datetimeFigureOut">
              <a:rPr lang="en-GB" smtClean="0"/>
              <a:t>17/11/2021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DC740-A336-415E-8C59-C9E5BC7B4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92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FF7F38-CE2B-4B23-B7D7-B49AFF390DB1}" type="datetime1">
              <a:rPr lang="en-GB" smtClean="0"/>
              <a:t>17/11/2021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9FD2-C2DD-47F9-8E6C-CF6FD8FC450E}" type="datetime1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909EA-A187-4ECE-BB42-F3FBD047DBE1}" type="datetime1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7CEFFF-DCE4-4557-A6E4-4A91262116A5}" type="datetime1">
              <a:rPr lang="en-GB" smtClean="0"/>
              <a:t>17/11/2021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89FB34F-809D-4861-8CF3-CB12B812E1CD}" type="datetime1">
              <a:rPr lang="en-GB" smtClean="0"/>
              <a:t>17/11/2021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312F9-8598-4738-A8AA-0B0E8647B224}" type="datetime1">
              <a:rPr lang="en-GB" smtClean="0"/>
              <a:t>17/11/2021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EC4-063C-4FE6-8696-70046E2792AB}" type="datetime1">
              <a:rPr lang="en-GB" smtClean="0"/>
              <a:t>17/11/2021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0CF24E-AE44-40B4-8ABE-896165EC9964}" type="datetime1">
              <a:rPr lang="en-GB" smtClean="0"/>
              <a:t>17/11/2021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F894-C03E-4EBC-A454-71EBD4F0EBEE}" type="datetime1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4CB0EC-39C7-41D0-B264-FD507E48B37C}" type="datetime1">
              <a:rPr lang="en-GB" smtClean="0"/>
              <a:t>17/11/2021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22BB0E-7647-410B-9959-2197A84680E5}" type="datetime1">
              <a:rPr lang="en-GB" smtClean="0"/>
              <a:t>17/11/2021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4BB32A-1E9A-4D7B-B105-2D082F54E353}" type="datetime1">
              <a:rPr lang="en-GB" smtClean="0"/>
              <a:t>17/11/2021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441C14-00DB-49EE-9722-47BF4321CEB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2032992"/>
          </a:xfrm>
        </p:spPr>
        <p:txBody>
          <a:bodyPr>
            <a:noAutofit/>
          </a:bodyPr>
          <a:lstStyle/>
          <a:p>
            <a:pPr algn="ctr"/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</a:rPr>
              <a:t>Prora</a:t>
            </a:r>
            <a:r>
              <a:rPr lang="sr-Latn-CS" sz="4000" dirty="0" smtClean="0">
                <a:solidFill>
                  <a:schemeClr val="accent1">
                    <a:lumMod val="75000"/>
                  </a:schemeClr>
                </a:solidFill>
              </a:rPr>
              <a:t>čun vršnog opterećenja </a:t>
            </a:r>
            <a:r>
              <a:rPr lang="sr-Latn-CS" sz="4000" dirty="0" smtClean="0"/>
              <a:t/>
            </a:r>
            <a:br>
              <a:rPr lang="sr-Latn-CS" sz="4000" dirty="0" smtClean="0"/>
            </a:br>
            <a:r>
              <a:rPr lang="sr-Latn-CS" sz="3200" dirty="0" smtClean="0"/>
              <a:t>(zadaci)</a:t>
            </a:r>
            <a:endParaRPr lang="en-GB" sz="4000" dirty="0"/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21336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355976" y="83671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CS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08912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3200" b="1" u="sng" dirty="0" smtClean="0"/>
              <a:t>Vršna snaga domaćinstva</a:t>
            </a:r>
            <a:endParaRPr lang="en-GB" sz="32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5536" y="980728"/>
          <a:ext cx="4431049" cy="2444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3" imgW="1473120" imgH="812520" progId="Equation.DSMT4">
                  <p:embed/>
                </p:oleObj>
              </mc:Choice>
              <mc:Fallback>
                <p:oleObj name="Equation" r:id="rId3" imgW="1473120" imgH="8125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80728"/>
                        <a:ext cx="4431049" cy="2444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419872" y="2348880"/>
            <a:ext cx="1584176" cy="93610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08912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3200" b="1" u="sng" dirty="0" smtClean="0"/>
              <a:t>Površinska gustina opterećenja</a:t>
            </a:r>
            <a:endParaRPr lang="en-GB" sz="32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395536" y="764704"/>
          <a:ext cx="1800448" cy="1359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520560" imgH="393480" progId="Equation.DSMT4">
                  <p:embed/>
                </p:oleObj>
              </mc:Choice>
              <mc:Fallback>
                <p:oleObj name="Equation" r:id="rId3" imgW="5205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764704"/>
                        <a:ext cx="1800448" cy="13599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23528" y="2420888"/>
          <a:ext cx="536733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2082600" imgH="419040" progId="Equation.DSMT4">
                  <p:embed/>
                </p:oleObj>
              </mc:Choice>
              <mc:Fallback>
                <p:oleObj name="Equation" r:id="rId5" imgW="208260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20888"/>
                        <a:ext cx="5367338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323528" y="3789040"/>
          <a:ext cx="6263174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7" imgW="1815840" imgH="838080" progId="Equation.DSMT4">
                  <p:embed/>
                </p:oleObj>
              </mc:Choice>
              <mc:Fallback>
                <p:oleObj name="Equation" r:id="rId7" imgW="1815840" imgH="838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789040"/>
                        <a:ext cx="6263174" cy="2448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331640" y="5013176"/>
            <a:ext cx="2736304" cy="129614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gradski konzum kružnog oblika, za nivo ukupnog konzuma poznato je: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kupna vršna snaga konzuma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0 000 kW</a:t>
            </a:r>
          </a:p>
          <a:p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Površinska gustina opterećenja konzuma 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[MW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en-GB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Odrediti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povr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šinu konzuma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pre</a:t>
            </a:r>
            <a:r>
              <a:rPr lang="sr-Latn-C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čnik konzuma.</a:t>
            </a: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7544" y="2780928"/>
          <a:ext cx="3700462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041120" imgH="1041120" progId="Equation.DSMT4">
                  <p:embed/>
                </p:oleObj>
              </mc:Choice>
              <mc:Fallback>
                <p:oleObj name="Equation" r:id="rId3" imgW="104112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80928"/>
                        <a:ext cx="3700462" cy="374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2708920"/>
            <a:ext cx="3816424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47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5536" y="1268760"/>
          <a:ext cx="4848226" cy="19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168200" imgH="469800" progId="Equation.DSMT4">
                  <p:embed/>
                </p:oleObj>
              </mc:Choice>
              <mc:Fallback>
                <p:oleObj name="Equation" r:id="rId3" imgW="11682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4848226" cy="194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3326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u="sng" dirty="0" smtClean="0"/>
              <a:t>Površin</a:t>
            </a:r>
            <a:r>
              <a:rPr lang="en-GB" sz="3600" b="1" u="sng" dirty="0" smtClean="0"/>
              <a:t>a </a:t>
            </a:r>
            <a:r>
              <a:rPr lang="en-GB" sz="3600" b="1" u="sng" dirty="0" err="1" smtClean="0"/>
              <a:t>konzuma</a:t>
            </a:r>
            <a:r>
              <a:rPr lang="sr-Latn-CS" sz="3600" b="1" u="sng" dirty="0" smtClean="0"/>
              <a:t>:</a:t>
            </a:r>
            <a:endParaRPr lang="en-GB" sz="3600" b="1" u="sng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23528" y="3429000"/>
          <a:ext cx="731043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2158920" imgH="583920" progId="Equation.DSMT4">
                  <p:embed/>
                </p:oleObj>
              </mc:Choice>
              <mc:Fallback>
                <p:oleObj name="Equation" r:id="rId5" imgW="21589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429000"/>
                        <a:ext cx="7310438" cy="197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0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0" y="3326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u="sng" dirty="0" smtClean="0"/>
              <a:t>Prečnik</a:t>
            </a:r>
            <a:r>
              <a:rPr lang="en-GB" sz="3600" b="1" u="sng" dirty="0" smtClean="0"/>
              <a:t> </a:t>
            </a:r>
            <a:r>
              <a:rPr lang="en-GB" sz="3600" b="1" u="sng" dirty="0" err="1" smtClean="0"/>
              <a:t>konzuma</a:t>
            </a:r>
            <a:r>
              <a:rPr lang="sr-Latn-CS" sz="3600" b="1" u="sng" dirty="0" smtClean="0"/>
              <a:t>:</a:t>
            </a:r>
            <a:endParaRPr lang="en-GB" sz="3600" b="1" u="sng" dirty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709613" y="1341438"/>
          <a:ext cx="6364287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057400" imgH="1143000" progId="Equation.DSMT4">
                  <p:embed/>
                </p:oleObj>
              </mc:Choice>
              <mc:Fallback>
                <p:oleObj name="Equation" r:id="rId3" imgW="20574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1341438"/>
                        <a:ext cx="6364287" cy="353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0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24936" cy="6213304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Odrediti vršnu snagu potrošača, ako instalisana snaga iznosi 3kW, a faktor potražnje 0,7.</a:t>
            </a: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7363" y="1196975"/>
          <a:ext cx="2479675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825480" imgH="723600" progId="Equation.DSMT4">
                  <p:embed/>
                </p:oleObj>
              </mc:Choice>
              <mc:Fallback>
                <p:oleObj name="Equation" r:id="rId3" imgW="8254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196975"/>
                        <a:ext cx="2479675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95536" y="3645024"/>
          <a:ext cx="5400675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1244520" imgH="253800" progId="Equation.DSMT4">
                  <p:embed/>
                </p:oleObj>
              </mc:Choice>
              <mc:Fallback>
                <p:oleObj name="Equation" r:id="rId5" imgW="1244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645024"/>
                        <a:ext cx="5400675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51520" y="3429000"/>
            <a:ext cx="29523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5536" y="3573016"/>
            <a:ext cx="5472608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95537" y="5301209"/>
          <a:ext cx="6048671" cy="963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1434960" imgH="228600" progId="Equation.DSMT4">
                  <p:embed/>
                </p:oleObj>
              </mc:Choice>
              <mc:Fallback>
                <p:oleObj name="Equation" r:id="rId7" imgW="1434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5301209"/>
                        <a:ext cx="6048671" cy="9635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2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24936" cy="6213304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.Odrediti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vršnu snagu domaćinstva sa potpunom elektrifikacijom, ako je </a:t>
            </a:r>
            <a:r>
              <a:rPr lang="sr-Latn-ME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el.ap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=30kW.</a:t>
            </a: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619672" y="1484784"/>
          <a:ext cx="5832648" cy="123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333440" imgH="241200" progId="Equation.DSMT4">
                  <p:embed/>
                </p:oleObj>
              </mc:Choice>
              <mc:Fallback>
                <p:oleObj name="Equation" r:id="rId3" imgW="1333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484784"/>
                        <a:ext cx="5832648" cy="123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83568" y="3284984"/>
          <a:ext cx="2016224" cy="142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647640" imgH="457200" progId="Equation.DSMT4">
                  <p:embed/>
                </p:oleObj>
              </mc:Choice>
              <mc:Fallback>
                <p:oleObj name="Equation" r:id="rId5" imgW="647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284984"/>
                        <a:ext cx="2016224" cy="1423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83568" y="4941168"/>
          <a:ext cx="5112568" cy="1484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574640" imgH="457200" progId="Equation.DSMT4">
                  <p:embed/>
                </p:oleObj>
              </mc:Choice>
              <mc:Fallback>
                <p:oleObj name="Equation" r:id="rId7" imgW="1574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941168"/>
                        <a:ext cx="5112568" cy="14842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1475656" y="1412776"/>
            <a:ext cx="6192688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3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24936" cy="6213304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.Odrediti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vršnu snagu domaćinstva koje sve energetske potrebe podmiruje primjenom električne energije, ako je </a:t>
            </a:r>
            <a:r>
              <a:rPr lang="sr-Latn-ME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el.ap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=20kW, a </a:t>
            </a:r>
            <a:r>
              <a:rPr lang="sr-Latn-ME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ME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=3kW.</a:t>
            </a: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23528" y="3140968"/>
          <a:ext cx="2016224" cy="142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647640" imgH="457200" progId="Equation.DSMT4">
                  <p:embed/>
                </p:oleObj>
              </mc:Choice>
              <mc:Fallback>
                <p:oleObj name="Equation" r:id="rId3" imgW="647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140968"/>
                        <a:ext cx="2016224" cy="1423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1520" y="2060848"/>
          <a:ext cx="786923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2450880" imgH="241200" progId="Equation.DSMT4">
                  <p:embed/>
                </p:oleObj>
              </mc:Choice>
              <mc:Fallback>
                <p:oleObj name="Equation" r:id="rId5" imgW="2450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060848"/>
                        <a:ext cx="7869238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95536" y="4941168"/>
          <a:ext cx="800088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2539800" imgH="228600" progId="Equation.DSMT4">
                  <p:embed/>
                </p:oleObj>
              </mc:Choice>
              <mc:Fallback>
                <p:oleObj name="Equation" r:id="rId9" imgW="2539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941168"/>
                        <a:ext cx="8000889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5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Za gradski konzum površine kružnog oblika, prečnika 5 km, za nivo ukupnog konzuma poznato je: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roj domaćinstava 100 000</a:t>
            </a:r>
          </a:p>
          <a:p>
            <a:pPr algn="just">
              <a:buFont typeface="Wingdings" pitchFamily="2" charset="2"/>
              <a:buChar char="§"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Vršna snaga domaćinstva na nivou konzuma 2,3 kW.</a:t>
            </a:r>
          </a:p>
          <a:p>
            <a:pPr algn="just"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Odrediti vršno opterećenje i površinsku gustinu opterećenja konzuma.</a:t>
            </a:r>
          </a:p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5536" y="3068960"/>
          <a:ext cx="3267075" cy="338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850680" imgH="1143000" progId="Equation.DSMT4">
                  <p:embed/>
                </p:oleObj>
              </mc:Choice>
              <mc:Fallback>
                <p:oleObj name="Equation" r:id="rId3" imgW="850680" imgH="1143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068960"/>
                        <a:ext cx="3267075" cy="338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3068960"/>
            <a:ext cx="3312368" cy="20162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7544" y="1628800"/>
          <a:ext cx="6810375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701720" imgH="647640" progId="Equation.DSMT4">
                  <p:embed/>
                </p:oleObj>
              </mc:Choice>
              <mc:Fallback>
                <p:oleObj name="Equation" r:id="rId3" imgW="1701720" imgH="647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28800"/>
                        <a:ext cx="6810375" cy="2592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33265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u="sng" dirty="0" smtClean="0"/>
              <a:t>Vršno opterećenje:</a:t>
            </a:r>
            <a:endParaRPr lang="en-GB" sz="3600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467544" y="1628800"/>
            <a:ext cx="33123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004048" y="3356992"/>
            <a:ext cx="2304256" cy="10801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5536" y="1124744"/>
          <a:ext cx="2160240" cy="1633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520560" imgH="393480" progId="Equation.DSMT4">
                  <p:embed/>
                </p:oleObj>
              </mc:Choice>
              <mc:Fallback>
                <p:oleObj name="Equation" r:id="rId3" imgW="5205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24744"/>
                        <a:ext cx="2160240" cy="1633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3326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u="sng" dirty="0"/>
              <a:t>Površinska gustina opterećenja:</a:t>
            </a:r>
            <a:endParaRPr lang="en-GB" sz="36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299695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A-površina posmatranog konzuma (dijela konzuma)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 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179512" y="350100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2400" dirty="0"/>
              <a:t>Pv </a:t>
            </a:r>
            <a:r>
              <a:rPr lang="pl-PL" sz="2400" dirty="0" smtClean="0"/>
              <a:t>- </a:t>
            </a:r>
            <a:r>
              <a:rPr lang="pl-PL" sz="2400" dirty="0"/>
              <a:t>vršna snaga posmatranog konzuma (</a:t>
            </a:r>
            <a:r>
              <a:rPr lang="pl-PL" sz="2400" dirty="0" smtClean="0"/>
              <a:t>dijela </a:t>
            </a:r>
            <a:r>
              <a:rPr lang="pl-PL" sz="2400" dirty="0"/>
              <a:t>konzuma</a:t>
            </a:r>
            <a:r>
              <a:rPr lang="pl-PL" sz="2400" dirty="0" smtClean="0"/>
              <a:t>) </a:t>
            </a:r>
            <a:r>
              <a:rPr lang="en-US" sz="2400" dirty="0" smtClean="0"/>
              <a:t>[MW]</a:t>
            </a: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23527" y="4509120"/>
          <a:ext cx="4222288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1638000" imgH="838080" progId="Equation.DSMT4">
                  <p:embed/>
                </p:oleObj>
              </mc:Choice>
              <mc:Fallback>
                <p:oleObj name="Equation" r:id="rId5" imgW="1638000" imgH="838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7" y="4509120"/>
                        <a:ext cx="4222288" cy="2160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23528" y="1196752"/>
            <a:ext cx="230425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51520" y="4581128"/>
            <a:ext cx="180020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pPr algn="just">
              <a:buNone/>
            </a:pPr>
            <a:endParaRPr lang="sr-Latn-ME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55576" y="404664"/>
          <a:ext cx="7324725" cy="347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765080" imgH="838080" progId="Equation.DSMT4">
                  <p:embed/>
                </p:oleObj>
              </mc:Choice>
              <mc:Fallback>
                <p:oleObj name="Equation" r:id="rId3" imgW="1765080" imgH="838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4664"/>
                        <a:ext cx="7324725" cy="347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/>
          <p:cNvSpPr/>
          <p:nvPr/>
        </p:nvSpPr>
        <p:spPr>
          <a:xfrm>
            <a:off x="5220072" y="2060848"/>
            <a:ext cx="3240360" cy="194421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285312"/>
          </a:xfrm>
        </p:spPr>
        <p:txBody>
          <a:bodyPr/>
          <a:lstStyle/>
          <a:p>
            <a:pPr algn="just"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2.Površinska gustina opterećenja gradskog konzuma površine kružnog oblika prečnika 6 km na nivou distributivnih trafostanica 10/0.4 iznisi 15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MW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en-GB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Koliki je </a:t>
            </a: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faktor raznovremenosti opterećenja ako faktor jednovremenosti 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između napojnog nivoa i distributivnih TS  iznosi 0,8? Izračunati ukupnu vršnu snagu konzuma.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3568" y="2780928"/>
          <a:ext cx="2376264" cy="38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812520" imgH="1307880" progId="Equation.DSMT4">
                  <p:embed/>
                </p:oleObj>
              </mc:Choice>
              <mc:Fallback>
                <p:oleObj name="Equation" r:id="rId3" imgW="812520" imgH="1307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80928"/>
                        <a:ext cx="2376264" cy="382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9552" y="2780928"/>
            <a:ext cx="2592288" cy="23762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08912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3200" b="1" u="sng" dirty="0" smtClean="0"/>
              <a:t>Faktor raznovremenosti</a:t>
            </a:r>
          </a:p>
          <a:p>
            <a:pPr>
              <a:buNone/>
            </a:pPr>
            <a:endParaRPr lang="en-GB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3568" y="1268759"/>
          <a:ext cx="1800200" cy="1747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31640" imgH="419040" progId="Equation.DSMT4">
                  <p:embed/>
                </p:oleObj>
              </mc:Choice>
              <mc:Fallback>
                <p:oleObj name="Equation" r:id="rId3" imgW="43164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268759"/>
                        <a:ext cx="1800200" cy="1747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30689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 smtClean="0"/>
              <a:t>j-faktor jednovremenosti opterećenja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539552" y="1268760"/>
            <a:ext cx="2016224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3568" y="4149079"/>
          <a:ext cx="4536504" cy="1647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952200" imgH="419040" progId="Equation.DSMT4">
                  <p:embed/>
                </p:oleObj>
              </mc:Choice>
              <mc:Fallback>
                <p:oleObj name="Equation" r:id="rId5" imgW="9522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149079"/>
                        <a:ext cx="4536504" cy="1647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3779912" y="4437112"/>
            <a:ext cx="1440160" cy="93610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08912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3200" b="1" u="sng" dirty="0" smtClean="0"/>
              <a:t>Vršna snaga konzuma</a:t>
            </a:r>
          </a:p>
          <a:p>
            <a:pPr>
              <a:buNone/>
            </a:pPr>
            <a:endParaRPr lang="en-GB" sz="32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95536" y="1052736"/>
          <a:ext cx="5691188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371600" imgH="393480" progId="Equation.DSMT4">
                  <p:embed/>
                </p:oleObj>
              </mc:Choice>
              <mc:Fallback>
                <p:oleObj name="Equation" r:id="rId3" imgW="13716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2736"/>
                        <a:ext cx="5691188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60375" y="2924174"/>
          <a:ext cx="4911757" cy="259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5" imgW="1587240" imgH="838080" progId="Equation.DSMT4">
                  <p:embed/>
                </p:oleObj>
              </mc:Choice>
              <mc:Fallback>
                <p:oleObj name="Equation" r:id="rId5" imgW="1587240" imgH="838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2924174"/>
                        <a:ext cx="4911757" cy="25930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23528" y="5661248"/>
          <a:ext cx="729081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7" imgW="1714320" imgH="203040" progId="Equation.DSMT4">
                  <p:embed/>
                </p:oleObj>
              </mc:Choice>
              <mc:Fallback>
                <p:oleObj name="Equation" r:id="rId7" imgW="17143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661248"/>
                        <a:ext cx="729081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4716016" y="5445224"/>
            <a:ext cx="2880320" cy="108012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285312"/>
          </a:xfrm>
        </p:spPr>
        <p:txBody>
          <a:bodyPr/>
          <a:lstStyle/>
          <a:p>
            <a:pPr algn="just"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3.Za gradski konzum površine kružnog oblika prečnika 5 km, za nivo ukupnog konzuma poznato je: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roj domaćinstava 100 000</a:t>
            </a:r>
          </a:p>
          <a:p>
            <a:pPr algn="just">
              <a:buFont typeface="Wingdings" pitchFamily="2" charset="2"/>
              <a:buChar char="§"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Ukupna vršna snaga konzuma 54 000 kW.</a:t>
            </a:r>
          </a:p>
          <a:p>
            <a:pPr algn="just">
              <a:buNone/>
            </a:pPr>
            <a:r>
              <a:rPr lang="sr-Latn-M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Odrediti vršna snagu domaćinstva na nivou konzuma i površinsku gustinu opterećenja konzuma.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441C14-00DB-49EE-9722-47BF4321CEBB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9552" y="2924944"/>
          <a:ext cx="2918724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965160" imgH="1143000" progId="Equation.DSMT4">
                  <p:embed/>
                </p:oleObj>
              </mc:Choice>
              <mc:Fallback>
                <p:oleObj name="Equation" r:id="rId3" imgW="965160" imgH="1143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24944"/>
                        <a:ext cx="2918724" cy="34563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95536" y="2852936"/>
            <a:ext cx="3168352" cy="20162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310</Words>
  <Application>Microsoft Office PowerPoint</Application>
  <PresentationFormat>On-screen Show (4:3)</PresentationFormat>
  <Paragraphs>47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Oriel</vt:lpstr>
      <vt:lpstr>Equation</vt:lpstr>
      <vt:lpstr>Proračun vršnog opterećenja  (zadaci)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Proračun vršnog opterećenja  (zadaci)</dc:title>
  <dc:creator>VESNA</dc:creator>
  <cp:lastModifiedBy>Zbornica</cp:lastModifiedBy>
  <cp:revision>8</cp:revision>
  <dcterms:created xsi:type="dcterms:W3CDTF">2021-11-10T09:37:52Z</dcterms:created>
  <dcterms:modified xsi:type="dcterms:W3CDTF">2021-11-17T13:36:04Z</dcterms:modified>
</cp:coreProperties>
</file>