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1" r:id="rId18"/>
    <p:sldId id="290" r:id="rId19"/>
    <p:sldId id="292" r:id="rId20"/>
    <p:sldId id="293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FB047-7B1D-4722-9219-84C741D47020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6BAA8-A163-4F81-AB2E-938046796D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A7EDFD-1F2E-4768-B4DF-016D49B6CEA6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5345A-ABBE-4DE6-BF2B-B3BECBA82406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18D3F-139B-43E3-983F-8BF1279D9D3D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F0775D-301C-46B0-B369-4C9913700D18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85440DF-9110-4BDA-AD01-139EE6A55641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CC01-5161-41A6-8C8B-E4BE47CA5220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C9564-A1BA-4CE4-852C-7EC9E400AA73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D758C7-2632-4071-8507-CA9999BDF577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B057-D264-4719-A064-687C1E707E17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227B6E-255E-4B26-B1E3-0C4151FAB1BF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F628DD-D4BD-4B9E-B7A0-01F7EB00CA97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B48E01-E6DD-43FB-A316-2DEFFC3A4CDA}" type="datetime1">
              <a:rPr lang="en-GB" smtClean="0"/>
              <a:pPr/>
              <a:t>13/12/2020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829BC2-2367-4106-A60B-526B2CE2F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060848"/>
            <a:ext cx="6534472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 err="1" smtClean="0">
                <a:solidFill>
                  <a:schemeClr val="tx1"/>
                </a:solidFill>
              </a:rPr>
              <a:t>Primarna</a:t>
            </a:r>
            <a:r>
              <a:rPr lang="en-GB" sz="3600" dirty="0" smtClean="0">
                <a:solidFill>
                  <a:schemeClr val="tx1"/>
                </a:solidFill>
              </a:rPr>
              <a:t>, </a:t>
            </a:r>
            <a:r>
              <a:rPr lang="en-GB" sz="3600" dirty="0" err="1" smtClean="0">
                <a:solidFill>
                  <a:schemeClr val="tx1"/>
                </a:solidFill>
              </a:rPr>
              <a:t>sekundarna</a:t>
            </a:r>
            <a:r>
              <a:rPr lang="en-GB" sz="3600" dirty="0" smtClean="0">
                <a:solidFill>
                  <a:schemeClr val="tx1"/>
                </a:solidFill>
              </a:rPr>
              <a:t> </a:t>
            </a:r>
            <a:r>
              <a:rPr lang="en-GB" sz="3600" dirty="0" err="1" smtClean="0">
                <a:solidFill>
                  <a:schemeClr val="tx1"/>
                </a:solidFill>
              </a:rPr>
              <a:t>i</a:t>
            </a:r>
            <a:r>
              <a:rPr lang="en-GB" sz="3600" dirty="0" smtClean="0">
                <a:solidFill>
                  <a:schemeClr val="tx1"/>
                </a:solidFill>
              </a:rPr>
              <a:t> </a:t>
            </a:r>
            <a:r>
              <a:rPr lang="en-GB" sz="3600" dirty="0" err="1" smtClean="0">
                <a:solidFill>
                  <a:schemeClr val="tx1"/>
                </a:solidFill>
              </a:rPr>
              <a:t>tercijarna</a:t>
            </a:r>
            <a:r>
              <a:rPr lang="en-GB" sz="3600" dirty="0" smtClean="0">
                <a:solidFill>
                  <a:schemeClr val="tx1"/>
                </a:solidFill>
              </a:rPr>
              <a:t> </a:t>
            </a:r>
            <a:r>
              <a:rPr lang="en-GB" sz="3600" dirty="0" err="1" smtClean="0">
                <a:solidFill>
                  <a:schemeClr val="tx1"/>
                </a:solidFill>
              </a:rPr>
              <a:t>r</a:t>
            </a:r>
            <a:r>
              <a:rPr lang="en-GB" sz="3600" dirty="0" err="1" smtClean="0">
                <a:solidFill>
                  <a:schemeClr val="tx1"/>
                </a:solidFill>
              </a:rPr>
              <a:t>egulacija</a:t>
            </a:r>
            <a:r>
              <a:rPr lang="en-GB" sz="3600" dirty="0" smtClean="0">
                <a:solidFill>
                  <a:schemeClr val="tx1"/>
                </a:solidFill>
              </a:rPr>
              <a:t> </a:t>
            </a:r>
            <a:r>
              <a:rPr lang="en-GB" sz="3600" dirty="0" smtClean="0">
                <a:solidFill>
                  <a:schemeClr val="tx1"/>
                </a:solidFill>
              </a:rPr>
              <a:t>u</a:t>
            </a:r>
            <a:r>
              <a:rPr lang="sr-Latn-CS" sz="3600" dirty="0" smtClean="0">
                <a:solidFill>
                  <a:schemeClr val="tx1"/>
                </a:solidFill>
              </a:rPr>
              <a:t>čestanosti i aktivnih snaga</a:t>
            </a:r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5976" y="5373216"/>
            <a:ext cx="4536504" cy="1001706"/>
          </a:xfrm>
        </p:spPr>
        <p:txBody>
          <a:bodyPr>
            <a:normAutofit/>
          </a:bodyPr>
          <a:lstStyle/>
          <a:p>
            <a:r>
              <a:rPr lang="en-GB" sz="2800" i="1" dirty="0" smtClean="0"/>
              <a:t>AKTIV ENERGETIKE</a:t>
            </a:r>
            <a:endParaRPr lang="en-GB" sz="2800" i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60648"/>
            <a:ext cx="2635624" cy="21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283968" y="260648"/>
            <a:ext cx="4680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800" b="1" dirty="0" smtClean="0">
                <a:solidFill>
                  <a:srgbClr val="002060"/>
                </a:solidFill>
              </a:rPr>
              <a:t>Eksploatacija elektroenergetskih sistema </a:t>
            </a:r>
          </a:p>
          <a:p>
            <a:pPr algn="ctr"/>
            <a:r>
              <a:rPr lang="sr-Latn-CS" sz="2800" b="1" dirty="0" smtClean="0">
                <a:solidFill>
                  <a:srgbClr val="002060"/>
                </a:solidFill>
              </a:rPr>
              <a:t>( E4a)</a:t>
            </a:r>
            <a:endParaRPr lang="en-GB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47248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Osnovni regulacioni mod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136904" cy="5688632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U osnovnom regulacionom modu sekundarna regulacija učestanosti i aktivnih snaga u jednom EES ima </a:t>
            </a:r>
            <a:r>
              <a:rPr lang="sr-Latn-CS" sz="2800" u="sng" dirty="0" smtClean="0"/>
              <a:t>dva bazna aspekta</a:t>
            </a:r>
            <a:r>
              <a:rPr lang="sr-Latn-CS" sz="2800" dirty="0" smtClean="0"/>
              <a:t> i to: </a:t>
            </a:r>
            <a:endParaRPr lang="en-GB" sz="28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sr-Latn-CS" sz="2800" b="1" dirty="0" smtClean="0"/>
              <a:t>Održavanje </a:t>
            </a:r>
            <a:r>
              <a:rPr lang="sr-Latn-CS" sz="2800" b="1" dirty="0" smtClean="0"/>
              <a:t>učestanosti i aktivnih snaga razmjene po međusistemskim spojnim vodovima na željenim vrijednostima </a:t>
            </a:r>
            <a:r>
              <a:rPr lang="sr-Latn-CS" sz="2800" dirty="0" smtClean="0"/>
              <a:t>(regulacija učestanosti i snaga razmjene: ’’Load Frequency Control’</a:t>
            </a:r>
            <a:r>
              <a:rPr lang="en-GB" sz="2800" dirty="0" smtClean="0"/>
              <a:t>’ – LFC)</a:t>
            </a:r>
            <a:r>
              <a:rPr lang="sr-Latn-CS" sz="2800" dirty="0" smtClean="0"/>
              <a:t>, i</a:t>
            </a:r>
            <a:endParaRPr lang="en-GB" sz="2800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sr-Latn-CS" sz="2800" b="1" dirty="0" smtClean="0"/>
              <a:t>Kontrola </a:t>
            </a:r>
            <a:r>
              <a:rPr lang="sr-Latn-CS" sz="2800" b="1" dirty="0" smtClean="0"/>
              <a:t>raspodjele aktivnih opterećenja između generatorskih jedinica u </a:t>
            </a:r>
            <a:r>
              <a:rPr lang="sr-Latn-CS" sz="2800" b="1" dirty="0" smtClean="0"/>
              <a:t>pogonu </a:t>
            </a:r>
            <a:r>
              <a:rPr lang="sr-Latn-CS" sz="2800" dirty="0" smtClean="0"/>
              <a:t>(</a:t>
            </a:r>
            <a:r>
              <a:rPr lang="sr-Latn-CS" sz="2800" b="1" dirty="0" smtClean="0"/>
              <a:t>ekonomski dispečing</a:t>
            </a:r>
            <a:r>
              <a:rPr lang="sr-Latn-CS" sz="2800" u="sng" dirty="0" smtClean="0"/>
              <a:t>:</a:t>
            </a:r>
            <a:r>
              <a:rPr lang="sr-Latn-CS" sz="2800" dirty="0" smtClean="0"/>
              <a:t> ’’Economic Dispatch Control’</a:t>
            </a:r>
            <a:r>
              <a:rPr lang="en-GB" sz="2800" dirty="0" smtClean="0"/>
              <a:t>’ - EDC</a:t>
            </a:r>
            <a:r>
              <a:rPr lang="sr-Latn-CS" sz="2800" dirty="0" smtClean="0"/>
              <a:t>). </a:t>
            </a:r>
            <a:endParaRPr lang="en-GB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Osnovni regulacioni mod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U </a:t>
            </a:r>
            <a:r>
              <a:rPr lang="sr-Latn-CS" sz="2800" dirty="0" smtClean="0"/>
              <a:t>savremenim realizacijama sistema sekundarne regulacije pored ovih baznih funkcija pridodaju im se i </a:t>
            </a:r>
            <a:r>
              <a:rPr lang="sr-Latn-CS" sz="2800" dirty="0" smtClean="0"/>
              <a:t>funkcije:</a:t>
            </a:r>
          </a:p>
          <a:p>
            <a:pPr algn="just">
              <a:buFont typeface="Arial" pitchFamily="34" charset="0"/>
              <a:buChar char="•"/>
            </a:pPr>
            <a:r>
              <a:rPr lang="sr-Latn-CS" sz="2800" b="1" dirty="0" smtClean="0"/>
              <a:t>kontrole </a:t>
            </a:r>
            <a:r>
              <a:rPr lang="sr-Latn-CS" sz="2800" b="1" dirty="0" smtClean="0"/>
              <a:t>performansi </a:t>
            </a:r>
            <a:r>
              <a:rPr lang="sr-Latn-CS" sz="2800" dirty="0" smtClean="0"/>
              <a:t>(’’Performance Monitor’’ – PM), </a:t>
            </a:r>
            <a:endParaRPr lang="sr-Latn-CS" sz="2800" dirty="0" smtClean="0"/>
          </a:p>
          <a:p>
            <a:pPr algn="just">
              <a:buFont typeface="Arial" pitchFamily="34" charset="0"/>
              <a:buChar char="•"/>
            </a:pPr>
            <a:r>
              <a:rPr lang="sr-Latn-CS" sz="2800" b="1" dirty="0" smtClean="0"/>
              <a:t>kontrole </a:t>
            </a:r>
            <a:r>
              <a:rPr lang="sr-Latn-CS" sz="2800" b="1" dirty="0" smtClean="0"/>
              <a:t>proizvodnih troškova </a:t>
            </a:r>
            <a:r>
              <a:rPr lang="sr-Latn-CS" sz="2800" dirty="0" smtClean="0"/>
              <a:t>(’’ Reserve Monitor’’ - RM) i </a:t>
            </a:r>
            <a:endParaRPr lang="sr-Latn-CS" sz="2800" dirty="0" smtClean="0"/>
          </a:p>
          <a:p>
            <a:pPr algn="just">
              <a:buFont typeface="Arial" pitchFamily="34" charset="0"/>
              <a:buChar char="•"/>
            </a:pPr>
            <a:r>
              <a:rPr lang="sr-Latn-CS" sz="2800" b="1" dirty="0" smtClean="0"/>
              <a:t>proračuna </a:t>
            </a:r>
            <a:r>
              <a:rPr lang="sr-Latn-CS" sz="2800" b="1" dirty="0" smtClean="0"/>
              <a:t>i kontrole proizvodnih troškova </a:t>
            </a:r>
            <a:r>
              <a:rPr lang="sr-Latn-CS" sz="2800" dirty="0" smtClean="0"/>
              <a:t>(’’Production Cost Monitor’’ – PCM</a:t>
            </a:r>
            <a:r>
              <a:rPr lang="sr-Latn-CS" sz="2800" dirty="0" smtClean="0"/>
              <a:t>).</a:t>
            </a:r>
            <a:endParaRPr lang="en-GB" sz="2800" dirty="0" smtClean="0"/>
          </a:p>
          <a:p>
            <a:pPr algn="just"/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O</a:t>
            </a:r>
            <a:r>
              <a:rPr lang="sr-Latn-CS" sz="3200" b="1" dirty="0" smtClean="0"/>
              <a:t>snovni regulacioni mod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sr-Latn-CS" sz="800" b="1" dirty="0" smtClean="0"/>
              <a:t>.</a:t>
            </a:r>
            <a:endParaRPr lang="en-GB" sz="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24744"/>
            <a:ext cx="698477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1560" y="602128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b="1" i="1" dirty="0" smtClean="0"/>
              <a:t>Šematski prikaz glavnih funkcija regulacije učestanosti u osnovnom regulacionom modu</a:t>
            </a:r>
            <a:endParaRPr lang="en-GB" b="1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Havarijski regulacioni mod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Za razliku od osnovnog regulacionog moda, kod koga je ekonomija od primarnog interesa, ona se u slučaju teških poremećaja ili neočekivano velikih opterećenja zanemaruje i </a:t>
            </a:r>
            <a:r>
              <a:rPr lang="sr-Latn-CS" sz="2800" b="1" dirty="0" smtClean="0"/>
              <a:t>prioritet se prebacuje na sigurnost pogona</a:t>
            </a:r>
            <a:r>
              <a:rPr lang="sr-Latn-CS" sz="2800" dirty="0" smtClean="0"/>
              <a:t>.</a:t>
            </a:r>
          </a:p>
          <a:p>
            <a:pPr algn="just">
              <a:buNone/>
            </a:pPr>
            <a:endParaRPr lang="sr-Latn-CS" sz="2800" dirty="0" smtClean="0"/>
          </a:p>
          <a:p>
            <a:pPr algn="just"/>
            <a:r>
              <a:rPr lang="sr-Latn-CS" sz="2800" dirty="0" smtClean="0"/>
              <a:t> </a:t>
            </a:r>
            <a:r>
              <a:rPr lang="sr-Latn-CS" sz="2800" dirty="0" smtClean="0"/>
              <a:t>Tada sekundarna regulacija radi u </a:t>
            </a:r>
            <a:r>
              <a:rPr lang="sr-Latn-CS" sz="2800" b="1" dirty="0" smtClean="0"/>
              <a:t>havarijskom modu</a:t>
            </a:r>
            <a:r>
              <a:rPr lang="sr-Latn-CS" sz="2800" dirty="0" smtClean="0"/>
              <a:t> u kome joj je cilj da se po svaku cijenu očuva integritet interkonekcije i da se pomogne sistemu kod kojeg su nastupile teškoće, dajući mu tzv. havarijsku ispomoć. 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Havarijski regulacioni mod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Takođe, sistem pogođen poremećajem i sam se ispomaže korišćenjem sopstvene obrtne i regulacione rezerve u generatorskim kapacitetima, kao i stavljanjem u pogon novih jedinica, ili u slučaju krajnje nužde ručnim ili automatskim isključenjem nekih potrošača najnižeg stepena prioriteta, odnosno rasterećenjem potrošnje. </a:t>
            </a:r>
            <a:endParaRPr lang="sr-Latn-CS" sz="2800" dirty="0" smtClean="0"/>
          </a:p>
          <a:p>
            <a:pPr algn="just"/>
            <a:endParaRPr lang="en-GB" sz="2800" dirty="0" smtClean="0"/>
          </a:p>
          <a:p>
            <a:pPr algn="just"/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Korekcioni</a:t>
            </a:r>
            <a:r>
              <a:rPr lang="sr-Latn-CS" sz="3200" b="1" dirty="0" smtClean="0"/>
              <a:t> regulacioni mod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Korekcioni mod se koristi u periodima korekcija grešaka sinhronog vremena i ugovorenih energija razmjene. </a:t>
            </a:r>
            <a:endParaRPr lang="sr-Latn-CS" sz="2800" dirty="0" smtClean="0"/>
          </a:p>
          <a:p>
            <a:pPr algn="just"/>
            <a:r>
              <a:rPr lang="sr-Latn-CS" sz="2800" dirty="0" smtClean="0"/>
              <a:t>Ove </a:t>
            </a:r>
            <a:r>
              <a:rPr lang="sr-Latn-CS" sz="2800" dirty="0" smtClean="0"/>
              <a:t>se korekcije sprovode sa izvjesnim pomjeranjem referentnih vrijednosti učestanosti snaga razmjene na mrežnim regulatorima u pojedinim povezanim sistemima u interkonekciji. </a:t>
            </a:r>
            <a:endParaRPr lang="sr-Latn-CS" sz="2800" dirty="0" smtClean="0"/>
          </a:p>
          <a:p>
            <a:pPr algn="just"/>
            <a:r>
              <a:rPr lang="sr-Latn-CS" sz="2800" dirty="0" smtClean="0"/>
              <a:t>Prema </a:t>
            </a:r>
            <a:r>
              <a:rPr lang="sr-Latn-CS" sz="2800" dirty="0" smtClean="0"/>
              <a:t>tome, </a:t>
            </a:r>
            <a:r>
              <a:rPr lang="sr-Latn-CS" sz="2800" b="1" dirty="0" smtClean="0"/>
              <a:t>cilj je da se regulacijom greške sinhronog vremena i energije razmjene što prije povrate u propisane zone tolerancije.</a:t>
            </a:r>
            <a:endParaRPr lang="en-GB" sz="2800" b="1" dirty="0" smtClean="0"/>
          </a:p>
          <a:p>
            <a:pPr algn="just"/>
            <a:endParaRPr lang="en-GB" sz="2800" dirty="0" smtClean="0"/>
          </a:p>
          <a:p>
            <a:pPr algn="just"/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764704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Sekundarna regulacija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sr-Latn-CS" sz="800" b="1" dirty="0" smtClean="0"/>
              <a:t>.</a:t>
            </a:r>
            <a:endParaRPr lang="en-GB" sz="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11560" y="6021288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b="1" i="1" dirty="0" smtClean="0"/>
              <a:t>Sprega sekundarne regulacije učestanosti sa drugim funkcijama upravljanja EES-a</a:t>
            </a:r>
            <a:endParaRPr lang="en-GB" b="1" i="1" dirty="0"/>
          </a:p>
        </p:txBody>
      </p:sp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80728"/>
            <a:ext cx="763284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492896"/>
            <a:ext cx="8424936" cy="12961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CS" sz="3200" b="1" dirty="0" smtClean="0">
                <a:solidFill>
                  <a:schemeClr val="accent1">
                    <a:lumMod val="75000"/>
                  </a:schemeClr>
                </a:solidFill>
              </a:rPr>
              <a:t>TERCIJA</a:t>
            </a: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RNA REGULACIJA U</a:t>
            </a:r>
            <a:r>
              <a:rPr lang="sr-Latn-CS" sz="3200" b="1" dirty="0" smtClean="0">
                <a:solidFill>
                  <a:schemeClr val="accent1">
                    <a:lumMod val="75000"/>
                  </a:schemeClr>
                </a:solidFill>
              </a:rPr>
              <a:t>ČESTANOSTI I AKTIVNIH SNAGA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Tercijarna regulacija 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352928" cy="5760640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 </a:t>
            </a:r>
            <a:r>
              <a:rPr lang="sr-Latn-CS" sz="2800" b="1" dirty="0" smtClean="0"/>
              <a:t>Tercijarna </a:t>
            </a:r>
            <a:r>
              <a:rPr lang="sr-Latn-CS" sz="2800" b="1" dirty="0" smtClean="0"/>
              <a:t>regulacija </a:t>
            </a:r>
            <a:r>
              <a:rPr lang="sr-Latn-CS" sz="2800" dirty="0" smtClean="0"/>
              <a:t>predstavlja ručno ili automatsko dejstvo na ulaze za promjenu referenci primarnih regulatora u cilju preraspodjele opterećenja koja će zadovoljiti usvojeni optimizacioni kriterijum. </a:t>
            </a:r>
            <a:endParaRPr lang="sr-Latn-CS" sz="2800" dirty="0" smtClean="0"/>
          </a:p>
          <a:p>
            <a:pPr algn="just">
              <a:buNone/>
            </a:pPr>
            <a:endParaRPr lang="sr-Latn-CS" sz="2800" dirty="0" smtClean="0"/>
          </a:p>
          <a:p>
            <a:pPr algn="just"/>
            <a:r>
              <a:rPr lang="sr-Latn-CS" sz="2800" dirty="0" smtClean="0"/>
              <a:t> </a:t>
            </a:r>
            <a:r>
              <a:rPr lang="sr-Latn-CS" sz="2800" b="1" dirty="0" smtClean="0"/>
              <a:t>To </a:t>
            </a:r>
            <a:r>
              <a:rPr lang="sr-Latn-CS" sz="2800" b="1" dirty="0" smtClean="0"/>
              <a:t>je zapravo ekonomski dispečing aktivnih snaga, koji podrazumijeva ekonomičnu raspodjelu opterećenja na agregate u pogonu. </a:t>
            </a:r>
            <a:endParaRPr lang="en-GB" sz="2800" b="1" dirty="0" smtClean="0"/>
          </a:p>
          <a:p>
            <a:pPr algn="just"/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Tercijarna regulacija 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352928" cy="5760640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 R</a:t>
            </a:r>
            <a:r>
              <a:rPr lang="sr-Latn-CS" sz="2800" dirty="0" smtClean="0"/>
              <a:t>ealizuje se tako </a:t>
            </a:r>
            <a:r>
              <a:rPr lang="sr-Latn-CS" sz="2800" dirty="0" smtClean="0"/>
              <a:t>što se na bazi krivih troškova generatorskih jedinica i topologije mreže, </a:t>
            </a:r>
            <a:r>
              <a:rPr lang="sr-Latn-CS" sz="2800" dirty="0" smtClean="0"/>
              <a:t>(kojima </a:t>
            </a:r>
            <a:r>
              <a:rPr lang="sr-Latn-CS" sz="2800" dirty="0" smtClean="0"/>
              <a:t>se raspolaže u centru upravljanja jedne regulacione </a:t>
            </a:r>
            <a:r>
              <a:rPr lang="sr-Latn-CS" sz="2800" dirty="0" smtClean="0"/>
              <a:t>oblasti) </a:t>
            </a:r>
            <a:r>
              <a:rPr lang="sr-Latn-CS" sz="2800" dirty="0" smtClean="0"/>
              <a:t>i na osnovu mjerenja njihove stvarne odate generatorske snage proračunavaju </a:t>
            </a:r>
            <a:r>
              <a:rPr lang="sr-Latn-CS" sz="2800" b="1" dirty="0" smtClean="0"/>
              <a:t>bazna opterećenja </a:t>
            </a:r>
            <a:r>
              <a:rPr lang="sr-Latn-CS" sz="2800" dirty="0" smtClean="0"/>
              <a:t>i </a:t>
            </a:r>
            <a:r>
              <a:rPr lang="sr-Latn-CS" sz="2800" b="1" dirty="0" smtClean="0"/>
              <a:t>faktori učešća u pokrivanju promjena opterećenja za svaku jedinicu</a:t>
            </a:r>
            <a:r>
              <a:rPr lang="sr-Latn-CS" sz="2800" dirty="0" smtClean="0"/>
              <a:t>, tako da se realizuju najmanji pogonski troškovi.  </a:t>
            </a:r>
            <a:endParaRPr lang="en-GB" sz="2800" dirty="0" smtClean="0"/>
          </a:p>
          <a:p>
            <a:pPr algn="just"/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 smtClean="0"/>
              <a:t>Primarna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regulacija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136904" cy="5328592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dirty="0" smtClean="0"/>
              <a:t>Ostvaruje</a:t>
            </a:r>
            <a:r>
              <a:rPr lang="en-GB" sz="2800" dirty="0" smtClean="0"/>
              <a:t> se</a:t>
            </a:r>
            <a:r>
              <a:rPr lang="sr-Latn-CS" sz="2800" dirty="0" smtClean="0"/>
              <a:t> </a:t>
            </a:r>
            <a:r>
              <a:rPr lang="sr-Latn-CS" sz="2800" dirty="0" smtClean="0"/>
              <a:t>pomoću regulatora brzine pogonskih mašina sinhronih generatora (parne, gasne i hidraulične turbine), koji kontrolišu protok radnog fluida kroz primarnu pogonsku mašinu. </a:t>
            </a:r>
            <a:endParaRPr lang="en-GB" sz="2800" dirty="0" smtClean="0"/>
          </a:p>
          <a:p>
            <a:pPr marL="457200" indent="-457200" algn="just">
              <a:buNone/>
            </a:pPr>
            <a:endParaRPr lang="en-GB" sz="2800" dirty="0" smtClean="0"/>
          </a:p>
          <a:p>
            <a:pPr marL="457200" indent="-457200" algn="just"/>
            <a:r>
              <a:rPr lang="en-GB" sz="2800" dirty="0" smtClean="0"/>
              <a:t>U</a:t>
            </a:r>
            <a:r>
              <a:rPr lang="sr-Latn-CS" sz="2800" dirty="0" smtClean="0"/>
              <a:t>čestanost </a:t>
            </a:r>
            <a:r>
              <a:rPr lang="sr-Latn-CS" sz="2800" dirty="0" smtClean="0"/>
              <a:t>naizmjeničnog napona direktno </a:t>
            </a:r>
            <a:r>
              <a:rPr lang="en-GB" sz="2800" dirty="0" smtClean="0"/>
              <a:t>je </a:t>
            </a:r>
            <a:r>
              <a:rPr lang="sr-Latn-CS" sz="2800" dirty="0" smtClean="0"/>
              <a:t>srazmjerna </a:t>
            </a:r>
            <a:r>
              <a:rPr lang="sr-Latn-CS" sz="2800" dirty="0" smtClean="0"/>
              <a:t>brzini obrtanja sinhronih generatorskih </a:t>
            </a:r>
            <a:r>
              <a:rPr lang="sr-Latn-CS" sz="2800" dirty="0" smtClean="0"/>
              <a:t>grupa</a:t>
            </a:r>
            <a:r>
              <a:rPr lang="en-GB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Tercijarna regulacija 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352928" cy="5616624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 </a:t>
            </a:r>
            <a:r>
              <a:rPr lang="sr-Latn-CS" sz="2800" dirty="0" smtClean="0"/>
              <a:t>P</a:t>
            </a:r>
            <a:r>
              <a:rPr lang="sr-Latn-CS" sz="2800" dirty="0" smtClean="0"/>
              <a:t>roračuni </a:t>
            </a:r>
            <a:r>
              <a:rPr lang="sr-Latn-CS" sz="2800" dirty="0" smtClean="0"/>
              <a:t>optimalne raspodjele opterećenja se obavljaju u periodima od 2 do 5 minuta, odakle se jasno vidi vremenska razdvojenost dejstva primarne (</a:t>
            </a:r>
            <a:r>
              <a:rPr lang="sr-Latn-CS" sz="2800" b="1" dirty="0" smtClean="0"/>
              <a:t>relativno najbrža</a:t>
            </a:r>
            <a:r>
              <a:rPr lang="sr-Latn-CS" sz="2800" dirty="0" smtClean="0"/>
              <a:t>), sekundarne (</a:t>
            </a:r>
            <a:r>
              <a:rPr lang="sr-Latn-CS" sz="2800" b="1" dirty="0" smtClean="0"/>
              <a:t>sporija</a:t>
            </a:r>
            <a:r>
              <a:rPr lang="sr-Latn-CS" sz="2800" dirty="0" smtClean="0"/>
              <a:t>) i tercijarne regulacije (</a:t>
            </a:r>
            <a:r>
              <a:rPr lang="sr-Latn-CS" sz="2800" b="1" dirty="0" smtClean="0"/>
              <a:t>relativno najsporija). </a:t>
            </a:r>
            <a:endParaRPr lang="en-GB" sz="2800" b="1" dirty="0" smtClean="0"/>
          </a:p>
          <a:p>
            <a:pPr algn="just"/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sr-Latn-CS" sz="6000" b="1" i="1" dirty="0" smtClean="0">
                <a:solidFill>
                  <a:schemeClr val="bg1"/>
                </a:solidFill>
              </a:rPr>
              <a:t/>
            </a:r>
            <a:br>
              <a:rPr lang="sr-Latn-CS" sz="6000" b="1" i="1" dirty="0" smtClean="0">
                <a:solidFill>
                  <a:schemeClr val="bg1"/>
                </a:solidFill>
              </a:rPr>
            </a:br>
            <a:r>
              <a:rPr lang="sr-Latn-CS" sz="6000" b="1" i="1" dirty="0" smtClean="0">
                <a:solidFill>
                  <a:schemeClr val="bg1"/>
                </a:solidFill>
              </a:rPr>
              <a:t/>
            </a:r>
            <a:br>
              <a:rPr lang="sr-Latn-CS" sz="6000" b="1" i="1" dirty="0" smtClean="0">
                <a:solidFill>
                  <a:schemeClr val="bg1"/>
                </a:solidFill>
              </a:rPr>
            </a:br>
            <a:r>
              <a:rPr lang="sr-Latn-CS" sz="6000" b="1" i="1" dirty="0" smtClean="0">
                <a:solidFill>
                  <a:schemeClr val="bg1"/>
                </a:solidFill>
              </a:rPr>
              <a:t>HVALA NA PAŽNJI!!!</a:t>
            </a: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sz="4400" b="1" i="1" dirty="0" smtClean="0">
                <a:solidFill>
                  <a:schemeClr val="bg1"/>
                </a:solidFill>
              </a:rPr>
              <a:t/>
            </a:r>
            <a:br>
              <a:rPr lang="sr-Latn-CS" sz="4400" b="1" i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r>
              <a:rPr lang="sr-Latn-CS" b="1" dirty="0" smtClean="0">
                <a:solidFill>
                  <a:schemeClr val="bg1"/>
                </a:solidFill>
              </a:rPr>
              <a:t/>
            </a:r>
            <a:br>
              <a:rPr lang="sr-Latn-CS" b="1" dirty="0" smtClean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2885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 smtClean="0"/>
              <a:t>Primarna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regulacija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en-GB" sz="2800" dirty="0" smtClean="0"/>
              <a:t>P</a:t>
            </a:r>
            <a:r>
              <a:rPr lang="sr-Latn-CS" sz="2800" dirty="0" smtClean="0"/>
              <a:t>rimarni regulator</a:t>
            </a:r>
            <a:r>
              <a:rPr lang="en-GB" sz="2800" dirty="0" err="1" smtClean="0"/>
              <a:t>i</a:t>
            </a:r>
            <a:r>
              <a:rPr lang="sr-Latn-CS" sz="2800" dirty="0" smtClean="0"/>
              <a:t> </a:t>
            </a:r>
            <a:r>
              <a:rPr lang="sr-Latn-CS" sz="2800" dirty="0" smtClean="0"/>
              <a:t>na proizvodnim agregatima u </a:t>
            </a:r>
            <a:r>
              <a:rPr lang="sr-Latn-CS" sz="2800" dirty="0" smtClean="0"/>
              <a:t>EES-u</a:t>
            </a:r>
            <a:r>
              <a:rPr lang="en-GB" sz="2800" dirty="0" smtClean="0"/>
              <a:t>, </a:t>
            </a:r>
            <a:r>
              <a:rPr lang="en-GB" sz="2800" dirty="0" err="1" smtClean="0"/>
              <a:t>su</a:t>
            </a:r>
            <a:r>
              <a:rPr lang="en-GB" sz="2800" dirty="0" smtClean="0"/>
              <a:t> u</a:t>
            </a:r>
            <a:r>
              <a:rPr lang="sr-Latn-CS" sz="2800" dirty="0" smtClean="0"/>
              <a:t> </a:t>
            </a:r>
            <a:r>
              <a:rPr lang="sr-Latn-CS" sz="2800" dirty="0" smtClean="0"/>
              <a:t>suštini </a:t>
            </a:r>
            <a:r>
              <a:rPr lang="sr-Latn-CS" sz="2800" b="1" dirty="0" smtClean="0"/>
              <a:t>prosti </a:t>
            </a:r>
            <a:r>
              <a:rPr lang="sr-Latn-CS" sz="2800" b="1" dirty="0" smtClean="0"/>
              <a:t>proporcionalni regulatori</a:t>
            </a:r>
            <a:r>
              <a:rPr lang="sr-Latn-CS" sz="2800" dirty="0" smtClean="0"/>
              <a:t> čiji je </a:t>
            </a:r>
            <a:r>
              <a:rPr lang="sr-Latn-CS" sz="2800" b="1" dirty="0" smtClean="0">
                <a:solidFill>
                  <a:srgbClr val="0070C0"/>
                </a:solidFill>
              </a:rPr>
              <a:t>ulaz</a:t>
            </a:r>
            <a:r>
              <a:rPr lang="sr-Latn-CS" sz="2800" dirty="0" smtClean="0"/>
              <a:t> linearna kombinacija odstupanja brzine ili učestanosti i spoljne naredbe (referentni ulaz), a </a:t>
            </a:r>
            <a:r>
              <a:rPr lang="sr-Latn-CS" sz="2800" b="1" dirty="0" smtClean="0">
                <a:solidFill>
                  <a:srgbClr val="0070C0"/>
                </a:solidFill>
              </a:rPr>
              <a:t>izlaz</a:t>
            </a:r>
            <a:r>
              <a:rPr lang="sr-Latn-CS" sz="2800" dirty="0" smtClean="0"/>
              <a:t> položaj organa za upuštanje radnog fluida u primarnu </a:t>
            </a:r>
            <a:r>
              <a:rPr lang="sr-Latn-CS" sz="2800" dirty="0" smtClean="0"/>
              <a:t>mašinu</a:t>
            </a:r>
            <a:r>
              <a:rPr lang="en-GB" sz="2800" dirty="0" smtClean="0"/>
              <a:t>.</a:t>
            </a:r>
          </a:p>
          <a:p>
            <a:pPr marL="457200" indent="-457200" algn="just">
              <a:buNone/>
            </a:pPr>
            <a:endParaRPr lang="en-GB" sz="2800" dirty="0" smtClean="0"/>
          </a:p>
          <a:p>
            <a:pPr marL="457200" indent="-457200" algn="just"/>
            <a:r>
              <a:rPr lang="en-GB" sz="2800" dirty="0" smtClean="0"/>
              <a:t>U</a:t>
            </a:r>
            <a:r>
              <a:rPr lang="sr-Latn-CS" sz="2800" dirty="0" smtClean="0"/>
              <a:t> </a:t>
            </a:r>
            <a:r>
              <a:rPr lang="sr-Latn-CS" sz="2800" dirty="0" smtClean="0"/>
              <a:t>novijim konstrukcijama električnog tipa izlazna ili regulisana veličina je odata električna snaga generatora.</a:t>
            </a:r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en-GB" sz="3200" b="1" dirty="0" err="1" smtClean="0"/>
              <a:t>Primarna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regulacija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dirty="0" smtClean="0"/>
              <a:t>U primarnoj regulaciji učestvuju svi proizvodni agregati, osim onih čiji su turbinski regulatori blokirani. </a:t>
            </a:r>
            <a:endParaRPr lang="en-GB" sz="2800" dirty="0" smtClean="0"/>
          </a:p>
          <a:p>
            <a:r>
              <a:rPr lang="en-GB" sz="2800" dirty="0" smtClean="0"/>
              <a:t> </a:t>
            </a:r>
            <a:r>
              <a:rPr lang="sr-Latn-CS" sz="2800" dirty="0" smtClean="0"/>
              <a:t>Razlikuju </a:t>
            </a:r>
            <a:r>
              <a:rPr lang="sr-Latn-CS" sz="2800" dirty="0" smtClean="0"/>
              <a:t>se </a:t>
            </a:r>
            <a:r>
              <a:rPr lang="sr-Latn-CS" sz="2800" u="sng" dirty="0" smtClean="0"/>
              <a:t>tri osnovna tipa turbinskih regulatora:</a:t>
            </a:r>
            <a:endParaRPr lang="en-GB" sz="2800" u="sng" dirty="0" smtClean="0"/>
          </a:p>
          <a:p>
            <a:pPr marL="514350" lvl="0" indent="-514350">
              <a:buFont typeface="+mj-lt"/>
              <a:buAutoNum type="arabicPeriod"/>
            </a:pPr>
            <a:r>
              <a:rPr lang="sr-Latn-CS" sz="2800" b="1" dirty="0" smtClean="0">
                <a:solidFill>
                  <a:srgbClr val="0070C0"/>
                </a:solidFill>
              </a:rPr>
              <a:t>Tahometrijski regulatori sa krutom povratnom spregom;</a:t>
            </a:r>
            <a:endParaRPr lang="en-GB" sz="2800" b="1" dirty="0" smtClean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sr-Latn-CS" sz="2800" b="1" dirty="0" smtClean="0">
                <a:solidFill>
                  <a:srgbClr val="0070C0"/>
                </a:solidFill>
              </a:rPr>
              <a:t>Akcelerotahometrijski regulatori sa krutom povratnom </a:t>
            </a:r>
            <a:r>
              <a:rPr lang="sr-Latn-CS" sz="2800" b="1" dirty="0" smtClean="0">
                <a:solidFill>
                  <a:srgbClr val="0070C0"/>
                </a:solidFill>
              </a:rPr>
              <a:t>spregom</a:t>
            </a:r>
            <a:endParaRPr lang="en-GB" sz="2800" b="1" dirty="0" smtClean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sr-Latn-CS" sz="2800" b="1" dirty="0" smtClean="0">
                <a:solidFill>
                  <a:srgbClr val="0070C0"/>
                </a:solidFill>
              </a:rPr>
              <a:t>Tahometrijski regulatori sa krutom i elastičnom povratnom </a:t>
            </a:r>
            <a:r>
              <a:rPr lang="sr-Latn-CS" sz="2800" b="1" dirty="0" smtClean="0">
                <a:solidFill>
                  <a:srgbClr val="0070C0"/>
                </a:solidFill>
              </a:rPr>
              <a:t>spregom</a:t>
            </a:r>
            <a:endParaRPr lang="en-GB" sz="2800" b="1" dirty="0" smtClean="0">
              <a:solidFill>
                <a:srgbClr val="0070C0"/>
              </a:solidFill>
            </a:endParaRPr>
          </a:p>
          <a:p>
            <a:pPr marL="457200" indent="-457200" algn="just"/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492896"/>
            <a:ext cx="8424936" cy="12961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b="1" dirty="0" smtClean="0">
                <a:solidFill>
                  <a:schemeClr val="accent1">
                    <a:lumMod val="75000"/>
                  </a:schemeClr>
                </a:solidFill>
              </a:rPr>
              <a:t>SEKUNDARNA REGULACIJA U</a:t>
            </a:r>
            <a:r>
              <a:rPr lang="sr-Latn-CS" sz="3200" b="1" dirty="0" smtClean="0">
                <a:solidFill>
                  <a:schemeClr val="accent1">
                    <a:lumMod val="75000"/>
                  </a:schemeClr>
                </a:solidFill>
              </a:rPr>
              <a:t>ČESTANOSTI I AKTIVNIH SNAGA</a:t>
            </a:r>
            <a:endParaRPr lang="en-GB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Sekunda</a:t>
            </a:r>
            <a:r>
              <a:rPr lang="en-GB" sz="3200" b="1" dirty="0" err="1" smtClean="0"/>
              <a:t>rna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regulacija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sr-Latn-CS" sz="2800" b="1" dirty="0" smtClean="0"/>
              <a:t>Sekundarna regulacija predstavlja superponirano dejstvo na primarnu </a:t>
            </a:r>
            <a:r>
              <a:rPr lang="sr-Latn-CS" sz="2800" b="1" dirty="0" smtClean="0"/>
              <a:t>regulaciju.</a:t>
            </a:r>
            <a:endParaRPr lang="en-GB" sz="2800" b="1" dirty="0" smtClean="0"/>
          </a:p>
          <a:p>
            <a:pPr marL="457200" indent="-457200" algn="just"/>
            <a:r>
              <a:rPr lang="sr-Latn-CS" sz="2800" dirty="0" smtClean="0"/>
              <a:t>To dejstvo potiče od jednog centralizovanog, ili više lokalnih </a:t>
            </a:r>
            <a:r>
              <a:rPr lang="sr-Latn-CS" sz="2800" dirty="0" smtClean="0"/>
              <a:t>regulatora.</a:t>
            </a:r>
          </a:p>
          <a:p>
            <a:pPr marL="457200" indent="-457200" algn="just"/>
            <a:r>
              <a:rPr lang="sr-Latn-CS" sz="2800" dirty="0" smtClean="0"/>
              <a:t>Sekundarni </a:t>
            </a:r>
            <a:r>
              <a:rPr lang="sr-Latn-CS" sz="2800" dirty="0" smtClean="0"/>
              <a:t>regulatori djeluju na promjenu referentnog ulaza turbinskih regulatora, dajući spoljnu naredbu, bilo u cilju anuliranja stacionarne greške primarnih regulatora, ili zbog promjene odate snage agregata čije primarne mašine kontrolišu.</a:t>
            </a:r>
            <a:endParaRPr lang="en-GB" sz="2800" dirty="0" smtClean="0"/>
          </a:p>
          <a:p>
            <a:pPr marL="457200" indent="-457200" algn="just"/>
            <a:endParaRPr lang="sr-Latn-C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Sekunda</a:t>
            </a:r>
            <a:r>
              <a:rPr lang="en-GB" sz="3200" b="1" dirty="0" err="1" smtClean="0"/>
              <a:t>rna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regulacija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b="1" dirty="0" smtClean="0"/>
              <a:t>Cilj </a:t>
            </a:r>
            <a:r>
              <a:rPr lang="sr-Latn-CS" sz="2800" b="1" dirty="0" smtClean="0"/>
              <a:t>sekundarne regulacije </a:t>
            </a:r>
            <a:r>
              <a:rPr lang="sr-Latn-CS" sz="2800" dirty="0" smtClean="0"/>
              <a:t>je eliminacija stacionarnih odstupanja učestanosti i/ili snaga razmjene koja se javljaju pod dejstvom primarne regulacije nakon pojave poremećaja potrošnje. </a:t>
            </a:r>
            <a:endParaRPr lang="sr-Latn-CS" sz="2800" dirty="0" smtClean="0"/>
          </a:p>
          <a:p>
            <a:pPr algn="just">
              <a:buNone/>
            </a:pPr>
            <a:endParaRPr lang="sr-Latn-CS" sz="2800" dirty="0" smtClean="0"/>
          </a:p>
          <a:p>
            <a:pPr algn="just"/>
            <a:r>
              <a:rPr lang="sr-Latn-CS" sz="2800" dirty="0" smtClean="0"/>
              <a:t> </a:t>
            </a:r>
            <a:r>
              <a:rPr lang="sr-Latn-CS" sz="2800" dirty="0" smtClean="0"/>
              <a:t>Proizvodne </a:t>
            </a:r>
            <a:r>
              <a:rPr lang="sr-Latn-CS" sz="2800" dirty="0" smtClean="0"/>
              <a:t>jedinice koje učestvuju u sekundarnoj regulaciji se </a:t>
            </a:r>
            <a:r>
              <a:rPr lang="sr-Latn-CS" sz="2800" b="1" dirty="0" smtClean="0"/>
              <a:t>nazivaju regulacione jedinice ili regulacioni agregati. 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Sekunda</a:t>
            </a:r>
            <a:r>
              <a:rPr lang="en-GB" sz="3200" b="1" dirty="0" err="1" smtClean="0"/>
              <a:t>rna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regulacija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Regulacija učestanosti i snaga razmjene se sprovodi zajedničkom akcijom svih regulacionih agregata u pojedinačnim sistemima koji rade paralelno, a koji se u kontekstu sekundarne regulacije često nazivaju </a:t>
            </a:r>
            <a:r>
              <a:rPr lang="sr-Latn-CS" sz="2800" b="1" dirty="0" smtClean="0"/>
              <a:t>regulaciona oblast </a:t>
            </a:r>
            <a:r>
              <a:rPr lang="sr-Latn-CS" sz="2800" dirty="0" smtClean="0"/>
              <a:t>(„Control Area“). </a:t>
            </a:r>
            <a:endParaRPr lang="sr-Latn-CS" sz="2800" dirty="0" smtClean="0"/>
          </a:p>
          <a:p>
            <a:pPr algn="just">
              <a:buNone/>
            </a:pPr>
            <a:endParaRPr lang="sr-Latn-CS" sz="2800" dirty="0" smtClean="0"/>
          </a:p>
          <a:p>
            <a:pPr algn="just"/>
            <a:r>
              <a:rPr lang="sr-Latn-CS" sz="2800" dirty="0" smtClean="0"/>
              <a:t>Regulacione </a:t>
            </a:r>
            <a:r>
              <a:rPr lang="sr-Latn-CS" sz="2800" dirty="0" smtClean="0"/>
              <a:t>oblasti treba da su sposobne da sopstvenu potrošnju uravnoteže sa sopstvenom proizvodnjom, uz tačno definisane tehničke i ekonomske ciljeve. </a:t>
            </a:r>
            <a:endParaRPr lang="en-GB" sz="2800" dirty="0" smtClean="0"/>
          </a:p>
          <a:p>
            <a:pPr algn="just"/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31224" cy="836712"/>
          </a:xfrm>
        </p:spPr>
        <p:txBody>
          <a:bodyPr>
            <a:noAutofit/>
          </a:bodyPr>
          <a:lstStyle/>
          <a:p>
            <a:pPr algn="ctr"/>
            <a:r>
              <a:rPr lang="sr-Latn-CS" sz="3200" b="1" dirty="0" smtClean="0"/>
              <a:t>Sekunda</a:t>
            </a:r>
            <a:r>
              <a:rPr lang="en-GB" sz="3200" b="1" dirty="0" err="1" smtClean="0"/>
              <a:t>rna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regulacija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136904" cy="5544616"/>
          </a:xfrm>
        </p:spPr>
        <p:txBody>
          <a:bodyPr>
            <a:noAutofit/>
          </a:bodyPr>
          <a:lstStyle/>
          <a:p>
            <a:pPr algn="just"/>
            <a:r>
              <a:rPr lang="sr-Latn-CS" sz="2800" dirty="0" smtClean="0"/>
              <a:t>Postoje </a:t>
            </a:r>
            <a:r>
              <a:rPr lang="sr-Latn-CS" sz="2800" b="1" dirty="0" smtClean="0"/>
              <a:t>tri različita moda funkcionisanja sekundarne regulacije </a:t>
            </a:r>
            <a:r>
              <a:rPr lang="sr-Latn-CS" sz="2800" dirty="0" smtClean="0"/>
              <a:t>i to:</a:t>
            </a:r>
            <a:endParaRPr lang="en-GB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sr-Latn-CS" sz="3200" b="1" dirty="0" smtClean="0">
                <a:solidFill>
                  <a:srgbClr val="0070C0"/>
                </a:solidFill>
              </a:rPr>
              <a:t>osnovni</a:t>
            </a:r>
            <a:endParaRPr lang="en-GB" sz="3200" b="1" dirty="0" smtClean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sr-Latn-CS" sz="3200" b="1" dirty="0" smtClean="0">
                <a:solidFill>
                  <a:srgbClr val="0070C0"/>
                </a:solidFill>
              </a:rPr>
              <a:t>korekcioni i </a:t>
            </a:r>
            <a:endParaRPr lang="en-GB" sz="3200" b="1" dirty="0" smtClean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sr-Latn-CS" sz="3200" b="1" dirty="0" smtClean="0">
                <a:solidFill>
                  <a:srgbClr val="0070C0"/>
                </a:solidFill>
              </a:rPr>
              <a:t>havarijski mod.</a:t>
            </a:r>
            <a:endParaRPr lang="en-GB" sz="3200" b="1" dirty="0" smtClean="0">
              <a:solidFill>
                <a:srgbClr val="0070C0"/>
              </a:solidFill>
            </a:endParaRPr>
          </a:p>
          <a:p>
            <a:pPr algn="just"/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C829BC2-2367-4106-A60B-526B2CE2F1C6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2180</TotalTime>
  <Words>769</Words>
  <Application>Microsoft Office PowerPoint</Application>
  <PresentationFormat>On-screen Show (4:3)</PresentationFormat>
  <Paragraphs>92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Primarna, sekundarna i tercijarna regulacija učestanosti i aktivnih snaga</vt:lpstr>
      <vt:lpstr>Primarna regulacija</vt:lpstr>
      <vt:lpstr>Primarna regulacija</vt:lpstr>
      <vt:lpstr>Primarna regulacija</vt:lpstr>
      <vt:lpstr>Slide 5</vt:lpstr>
      <vt:lpstr>Sekundarna regulacija</vt:lpstr>
      <vt:lpstr>Sekundarna regulacija</vt:lpstr>
      <vt:lpstr>Sekundarna regulacija</vt:lpstr>
      <vt:lpstr>Sekundarna regulacija</vt:lpstr>
      <vt:lpstr>Osnovni regulacioni mod</vt:lpstr>
      <vt:lpstr>Osnovni regulacioni mod</vt:lpstr>
      <vt:lpstr>Osnovni regulacioni mod</vt:lpstr>
      <vt:lpstr>Havarijski regulacioni mod</vt:lpstr>
      <vt:lpstr>Havarijski regulacioni mod</vt:lpstr>
      <vt:lpstr>Korekcioni regulacioni mod</vt:lpstr>
      <vt:lpstr>Sekundarna regulacija</vt:lpstr>
      <vt:lpstr>Slide 17</vt:lpstr>
      <vt:lpstr>Tercijarna regulacija </vt:lpstr>
      <vt:lpstr>Tercijarna regulacija </vt:lpstr>
      <vt:lpstr>Tercijarna regulacija </vt:lpstr>
      <vt:lpstr>  HVALA NA PAŽNJI!!!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 rada asinhronih mašina</dc:title>
  <dc:creator>VESNA</dc:creator>
  <cp:lastModifiedBy>VESNA</cp:lastModifiedBy>
  <cp:revision>20</cp:revision>
  <dcterms:created xsi:type="dcterms:W3CDTF">2020-11-24T10:00:37Z</dcterms:created>
  <dcterms:modified xsi:type="dcterms:W3CDTF">2020-12-13T16:38:08Z</dcterms:modified>
</cp:coreProperties>
</file>