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2" r:id="rId1"/>
  </p:sldMasterIdLst>
  <p:notesMasterIdLst>
    <p:notesMasterId r:id="rId13"/>
  </p:notesMasterIdLst>
  <p:sldIdLst>
    <p:sldId id="292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876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EB25-CA07-4BF3-889D-F178A5A539F2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13C26-48D0-4D22-A6B0-5E754D0F8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033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E54F728-FD66-4534-B7DC-5502855D2C04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F405-E790-4232-8915-A48488DCBF42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2FA-9D33-46E7-B97D-2C45E308A232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421658-58CB-4A3B-B4EA-A82316C85EBD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F8B2059-6723-4797-8FCE-51BD2F36DDB4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8A53-538A-49EF-A08C-8AD563D394AC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290B-058D-4FEF-9FA6-ED309B2DDFDC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94C2FC-DAB6-4FA2-A714-FE15D3F5E2EE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0A35-0201-4D42-A1DD-9F93AD056550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6E2685-43C6-4D22-8235-6A533D1F2DD4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B68B12-DC23-4DF1-B564-535151DB3B80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752B42-3F7E-4547-856C-F411E5B462B0}" type="datetime4">
              <a:rPr lang="sr-Latn-RS" smtClean="0"/>
              <a:pPr/>
              <a:t>3. avgust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93" r:id="rId1"/>
    <p:sldLayoutId id="2147484994" r:id="rId2"/>
    <p:sldLayoutId id="2147484995" r:id="rId3"/>
    <p:sldLayoutId id="2147484996" r:id="rId4"/>
    <p:sldLayoutId id="2147484997" r:id="rId5"/>
    <p:sldLayoutId id="2147484998" r:id="rId6"/>
    <p:sldLayoutId id="2147484999" r:id="rId7"/>
    <p:sldLayoutId id="2147485000" r:id="rId8"/>
    <p:sldLayoutId id="2147485001" r:id="rId9"/>
    <p:sldLayoutId id="2147485002" r:id="rId10"/>
    <p:sldLayoutId id="21474850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9660" y="1"/>
            <a:ext cx="7462345" cy="2585544"/>
          </a:xfrm>
        </p:spPr>
        <p:txBody>
          <a:bodyPr>
            <a:normAutofit/>
          </a:bodyPr>
          <a:lstStyle/>
          <a:p>
            <a:pPr algn="ctr"/>
            <a:r>
              <a:rPr lang="en-GB" sz="3600" b="1" i="1" dirty="0" err="1" smtClean="0">
                <a:solidFill>
                  <a:schemeClr val="tx1"/>
                </a:solidFill>
              </a:rPr>
              <a:t>Eksploatacija</a:t>
            </a:r>
            <a:r>
              <a:rPr lang="en-GB" sz="3600" b="1" i="1" dirty="0" smtClean="0">
                <a:solidFill>
                  <a:schemeClr val="tx1"/>
                </a:solidFill>
              </a:rPr>
              <a:t> </a:t>
            </a:r>
            <a:r>
              <a:rPr lang="en-GB" sz="3600" b="1" i="1" dirty="0" err="1" smtClean="0">
                <a:solidFill>
                  <a:schemeClr val="tx1"/>
                </a:solidFill>
              </a:rPr>
              <a:t>elektroenergetskih</a:t>
            </a:r>
            <a:r>
              <a:rPr lang="en-GB" sz="3600" b="1" i="1" dirty="0" smtClean="0">
                <a:solidFill>
                  <a:schemeClr val="tx1"/>
                </a:solidFill>
              </a:rPr>
              <a:t> </a:t>
            </a:r>
            <a:r>
              <a:rPr lang="en-GB" sz="3600" b="1" i="1" dirty="0" err="1" smtClean="0">
                <a:solidFill>
                  <a:schemeClr val="tx1"/>
                </a:solidFill>
              </a:rPr>
              <a:t>sistema</a:t>
            </a:r>
            <a:r>
              <a:rPr lang="en-GB" sz="3600" b="1" i="1" dirty="0" smtClean="0">
                <a:solidFill>
                  <a:schemeClr val="tx1"/>
                </a:solidFill>
              </a:rPr>
              <a:t> (E4a)</a:t>
            </a:r>
            <a:r>
              <a:rPr lang="en-GB" i="1" dirty="0" smtClean="0">
                <a:solidFill>
                  <a:schemeClr val="tx1"/>
                </a:solidFill>
              </a:rPr>
              <a:t/>
            </a:r>
            <a:br>
              <a:rPr lang="en-GB" i="1" dirty="0" smtClean="0">
                <a:solidFill>
                  <a:schemeClr val="tx1"/>
                </a:solidFill>
              </a:rPr>
            </a:b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4114" y="3062514"/>
            <a:ext cx="8766629" cy="3591503"/>
          </a:xfrm>
        </p:spPr>
        <p:txBody>
          <a:bodyPr>
            <a:normAutofit/>
          </a:bodyPr>
          <a:lstStyle/>
          <a:p>
            <a:pPr algn="ctr"/>
            <a:r>
              <a:rPr lang="en-GB" sz="6600" dirty="0" smtClean="0">
                <a:solidFill>
                  <a:schemeClr val="accent1"/>
                </a:solidFill>
              </a:rPr>
              <a:t>SCAD</a:t>
            </a:r>
            <a:r>
              <a:rPr lang="sr-Latn-CS" sz="6600" dirty="0" smtClean="0">
                <a:solidFill>
                  <a:schemeClr val="accent1"/>
                </a:solidFill>
              </a:rPr>
              <a:t>A SISTEMI</a:t>
            </a:r>
            <a:r>
              <a:rPr lang="en-GB" sz="6600" dirty="0" smtClean="0">
                <a:solidFill>
                  <a:schemeClr val="accent1"/>
                </a:solidFill>
              </a:rPr>
              <a:t> </a:t>
            </a:r>
            <a:endParaRPr lang="en-GB" sz="9600" b="1" dirty="0" smtClean="0">
              <a:solidFill>
                <a:schemeClr val="accent1"/>
              </a:solidFill>
            </a:endParaRPr>
          </a:p>
          <a:p>
            <a:endParaRPr lang="sr-Latn-CS" sz="3600" dirty="0" smtClean="0"/>
          </a:p>
          <a:p>
            <a:pPr algn="r"/>
            <a:r>
              <a:rPr lang="en-GB" sz="3600" dirty="0" smtClean="0"/>
              <a:t>                      </a:t>
            </a:r>
            <a:r>
              <a:rPr lang="sr-Latn-CS" sz="3600" dirty="0" smtClean="0"/>
              <a:t> </a:t>
            </a:r>
            <a:r>
              <a:rPr lang="en-GB" sz="3600" dirty="0" smtClean="0"/>
              <a:t>             </a:t>
            </a:r>
            <a:r>
              <a:rPr lang="sr-Latn-CS" sz="3600" dirty="0" smtClean="0"/>
              <a:t>                                                       </a:t>
            </a:r>
            <a:r>
              <a:rPr lang="en-GB" sz="4400" b="1" i="1" dirty="0" err="1" smtClean="0">
                <a:solidFill>
                  <a:schemeClr val="accent6">
                    <a:lumMod val="75000"/>
                  </a:schemeClr>
                </a:solidFill>
              </a:rPr>
              <a:t>Aktiv</a:t>
            </a:r>
            <a:r>
              <a:rPr lang="en-GB" sz="4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6">
                    <a:lumMod val="75000"/>
                  </a:schemeClr>
                </a:solidFill>
              </a:rPr>
              <a:t>energetike</a:t>
            </a:r>
            <a:r>
              <a:rPr lang="en-GB" sz="4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GB" sz="3200" b="1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369184" y="203200"/>
            <a:ext cx="2581836" cy="231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5515" y="203199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Telekomunikacioni mediji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3" y="1364343"/>
            <a:ext cx="10305144" cy="5233406"/>
          </a:xfrm>
        </p:spPr>
        <p:txBody>
          <a:bodyPr>
            <a:no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sr-Latn-CS" sz="2800" dirty="0" smtClean="0"/>
              <a:t>K</a:t>
            </a:r>
            <a:r>
              <a:rPr lang="en-GB" sz="2800" dirty="0" err="1" smtClean="0"/>
              <a:t>oriste</a:t>
            </a:r>
            <a:r>
              <a:rPr lang="sr-Latn-CS" sz="2800" dirty="0" smtClean="0"/>
              <a:t> se</a:t>
            </a:r>
            <a:r>
              <a:rPr lang="en-GB" sz="2800" dirty="0" smtClean="0"/>
              <a:t> </a:t>
            </a:r>
            <a:r>
              <a:rPr lang="en-GB" sz="2800" dirty="0" err="1" smtClean="0"/>
              <a:t>za</a:t>
            </a:r>
            <a:r>
              <a:rPr lang="en-GB" sz="2800" dirty="0" smtClean="0"/>
              <a:t> </a:t>
            </a:r>
            <a:r>
              <a:rPr lang="en-GB" sz="2800" dirty="0" err="1" smtClean="0"/>
              <a:t>telekomunikacionu</a:t>
            </a:r>
            <a:r>
              <a:rPr lang="en-GB" sz="2800" dirty="0" smtClean="0"/>
              <a:t> </a:t>
            </a:r>
            <a:r>
              <a:rPr lang="en-GB" sz="2800" dirty="0" err="1" smtClean="0"/>
              <a:t>mrežu</a:t>
            </a:r>
            <a:r>
              <a:rPr lang="en-GB" sz="2800" dirty="0" smtClean="0"/>
              <a:t> </a:t>
            </a:r>
            <a:r>
              <a:rPr lang="en-GB" sz="2800" dirty="0" err="1" smtClean="0"/>
              <a:t>između</a:t>
            </a:r>
            <a:r>
              <a:rPr lang="en-GB" sz="2800" dirty="0" smtClean="0"/>
              <a:t> RTU </a:t>
            </a:r>
            <a:r>
              <a:rPr lang="en-GB" sz="2800" dirty="0" err="1" smtClean="0"/>
              <a:t>i</a:t>
            </a:r>
            <a:r>
              <a:rPr lang="en-GB" sz="2800" dirty="0" smtClean="0"/>
              <a:t> MS. </a:t>
            </a:r>
            <a:endParaRPr lang="sr-Latn-CS" sz="2800" dirty="0" smtClean="0"/>
          </a:p>
          <a:p>
            <a:pPr algn="just">
              <a:buNone/>
            </a:pPr>
            <a:endParaRPr lang="sr-Latn-CS" sz="2800" dirty="0" smtClean="0"/>
          </a:p>
          <a:p>
            <a:pPr algn="just">
              <a:buFont typeface="Courier New" pitchFamily="49" charset="0"/>
              <a:buChar char="o"/>
            </a:pPr>
            <a:r>
              <a:rPr lang="en-GB" sz="2800" dirty="0" smtClean="0"/>
              <a:t>To </a:t>
            </a:r>
            <a:r>
              <a:rPr lang="en-GB" sz="2800" dirty="0" err="1" smtClean="0"/>
              <a:t>su</a:t>
            </a:r>
            <a:r>
              <a:rPr lang="en-GB" sz="2800" dirty="0" smtClean="0"/>
              <a:t> </a:t>
            </a:r>
            <a:r>
              <a:rPr lang="en-GB" sz="2800" dirty="0" err="1" smtClean="0"/>
              <a:t>najčešće</a:t>
            </a:r>
            <a:r>
              <a:rPr lang="en-GB" sz="2800" dirty="0" smtClean="0"/>
              <a:t> </a:t>
            </a:r>
            <a:r>
              <a:rPr lang="en-GB" sz="2800" dirty="0" err="1" smtClean="0"/>
              <a:t>privatni</a:t>
            </a:r>
            <a:r>
              <a:rPr lang="en-GB" sz="2800" dirty="0" smtClean="0"/>
              <a:t> </a:t>
            </a:r>
            <a:r>
              <a:rPr lang="en-GB" sz="2800" dirty="0" err="1" smtClean="0"/>
              <a:t>mikrotalasni</a:t>
            </a:r>
            <a:r>
              <a:rPr lang="en-GB" sz="2800" dirty="0" smtClean="0"/>
              <a:t> </a:t>
            </a:r>
            <a:r>
              <a:rPr lang="en-GB" sz="2800" dirty="0" err="1" smtClean="0"/>
              <a:t>sistemi</a:t>
            </a:r>
            <a:r>
              <a:rPr lang="en-GB" sz="2800" dirty="0" smtClean="0"/>
              <a:t>, </a:t>
            </a:r>
            <a:r>
              <a:rPr lang="en-GB" sz="2800" dirty="0" err="1" smtClean="0"/>
              <a:t>koaksijalni</a:t>
            </a:r>
            <a:r>
              <a:rPr lang="en-GB" sz="2800" dirty="0" smtClean="0"/>
              <a:t> </a:t>
            </a:r>
            <a:r>
              <a:rPr lang="en-GB" sz="2800" dirty="0" err="1" smtClean="0"/>
              <a:t>kablovi</a:t>
            </a:r>
            <a:r>
              <a:rPr lang="en-GB" sz="2800" dirty="0" smtClean="0"/>
              <a:t>, </a:t>
            </a:r>
            <a:r>
              <a:rPr lang="en-GB" sz="2800" dirty="0" err="1" smtClean="0"/>
              <a:t>iznajmljene</a:t>
            </a:r>
            <a:r>
              <a:rPr lang="en-GB" sz="2800" dirty="0" smtClean="0"/>
              <a:t> </a:t>
            </a:r>
            <a:r>
              <a:rPr lang="en-GB" sz="2800" dirty="0" err="1" smtClean="0"/>
              <a:t>telefonske</a:t>
            </a:r>
            <a:r>
              <a:rPr lang="en-GB" sz="2800" dirty="0" smtClean="0"/>
              <a:t> </a:t>
            </a:r>
            <a:r>
              <a:rPr lang="en-GB" sz="2800" dirty="0" err="1" smtClean="0"/>
              <a:t>linije</a:t>
            </a:r>
            <a:r>
              <a:rPr lang="en-GB" sz="2800" dirty="0" smtClean="0"/>
              <a:t> </a:t>
            </a:r>
            <a:r>
              <a:rPr lang="en-GB" sz="2800" dirty="0" err="1" smtClean="0"/>
              <a:t>od</a:t>
            </a:r>
            <a:r>
              <a:rPr lang="en-GB" sz="2800" dirty="0" smtClean="0"/>
              <a:t> </a:t>
            </a:r>
            <a:r>
              <a:rPr lang="en-GB" sz="2800" dirty="0" err="1" smtClean="0"/>
              <a:t>preduzeća</a:t>
            </a:r>
            <a:r>
              <a:rPr lang="en-GB" sz="2800" dirty="0" smtClean="0"/>
              <a:t> </a:t>
            </a:r>
            <a:r>
              <a:rPr lang="en-GB" sz="2800" dirty="0" err="1" smtClean="0"/>
              <a:t>javnog</a:t>
            </a:r>
            <a:r>
              <a:rPr lang="en-GB" sz="2800" dirty="0" smtClean="0"/>
              <a:t> </a:t>
            </a:r>
            <a:r>
              <a:rPr lang="en-GB" sz="2800" dirty="0" err="1" smtClean="0"/>
              <a:t>telekomunikacionog</a:t>
            </a:r>
            <a:r>
              <a:rPr lang="en-GB" sz="2800" dirty="0" smtClean="0"/>
              <a:t> </a:t>
            </a:r>
            <a:r>
              <a:rPr lang="en-GB" sz="2800" dirty="0" err="1" smtClean="0"/>
              <a:t>saobraćaja</a:t>
            </a:r>
            <a:r>
              <a:rPr lang="en-GB" sz="2800" dirty="0" smtClean="0"/>
              <a:t>, VF </a:t>
            </a:r>
            <a:r>
              <a:rPr lang="en-GB" sz="2800" dirty="0" err="1" smtClean="0"/>
              <a:t>veze</a:t>
            </a:r>
            <a:r>
              <a:rPr lang="en-GB" sz="2800" dirty="0" smtClean="0"/>
              <a:t> </a:t>
            </a:r>
            <a:r>
              <a:rPr lang="en-GB" sz="2800" dirty="0" err="1" smtClean="0"/>
              <a:t>po</a:t>
            </a:r>
            <a:r>
              <a:rPr lang="en-GB" sz="2800" dirty="0" smtClean="0"/>
              <a:t> </a:t>
            </a:r>
            <a:r>
              <a:rPr lang="en-GB" sz="2800" dirty="0" err="1" smtClean="0"/>
              <a:t>vodovima</a:t>
            </a:r>
            <a:r>
              <a:rPr lang="en-GB" sz="2800" dirty="0" smtClean="0"/>
              <a:t> </a:t>
            </a:r>
            <a:r>
              <a:rPr lang="en-GB" sz="2800" dirty="0" err="1" smtClean="0"/>
              <a:t>visokog</a:t>
            </a:r>
            <a:r>
              <a:rPr lang="en-GB" sz="2800" dirty="0" smtClean="0"/>
              <a:t> </a:t>
            </a:r>
            <a:r>
              <a:rPr lang="en-GB" sz="2800" dirty="0" err="1" smtClean="0"/>
              <a:t>napona</a:t>
            </a:r>
            <a:r>
              <a:rPr lang="en-GB" sz="2800" dirty="0" smtClean="0"/>
              <a:t>, </a:t>
            </a:r>
            <a:r>
              <a:rPr lang="en-GB" sz="2800" dirty="0" err="1" smtClean="0"/>
              <a:t>usmjerene</a:t>
            </a:r>
            <a:r>
              <a:rPr lang="en-GB" sz="2800" dirty="0" smtClean="0"/>
              <a:t> radio </a:t>
            </a:r>
            <a:r>
              <a:rPr lang="en-GB" sz="2800" dirty="0" err="1" smtClean="0"/>
              <a:t>veze</a:t>
            </a:r>
            <a:r>
              <a:rPr lang="en-GB" sz="2800" dirty="0" smtClean="0"/>
              <a:t> </a:t>
            </a:r>
            <a:r>
              <a:rPr lang="en-GB" sz="2800" dirty="0" err="1" smtClean="0"/>
              <a:t>itd</a:t>
            </a:r>
            <a:r>
              <a:rPr lang="en-GB" sz="2800" dirty="0" smtClean="0"/>
              <a:t>. </a:t>
            </a:r>
            <a:endParaRPr lang="sr-Latn-CS" sz="2800" dirty="0" smtClean="0"/>
          </a:p>
          <a:p>
            <a:pPr algn="just">
              <a:buNone/>
            </a:pPr>
            <a:endParaRPr lang="sr-Latn-CS" sz="2800" dirty="0" smtClean="0"/>
          </a:p>
          <a:p>
            <a:pPr algn="just">
              <a:buFont typeface="Courier New" pitchFamily="49" charset="0"/>
              <a:buChar char="o"/>
            </a:pPr>
            <a:r>
              <a:rPr lang="en-GB" sz="2800" dirty="0" err="1" smtClean="0"/>
              <a:t>Kako</a:t>
            </a:r>
            <a:r>
              <a:rPr lang="en-GB" sz="2800" dirty="0" smtClean="0"/>
              <a:t> </a:t>
            </a:r>
            <a:r>
              <a:rPr lang="en-GB" sz="2800" dirty="0" smtClean="0"/>
              <a:t>bi se </a:t>
            </a:r>
            <a:r>
              <a:rPr lang="en-GB" sz="2800" dirty="0" err="1" smtClean="0"/>
              <a:t>obezbijedila</a:t>
            </a:r>
            <a:r>
              <a:rPr lang="en-GB" sz="2800" dirty="0" smtClean="0"/>
              <a:t> </a:t>
            </a:r>
            <a:r>
              <a:rPr lang="en-GB" sz="2800" dirty="0" err="1" smtClean="0"/>
              <a:t>efikasnost</a:t>
            </a:r>
            <a:r>
              <a:rPr lang="en-GB" sz="2800" dirty="0" smtClean="0"/>
              <a:t>, </a:t>
            </a:r>
            <a:r>
              <a:rPr lang="en-GB" sz="2800" dirty="0" err="1" smtClean="0"/>
              <a:t>sigurnost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tačnost</a:t>
            </a:r>
            <a:r>
              <a:rPr lang="en-GB" sz="2800" dirty="0" smtClean="0"/>
              <a:t> </a:t>
            </a:r>
            <a:r>
              <a:rPr lang="en-GB" sz="2800" dirty="0" err="1" smtClean="0"/>
              <a:t>podataka</a:t>
            </a:r>
            <a:r>
              <a:rPr lang="en-GB" sz="2800" dirty="0" smtClean="0"/>
              <a:t> </a:t>
            </a:r>
            <a:r>
              <a:rPr lang="en-GB" sz="2800" dirty="0" err="1" smtClean="0"/>
              <a:t>koji</a:t>
            </a:r>
            <a:r>
              <a:rPr lang="en-GB" sz="2800" dirty="0" smtClean="0"/>
              <a:t> se </a:t>
            </a:r>
            <a:r>
              <a:rPr lang="en-GB" sz="2800" dirty="0" err="1" smtClean="0"/>
              <a:t>prenose</a:t>
            </a:r>
            <a:r>
              <a:rPr lang="en-GB" sz="2800" dirty="0" smtClean="0"/>
              <a:t>, RTU </a:t>
            </a:r>
            <a:r>
              <a:rPr lang="en-GB" sz="2800" dirty="0" err="1" smtClean="0"/>
              <a:t>i</a:t>
            </a:r>
            <a:r>
              <a:rPr lang="en-GB" sz="2800" dirty="0" smtClean="0"/>
              <a:t> MS </a:t>
            </a:r>
            <a:r>
              <a:rPr lang="en-GB" sz="2800" dirty="0" err="1" smtClean="0"/>
              <a:t>koriste</a:t>
            </a:r>
            <a:r>
              <a:rPr lang="en-GB" sz="2800" dirty="0" smtClean="0"/>
              <a:t> </a:t>
            </a:r>
            <a:r>
              <a:rPr lang="en-GB" sz="2800" dirty="0" err="1" smtClean="0"/>
              <a:t>razne</a:t>
            </a:r>
            <a:r>
              <a:rPr lang="en-GB" sz="2800" dirty="0" smtClean="0"/>
              <a:t> </a:t>
            </a:r>
            <a:r>
              <a:rPr lang="en-GB" sz="2800" dirty="0" err="1" smtClean="0"/>
              <a:t>komunikacione</a:t>
            </a:r>
            <a:r>
              <a:rPr lang="en-GB" sz="2800" dirty="0" smtClean="0"/>
              <a:t> </a:t>
            </a:r>
            <a:r>
              <a:rPr lang="en-GB" sz="2800" dirty="0" err="1" smtClean="0"/>
              <a:t>protokole,a</a:t>
            </a:r>
            <a:r>
              <a:rPr lang="en-GB" sz="2800" dirty="0" smtClean="0"/>
              <a:t> </a:t>
            </a:r>
            <a:r>
              <a:rPr lang="en-GB" sz="2800" dirty="0" err="1" smtClean="0"/>
              <a:t>većina</a:t>
            </a:r>
            <a:r>
              <a:rPr lang="en-GB" sz="2800" dirty="0" smtClean="0"/>
              <a:t> </a:t>
            </a:r>
            <a:r>
              <a:rPr lang="en-GB" sz="2800" dirty="0" err="1" smtClean="0"/>
              <a:t>ih</a:t>
            </a:r>
            <a:r>
              <a:rPr lang="en-GB" sz="2800" dirty="0" smtClean="0"/>
              <a:t> je </a:t>
            </a:r>
            <a:r>
              <a:rPr lang="en-GB" sz="2800" dirty="0" err="1" smtClean="0"/>
              <a:t>razvijena</a:t>
            </a:r>
            <a:r>
              <a:rPr lang="en-GB" sz="2800" dirty="0" smtClean="0"/>
              <a:t> </a:t>
            </a:r>
            <a:r>
              <a:rPr lang="en-GB" sz="2800" dirty="0" err="1" smtClean="0"/>
              <a:t>od</a:t>
            </a:r>
            <a:r>
              <a:rPr lang="en-GB" sz="2800" dirty="0" smtClean="0"/>
              <a:t> </a:t>
            </a:r>
            <a:r>
              <a:rPr lang="en-GB" sz="2800" dirty="0" err="1" smtClean="0"/>
              <a:t>strane</a:t>
            </a:r>
            <a:r>
              <a:rPr lang="en-GB" sz="2800" dirty="0" smtClean="0"/>
              <a:t> </a:t>
            </a:r>
            <a:r>
              <a:rPr lang="en-GB" sz="2800" dirty="0" err="1" smtClean="0"/>
              <a:t>proizvođača</a:t>
            </a:r>
            <a:r>
              <a:rPr lang="en-GB" sz="2800" dirty="0" smtClean="0"/>
              <a:t> SCADA </a:t>
            </a:r>
            <a:r>
              <a:rPr lang="en-GB" sz="2800" dirty="0" err="1" smtClean="0"/>
              <a:t>sistema</a:t>
            </a:r>
            <a:endParaRPr lang="en-GB" sz="2800" dirty="0" smtClean="0"/>
          </a:p>
          <a:p>
            <a:pPr algn="just">
              <a:buNone/>
            </a:pPr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5515" y="203199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Telekomunikacioni mediji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9604" y="1059543"/>
            <a:ext cx="6302910" cy="579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75771" y="5167086"/>
            <a:ext cx="43978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Tipične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komponente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savremenih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SCADA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sistema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1001" y="377371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SCADA SISTEMI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2" y="1799771"/>
            <a:ext cx="10348687" cy="479797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SCADA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sistemi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su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osnovni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elementi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koji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obezbjeđuju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adekvatnu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akviziciju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podataka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kontrolu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prekoračenja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alarma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kontrolu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toplogije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mreže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arhiviranje</a:t>
            </a:r>
            <a:r>
              <a:rPr lang="en-GB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informacija</a:t>
            </a:r>
            <a:r>
              <a:rPr lang="sr-Latn-CS" sz="4400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1001" y="377371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SCADA SISTEMI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2" y="1364343"/>
            <a:ext cx="10348687" cy="5233406"/>
          </a:xfrm>
        </p:spPr>
        <p:txBody>
          <a:bodyPr>
            <a:noAutofit/>
          </a:bodyPr>
          <a:lstStyle/>
          <a:p>
            <a:r>
              <a:rPr lang="sr-Latn-CS" sz="4000" dirty="0" smtClean="0"/>
              <a:t> </a:t>
            </a:r>
            <a:r>
              <a:rPr lang="en-GB" sz="4000" dirty="0" err="1" smtClean="0"/>
              <a:t>Sastoje</a:t>
            </a:r>
            <a:r>
              <a:rPr lang="en-GB" sz="4000" dirty="0" smtClean="0"/>
              <a:t> </a:t>
            </a:r>
            <a:r>
              <a:rPr lang="en-GB" sz="4000" dirty="0" smtClean="0"/>
              <a:t>se </a:t>
            </a:r>
            <a:r>
              <a:rPr lang="en-GB" sz="4000" dirty="0" err="1" smtClean="0"/>
              <a:t>iz</a:t>
            </a:r>
            <a:r>
              <a:rPr lang="en-GB" sz="4000" dirty="0" smtClean="0"/>
              <a:t> </a:t>
            </a:r>
            <a:r>
              <a:rPr lang="en-GB" sz="4000" b="1" u="sng" dirty="0" smtClean="0">
                <a:solidFill>
                  <a:schemeClr val="accent1">
                    <a:lumMod val="75000"/>
                  </a:schemeClr>
                </a:solidFill>
              </a:rPr>
              <a:t>tri </a:t>
            </a:r>
            <a:r>
              <a:rPr lang="en-GB" sz="4000" b="1" u="sng" dirty="0" err="1" smtClean="0">
                <a:solidFill>
                  <a:schemeClr val="accent1">
                    <a:lumMod val="75000"/>
                  </a:schemeClr>
                </a:solidFill>
              </a:rPr>
              <a:t>podsistema</a:t>
            </a:r>
            <a:r>
              <a:rPr lang="en-GB" sz="4000" dirty="0" smtClean="0"/>
              <a:t>: 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GB" sz="4000" b="1" dirty="0" err="1" smtClean="0"/>
              <a:t>Jedinice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udaljenih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terminala</a:t>
            </a:r>
            <a:r>
              <a:rPr lang="en-GB" sz="4000" b="1" dirty="0" smtClean="0"/>
              <a:t> </a:t>
            </a:r>
            <a:r>
              <a:rPr lang="en-GB" sz="4000" dirty="0" smtClean="0"/>
              <a:t>(RTU - ”Remote Terminal Units”), </a:t>
            </a:r>
            <a:r>
              <a:rPr lang="en-GB" sz="4000" dirty="0" err="1" smtClean="0"/>
              <a:t>lociranih</a:t>
            </a:r>
            <a:r>
              <a:rPr lang="en-GB" sz="4000" dirty="0" smtClean="0"/>
              <a:t> u </a:t>
            </a:r>
            <a:r>
              <a:rPr lang="en-GB" sz="4000" dirty="0" err="1" smtClean="0"/>
              <a:t>objektima</a:t>
            </a:r>
            <a:r>
              <a:rPr lang="en-GB" sz="4000" dirty="0" smtClean="0"/>
              <a:t> EES-a, </a:t>
            </a:r>
            <a:r>
              <a:rPr lang="en-GB" sz="4000" dirty="0" err="1" smtClean="0"/>
              <a:t>kao</a:t>
            </a:r>
            <a:r>
              <a:rPr lang="en-GB" sz="4000" dirty="0" smtClean="0"/>
              <a:t> </a:t>
            </a:r>
            <a:r>
              <a:rPr lang="sr-Latn-CS" sz="4000" dirty="0" smtClean="0"/>
              <a:t>što su elektrane i trafostanice.</a:t>
            </a:r>
            <a:endParaRPr lang="en-GB" sz="40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sr-Latn-CS" sz="4000" b="1" dirty="0" smtClean="0"/>
              <a:t>Centar </a:t>
            </a:r>
            <a:r>
              <a:rPr lang="sr-Latn-CS" sz="4000" b="1" dirty="0" smtClean="0"/>
              <a:t>upravljanja </a:t>
            </a:r>
            <a:r>
              <a:rPr lang="sr-Latn-CS" sz="4000" dirty="0" smtClean="0"/>
              <a:t>(MS - </a:t>
            </a:r>
            <a:r>
              <a:rPr lang="en-GB" sz="4000" dirty="0" smtClean="0"/>
              <a:t>”Master Station” )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GB" sz="4000" b="1" dirty="0" err="1" smtClean="0"/>
              <a:t>Telekomunikacioni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mediji</a:t>
            </a:r>
            <a:r>
              <a:rPr lang="en-GB" sz="4000" dirty="0" smtClean="0"/>
              <a:t>. </a:t>
            </a:r>
          </a:p>
          <a:p>
            <a:pPr algn="just">
              <a:buNone/>
            </a:pPr>
            <a:endParaRPr lang="sr-Latn-CS" sz="4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1001" y="377371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Jedinice udaljenih terminala (rtu)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2" y="1364343"/>
            <a:ext cx="10348687" cy="5233406"/>
          </a:xfrm>
        </p:spPr>
        <p:txBody>
          <a:bodyPr>
            <a:noAutofit/>
          </a:bodyPr>
          <a:lstStyle/>
          <a:p>
            <a:pPr algn="just"/>
            <a:r>
              <a:rPr lang="sr-Latn-CS" sz="3200" dirty="0" smtClean="0"/>
              <a:t> </a:t>
            </a:r>
            <a:r>
              <a:rPr lang="sr-Latn-CS" sz="3600" i="1" dirty="0" smtClean="0"/>
              <a:t>Obavljaju </a:t>
            </a:r>
            <a:r>
              <a:rPr lang="sr-Latn-CS" sz="3600" b="1" i="1" u="sng" dirty="0" smtClean="0"/>
              <a:t>tri osnovne funkcije</a:t>
            </a:r>
            <a:r>
              <a:rPr lang="sr-Latn-CS" sz="3600" i="1" dirty="0" smtClean="0"/>
              <a:t>: </a:t>
            </a:r>
            <a:endParaRPr lang="en-GB" sz="3600" i="1" dirty="0" smtClean="0"/>
          </a:p>
          <a:p>
            <a:pPr lvl="0" algn="just">
              <a:buFont typeface="Wingdings" pitchFamily="2" charset="2"/>
              <a:buChar char="Ø"/>
            </a:pPr>
            <a:r>
              <a:rPr lang="sr-Latn-CS" sz="3600" dirty="0" smtClean="0"/>
              <a:t> Zahvat</a:t>
            </a:r>
            <a:r>
              <a:rPr lang="sr-Latn-CS" sz="3600" dirty="0" smtClean="0"/>
              <a:t>, prikupljanje, konverzija i prenos podataka sa udaljenih lokacija u centar upravljanja; </a:t>
            </a:r>
            <a:endParaRPr lang="en-GB" sz="3600" dirty="0" smtClean="0"/>
          </a:p>
          <a:p>
            <a:pPr lvl="0" algn="just">
              <a:buFont typeface="Wingdings" pitchFamily="2" charset="2"/>
              <a:buChar char="Ø"/>
            </a:pPr>
            <a:r>
              <a:rPr lang="sr-Latn-CS" sz="3600" dirty="0" smtClean="0"/>
              <a:t> Prijem </a:t>
            </a:r>
            <a:r>
              <a:rPr lang="sr-Latn-CS" sz="3600" dirty="0" smtClean="0"/>
              <a:t>i izvršenje upravljačkih naredbi iz centra upravljanja, putem izdvajanja komandi za manipulaciju rasklopnim aparatima na svojoj lokaciji;</a:t>
            </a:r>
            <a:endParaRPr lang="en-GB" sz="3600" dirty="0" smtClean="0"/>
          </a:p>
          <a:p>
            <a:pPr lvl="0" algn="just">
              <a:buFont typeface="Wingdings" pitchFamily="2" charset="2"/>
              <a:buChar char="Ø"/>
            </a:pPr>
            <a:r>
              <a:rPr lang="sr-Latn-CS" sz="3600" dirty="0" smtClean="0"/>
              <a:t> Lokalno </a:t>
            </a:r>
            <a:r>
              <a:rPr lang="sr-Latn-CS" sz="3600" dirty="0" smtClean="0"/>
              <a:t>upravljanje aparatima u postrojenju; </a:t>
            </a:r>
            <a:endParaRPr lang="en-GB" sz="3600" dirty="0" smtClean="0"/>
          </a:p>
          <a:p>
            <a:endParaRPr lang="sr-Latn-CS" sz="4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1001" y="377371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Jedinice udaljenih terminala (rtu)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2" y="2061029"/>
            <a:ext cx="10348687" cy="4536720"/>
          </a:xfrm>
        </p:spPr>
        <p:txBody>
          <a:bodyPr>
            <a:noAutofit/>
          </a:bodyPr>
          <a:lstStyle/>
          <a:p>
            <a:pPr algn="just"/>
            <a:r>
              <a:rPr lang="sr-Latn-CS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CS" sz="4000" dirty="0" smtClean="0"/>
              <a:t>Savremeni RTU, zavisno od složenosti postrojenja u kojem su locirani, mogu i sami biti neki </a:t>
            </a:r>
            <a:r>
              <a:rPr lang="sr-Latn-CS" sz="4000" b="1" dirty="0" smtClean="0"/>
              <a:t>usamljeni SCADA sistemi (</a:t>
            </a:r>
            <a:r>
              <a:rPr lang="en-GB" sz="4000" b="1" dirty="0" smtClean="0"/>
              <a:t>”</a:t>
            </a:r>
            <a:r>
              <a:rPr lang="sr-Latn-CS" sz="4000" b="1" dirty="0" smtClean="0"/>
              <a:t>SubSCADA</a:t>
            </a:r>
            <a:r>
              <a:rPr lang="en-GB" sz="4000" b="1" dirty="0" smtClean="0"/>
              <a:t>”</a:t>
            </a:r>
            <a:r>
              <a:rPr lang="sr-Latn-CS" sz="4000" b="1" dirty="0" smtClean="0"/>
              <a:t>)</a:t>
            </a:r>
            <a:r>
              <a:rPr lang="sr-Latn-CS" sz="4000" dirty="0" smtClean="0"/>
              <a:t> u značajnijim postrojenjima</a:t>
            </a:r>
            <a:r>
              <a:rPr lang="sr-Latn-CS" sz="4000" dirty="0" smtClean="0"/>
              <a:t>.</a:t>
            </a:r>
            <a:endParaRPr lang="en-GB" sz="4400" dirty="0" smtClean="0"/>
          </a:p>
          <a:p>
            <a:pPr algn="just"/>
            <a:endParaRPr lang="sr-Latn-CS" sz="4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5515" y="203199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Jedinice udaljenih terminala (rtu)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2" y="1364343"/>
            <a:ext cx="10348687" cy="5233406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sr-Latn-CS" sz="3200" dirty="0" smtClean="0"/>
          </a:p>
          <a:p>
            <a:pPr algn="just">
              <a:buNone/>
            </a:pPr>
            <a:r>
              <a:rPr lang="sr-Latn-CS" sz="3200" dirty="0" smtClean="0"/>
              <a:t> </a:t>
            </a:r>
            <a:endParaRPr lang="en-GB" sz="4400" dirty="0" smtClean="0"/>
          </a:p>
          <a:p>
            <a:pPr algn="just"/>
            <a:endParaRPr lang="sr-Latn-CS" sz="4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8170" y="1219200"/>
            <a:ext cx="660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14399" y="6197600"/>
            <a:ext cx="625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i="1" dirty="0" smtClean="0">
                <a:solidFill>
                  <a:schemeClr val="accent1"/>
                </a:solidFill>
              </a:rPr>
              <a:t>K</a:t>
            </a:r>
            <a:r>
              <a:rPr lang="sr-Latn-CS" sz="2400" b="1" i="1" dirty="0" smtClean="0">
                <a:solidFill>
                  <a:schemeClr val="accent1"/>
                </a:solidFill>
              </a:rPr>
              <a:t>lasična sprega </a:t>
            </a:r>
            <a:r>
              <a:rPr lang="sr-Latn-CS" sz="2400" b="1" i="1" dirty="0" smtClean="0">
                <a:solidFill>
                  <a:schemeClr val="accent1"/>
                </a:solidFill>
              </a:rPr>
              <a:t>između EES-a i RTU</a:t>
            </a:r>
            <a:endParaRPr lang="en-GB" sz="24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5515" y="203199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Centar upravljanja (ms)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2" y="1364343"/>
            <a:ext cx="10348687" cy="5233406"/>
          </a:xfrm>
        </p:spPr>
        <p:txBody>
          <a:bodyPr>
            <a:no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sr-Latn-CS" sz="4400" dirty="0" smtClean="0"/>
              <a:t> </a:t>
            </a:r>
            <a:r>
              <a:rPr lang="sr-Latn-CS" sz="3200" b="1" dirty="0" smtClean="0"/>
              <a:t>Centar upravljanja </a:t>
            </a:r>
            <a:r>
              <a:rPr lang="en-GB" sz="3200" dirty="0" err="1" smtClean="0"/>
              <a:t>komunicira</a:t>
            </a:r>
            <a:r>
              <a:rPr lang="en-GB" sz="3200" dirty="0" smtClean="0"/>
              <a:t> </a:t>
            </a:r>
            <a:r>
              <a:rPr lang="en-GB" sz="3200" dirty="0" err="1" smtClean="0"/>
              <a:t>sa</a:t>
            </a:r>
            <a:r>
              <a:rPr lang="en-GB" sz="3200" dirty="0" smtClean="0"/>
              <a:t> </a:t>
            </a:r>
            <a:r>
              <a:rPr lang="en-GB" sz="3200" dirty="0" err="1" smtClean="0"/>
              <a:t>svim</a:t>
            </a:r>
            <a:r>
              <a:rPr lang="en-GB" sz="3200" dirty="0" smtClean="0"/>
              <a:t> RTU </a:t>
            </a:r>
            <a:r>
              <a:rPr lang="en-GB" sz="3200" dirty="0" err="1" smtClean="0"/>
              <a:t>uređajima</a:t>
            </a:r>
            <a:r>
              <a:rPr lang="en-GB" sz="3200" dirty="0" smtClean="0"/>
              <a:t> pod </a:t>
            </a:r>
            <a:r>
              <a:rPr lang="en-GB" sz="3200" dirty="0" err="1" smtClean="0"/>
              <a:t>svojom</a:t>
            </a:r>
            <a:r>
              <a:rPr lang="en-GB" sz="3200" dirty="0" smtClean="0"/>
              <a:t> </a:t>
            </a:r>
            <a:r>
              <a:rPr lang="en-GB" sz="3200" dirty="0" err="1" smtClean="0"/>
              <a:t>kontrolom</a:t>
            </a:r>
            <a:r>
              <a:rPr lang="en-GB" sz="3200" dirty="0" smtClean="0"/>
              <a:t>, a </a:t>
            </a:r>
            <a:r>
              <a:rPr lang="en-GB" sz="3200" dirty="0" err="1" smtClean="0"/>
              <a:t>takođe</a:t>
            </a:r>
            <a:r>
              <a:rPr lang="en-GB" sz="3200" dirty="0" smtClean="0"/>
              <a:t> </a:t>
            </a:r>
            <a:r>
              <a:rPr lang="en-GB" sz="3200" dirty="0" err="1" smtClean="0"/>
              <a:t>može</a:t>
            </a:r>
            <a:r>
              <a:rPr lang="en-GB" sz="3200" dirty="0" smtClean="0"/>
              <a:t> </a:t>
            </a:r>
            <a:r>
              <a:rPr lang="en-GB" sz="3200" dirty="0" err="1" smtClean="0"/>
              <a:t>komunicirati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sa</a:t>
            </a:r>
            <a:r>
              <a:rPr lang="en-GB" sz="3200" dirty="0" smtClean="0"/>
              <a:t> RTU </a:t>
            </a:r>
            <a:r>
              <a:rPr lang="en-GB" sz="3200" dirty="0" err="1" smtClean="0"/>
              <a:t>uređajima</a:t>
            </a:r>
            <a:r>
              <a:rPr lang="en-GB" sz="3200" dirty="0" smtClean="0"/>
              <a:t> </a:t>
            </a:r>
            <a:r>
              <a:rPr lang="en-GB" sz="3200" dirty="0" err="1" smtClean="0"/>
              <a:t>susjednih</a:t>
            </a:r>
            <a:r>
              <a:rPr lang="en-GB" sz="3200" dirty="0" smtClean="0"/>
              <a:t> </a:t>
            </a:r>
            <a:r>
              <a:rPr lang="en-GB" sz="3200" dirty="0" err="1" smtClean="0"/>
              <a:t>elektroprivrednih</a:t>
            </a:r>
            <a:r>
              <a:rPr lang="en-GB" sz="3200" dirty="0" smtClean="0"/>
              <a:t> </a:t>
            </a:r>
            <a:r>
              <a:rPr lang="en-GB" sz="3200" dirty="0" err="1" smtClean="0"/>
              <a:t>preduzeća</a:t>
            </a:r>
            <a:r>
              <a:rPr lang="en-GB" sz="3200" dirty="0" smtClean="0"/>
              <a:t>, </a:t>
            </a:r>
            <a:r>
              <a:rPr lang="en-GB" sz="3200" dirty="0" err="1" smtClean="0"/>
              <a:t>kao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regionalnim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distributivnim</a:t>
            </a:r>
            <a:r>
              <a:rPr lang="en-GB" sz="3200" dirty="0" smtClean="0"/>
              <a:t> </a:t>
            </a:r>
            <a:r>
              <a:rPr lang="en-GB" sz="3200" dirty="0" err="1" smtClean="0"/>
              <a:t>centrima</a:t>
            </a:r>
            <a:r>
              <a:rPr lang="en-GB" sz="3200" dirty="0" smtClean="0"/>
              <a:t> </a:t>
            </a:r>
            <a:r>
              <a:rPr lang="en-GB" sz="3200" dirty="0" err="1" smtClean="0"/>
              <a:t>upravljanja</a:t>
            </a:r>
            <a:r>
              <a:rPr lang="en-GB" sz="3200" dirty="0" smtClean="0"/>
              <a:t>. </a:t>
            </a:r>
            <a:endParaRPr lang="sr-Latn-CS" sz="3200" dirty="0" smtClean="0"/>
          </a:p>
          <a:p>
            <a:pPr algn="just">
              <a:buNone/>
            </a:pPr>
            <a:endParaRPr lang="sr-Latn-CS" sz="3200" dirty="0" smtClean="0"/>
          </a:p>
          <a:p>
            <a:pPr algn="just">
              <a:buFont typeface="Courier New" pitchFamily="49" charset="0"/>
              <a:buChar char="o"/>
            </a:pPr>
            <a:r>
              <a:rPr lang="sr-Latn-CS" sz="3200" dirty="0" smtClean="0"/>
              <a:t> </a:t>
            </a:r>
            <a:r>
              <a:rPr lang="en-GB" sz="3200" dirty="0" err="1" smtClean="0"/>
              <a:t>Njegove</a:t>
            </a:r>
            <a:r>
              <a:rPr lang="en-GB" sz="3200" dirty="0" smtClean="0"/>
              <a:t> </a:t>
            </a:r>
            <a:r>
              <a:rPr lang="en-GB" sz="3200" b="1" dirty="0" err="1" smtClean="0"/>
              <a:t>osnovne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funkcije</a:t>
            </a:r>
            <a:r>
              <a:rPr lang="en-GB" sz="3200" b="1" dirty="0" smtClean="0"/>
              <a:t> </a:t>
            </a:r>
            <a:r>
              <a:rPr lang="en-GB" sz="3200" dirty="0" err="1" smtClean="0"/>
              <a:t>su</a:t>
            </a:r>
            <a:r>
              <a:rPr lang="en-GB" sz="3200" dirty="0" smtClean="0"/>
              <a:t> </a:t>
            </a:r>
            <a:r>
              <a:rPr lang="en-GB" sz="3200" dirty="0" err="1" smtClean="0"/>
              <a:t>kontrola</a:t>
            </a:r>
            <a:r>
              <a:rPr lang="en-GB" sz="3200" dirty="0" smtClean="0"/>
              <a:t> </a:t>
            </a:r>
            <a:r>
              <a:rPr lang="en-GB" sz="3200" dirty="0" err="1" smtClean="0"/>
              <a:t>sigurnosti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telekomandovanje</a:t>
            </a:r>
            <a:r>
              <a:rPr lang="en-GB" sz="3200" dirty="0" smtClean="0"/>
              <a:t> </a:t>
            </a:r>
            <a:r>
              <a:rPr lang="en-GB" sz="3200" dirty="0" err="1" smtClean="0"/>
              <a:t>rasklopnim</a:t>
            </a:r>
            <a:r>
              <a:rPr lang="en-GB" sz="3200" dirty="0" smtClean="0"/>
              <a:t> </a:t>
            </a:r>
            <a:r>
              <a:rPr lang="en-GB" sz="3200" dirty="0" err="1" smtClean="0"/>
              <a:t>aparatima</a:t>
            </a:r>
            <a:r>
              <a:rPr lang="en-GB" sz="3200" dirty="0" smtClean="0"/>
              <a:t> u </a:t>
            </a:r>
            <a:r>
              <a:rPr lang="en-GB" sz="3200" dirty="0" err="1" smtClean="0"/>
              <a:t>postrojenjima</a:t>
            </a:r>
            <a:r>
              <a:rPr lang="en-GB" sz="3200" dirty="0" smtClean="0"/>
              <a:t> </a:t>
            </a:r>
            <a:r>
              <a:rPr lang="en-GB" sz="3200" dirty="0" err="1" smtClean="0"/>
              <a:t>bez</a:t>
            </a:r>
            <a:r>
              <a:rPr lang="en-GB" sz="3200" dirty="0" smtClean="0"/>
              <a:t> </a:t>
            </a:r>
            <a:r>
              <a:rPr lang="en-GB" sz="3200" dirty="0" err="1" smtClean="0"/>
              <a:t>posade</a:t>
            </a:r>
            <a:r>
              <a:rPr lang="sr-Latn-CS" sz="3200" dirty="0" smtClean="0"/>
              <a:t>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5515" y="203199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Centar upravljanja (ms)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2" y="1973943"/>
            <a:ext cx="10348687" cy="4623806"/>
          </a:xfrm>
        </p:spPr>
        <p:txBody>
          <a:bodyPr>
            <a:no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sr-Latn-CS" sz="4400" dirty="0" smtClean="0"/>
              <a:t> </a:t>
            </a:r>
            <a:r>
              <a:rPr lang="en-GB" sz="3600" dirty="0" err="1" smtClean="0"/>
              <a:t>Računarski</a:t>
            </a:r>
            <a:r>
              <a:rPr lang="en-GB" sz="3600" dirty="0" smtClean="0"/>
              <a:t> </a:t>
            </a:r>
            <a:r>
              <a:rPr lang="en-GB" sz="3600" dirty="0" err="1" smtClean="0"/>
              <a:t>sistem</a:t>
            </a:r>
            <a:r>
              <a:rPr lang="en-GB" sz="3600" dirty="0" smtClean="0"/>
              <a:t> se </a:t>
            </a:r>
            <a:r>
              <a:rPr lang="en-GB" sz="3600" dirty="0" err="1" smtClean="0"/>
              <a:t>realizuje</a:t>
            </a:r>
            <a:r>
              <a:rPr lang="en-GB" sz="3600" dirty="0" smtClean="0"/>
              <a:t> </a:t>
            </a:r>
            <a:r>
              <a:rPr lang="en-GB" sz="3600" dirty="0" err="1" smtClean="0"/>
              <a:t>posredstvom</a:t>
            </a:r>
            <a:r>
              <a:rPr lang="en-GB" sz="3600" dirty="0" smtClean="0"/>
              <a:t> </a:t>
            </a:r>
            <a:r>
              <a:rPr lang="en-GB" sz="3600" dirty="0" err="1" smtClean="0"/>
              <a:t>interaktivnih</a:t>
            </a:r>
            <a:r>
              <a:rPr lang="en-GB" sz="3600" dirty="0" smtClean="0"/>
              <a:t> </a:t>
            </a:r>
            <a:r>
              <a:rPr lang="en-GB" sz="3600" dirty="0" err="1" smtClean="0"/>
              <a:t>displeja</a:t>
            </a:r>
            <a:r>
              <a:rPr lang="en-GB" sz="3600" dirty="0" smtClean="0"/>
              <a:t> </a:t>
            </a:r>
            <a:r>
              <a:rPr lang="en-GB" sz="3600" dirty="0" err="1" smtClean="0"/>
              <a:t>preko</a:t>
            </a:r>
            <a:r>
              <a:rPr lang="en-GB" sz="3600" dirty="0" smtClean="0"/>
              <a:t> </a:t>
            </a:r>
            <a:r>
              <a:rPr lang="en-GB" sz="3600" dirty="0" err="1" smtClean="0"/>
              <a:t>kojih</a:t>
            </a:r>
            <a:r>
              <a:rPr lang="en-GB" sz="3600" dirty="0" smtClean="0"/>
              <a:t> </a:t>
            </a:r>
            <a:r>
              <a:rPr lang="en-GB" sz="3600" dirty="0" err="1" smtClean="0"/>
              <a:t>operatori</a:t>
            </a:r>
            <a:r>
              <a:rPr lang="en-GB" sz="3600" dirty="0" smtClean="0"/>
              <a:t> u </a:t>
            </a:r>
            <a:r>
              <a:rPr lang="en-GB" sz="3600" dirty="0" err="1" smtClean="0"/>
              <a:t>centrima</a:t>
            </a:r>
            <a:r>
              <a:rPr lang="en-GB" sz="3600" dirty="0" smtClean="0"/>
              <a:t> </a:t>
            </a:r>
            <a:r>
              <a:rPr lang="en-GB" sz="3600" dirty="0" err="1" smtClean="0"/>
              <a:t>upravljanja</a:t>
            </a:r>
            <a:r>
              <a:rPr lang="en-GB" sz="3600" dirty="0" smtClean="0"/>
              <a:t> </a:t>
            </a:r>
            <a:r>
              <a:rPr lang="en-GB" sz="3600" dirty="0" err="1" smtClean="0"/>
              <a:t>kontrolišu</a:t>
            </a:r>
            <a:r>
              <a:rPr lang="en-GB" sz="3600" dirty="0" smtClean="0"/>
              <a:t> </a:t>
            </a:r>
            <a:r>
              <a:rPr lang="en-GB" sz="3600" dirty="0" err="1" smtClean="0"/>
              <a:t>podatke</a:t>
            </a:r>
            <a:r>
              <a:rPr lang="en-GB" sz="3600" dirty="0" smtClean="0"/>
              <a:t> </a:t>
            </a:r>
            <a:r>
              <a:rPr lang="en-GB" sz="3600" dirty="0" err="1" smtClean="0"/>
              <a:t>iz</a:t>
            </a:r>
            <a:r>
              <a:rPr lang="en-GB" sz="3600" dirty="0" smtClean="0"/>
              <a:t> </a:t>
            </a:r>
            <a:r>
              <a:rPr lang="en-GB" sz="3600" dirty="0" err="1" smtClean="0"/>
              <a:t>sistema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predaju</a:t>
            </a:r>
            <a:r>
              <a:rPr lang="en-GB" sz="3600" dirty="0" smtClean="0"/>
              <a:t> </a:t>
            </a:r>
            <a:r>
              <a:rPr lang="en-GB" sz="3600" dirty="0" err="1" smtClean="0"/>
              <a:t>komande</a:t>
            </a:r>
            <a:r>
              <a:rPr lang="en-GB" sz="3600" dirty="0" smtClean="0"/>
              <a:t> </a:t>
            </a:r>
            <a:r>
              <a:rPr lang="en-GB" sz="3600" dirty="0" err="1" smtClean="0"/>
              <a:t>za</a:t>
            </a:r>
            <a:r>
              <a:rPr lang="en-GB" sz="3600" dirty="0" smtClean="0"/>
              <a:t> </a:t>
            </a:r>
            <a:r>
              <a:rPr lang="en-GB" sz="3600" dirty="0" err="1" smtClean="0"/>
              <a:t>daljinsko</a:t>
            </a:r>
            <a:r>
              <a:rPr lang="en-GB" sz="3600" dirty="0" smtClean="0"/>
              <a:t> </a:t>
            </a:r>
            <a:r>
              <a:rPr lang="en-GB" sz="3600" dirty="0" err="1" smtClean="0"/>
              <a:t>upravljanje</a:t>
            </a:r>
            <a:r>
              <a:rPr lang="en-GB" sz="3600" dirty="0" smtClean="0"/>
              <a:t> </a:t>
            </a:r>
            <a:r>
              <a:rPr lang="en-GB" sz="3600" dirty="0" err="1" smtClean="0"/>
              <a:t>operatorima</a:t>
            </a:r>
            <a:r>
              <a:rPr lang="en-GB" sz="3600" dirty="0" smtClean="0"/>
              <a:t> u </a:t>
            </a:r>
            <a:r>
              <a:rPr lang="en-GB" sz="3600" dirty="0" err="1" smtClean="0"/>
              <a:t>objektima</a:t>
            </a:r>
            <a:r>
              <a:rPr lang="en-GB" sz="3600" dirty="0" smtClean="0"/>
              <a:t> </a:t>
            </a:r>
            <a:r>
              <a:rPr lang="en-GB" sz="3600" dirty="0" err="1" smtClean="0"/>
              <a:t>na</a:t>
            </a:r>
            <a:r>
              <a:rPr lang="en-GB" sz="3600" dirty="0" smtClean="0"/>
              <a:t> </a:t>
            </a:r>
            <a:r>
              <a:rPr lang="en-GB" sz="3600" dirty="0" err="1" smtClean="0"/>
              <a:t>terenu</a:t>
            </a:r>
            <a:r>
              <a:rPr lang="en-GB" sz="3600" dirty="0" smtClean="0"/>
              <a:t>.</a:t>
            </a:r>
            <a:endParaRPr lang="sr-Latn-CS" sz="3200" dirty="0" smtClean="0"/>
          </a:p>
          <a:p>
            <a:pPr algn="just">
              <a:buNone/>
            </a:pPr>
            <a:endParaRPr lang="en-GB" sz="3200" dirty="0" smtClean="0"/>
          </a:p>
          <a:p>
            <a:pPr algn="just">
              <a:buFont typeface="Courier New" pitchFamily="49" charset="0"/>
              <a:buChar char="o"/>
            </a:pPr>
            <a:endParaRPr lang="sr-Latn-C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5515" y="203199"/>
            <a:ext cx="10410092" cy="7659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Centar upravljanja (ms)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1542" y="1364343"/>
            <a:ext cx="10348687" cy="523340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sr-Latn-CS" sz="3200" dirty="0" smtClean="0"/>
              <a:t> </a:t>
            </a:r>
            <a:endParaRPr lang="en-GB" sz="3200" dirty="0" smtClean="0"/>
          </a:p>
          <a:p>
            <a:pPr algn="just">
              <a:buFont typeface="Courier New" pitchFamily="49" charset="0"/>
              <a:buChar char="o"/>
            </a:pPr>
            <a:endParaRPr lang="sr-Latn-C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8CC4CAA6-4664-458F-A9D9-27EC1B0F67C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7069" y="1074056"/>
            <a:ext cx="5746760" cy="578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75771" y="4644571"/>
            <a:ext cx="451394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Osnovne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komponente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RTU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veze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centrom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upravljanja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CS" sz="2800" b="1" i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GB" sz="2800" b="1" i="1" dirty="0" smtClean="0">
                <a:solidFill>
                  <a:schemeClr val="accent1">
                    <a:lumMod val="75000"/>
                  </a:schemeClr>
                </a:solidFill>
              </a:rPr>
              <a:t>MS</a:t>
            </a:r>
            <a:r>
              <a:rPr lang="sr-Latn-CS" sz="2800" b="1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GB" sz="2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14835</TotalTime>
  <Words>385</Words>
  <Application>Microsoft Office PowerPoint</Application>
  <PresentationFormat>Custom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Eksploatacija elektroenergetskih sistema (E4a) </vt:lpstr>
      <vt:lpstr>SCADA SISTEMI</vt:lpstr>
      <vt:lpstr>SCADA SISTEMI</vt:lpstr>
      <vt:lpstr>Jedinice udaljenih terminala (rtu)</vt:lpstr>
      <vt:lpstr>Jedinice udaljenih terminala (rtu)</vt:lpstr>
      <vt:lpstr>Jedinice udaljenih terminala (rtu)</vt:lpstr>
      <vt:lpstr>Centar upravljanja (ms)</vt:lpstr>
      <vt:lpstr>Centar upravljanja (ms)</vt:lpstr>
      <vt:lpstr>Centar upravljanja (ms)</vt:lpstr>
      <vt:lpstr>Telekomunikacioni mediji</vt:lpstr>
      <vt:lpstr>Telekomunikacioni mediji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Izvršni organi u automatici</dc:title>
  <dc:creator>User</dc:creator>
  <cp:lastModifiedBy>VESNA</cp:lastModifiedBy>
  <cp:revision>74</cp:revision>
  <dcterms:created xsi:type="dcterms:W3CDTF">2016-11-15T22:33:43Z</dcterms:created>
  <dcterms:modified xsi:type="dcterms:W3CDTF">2020-08-05T20:38:34Z</dcterms:modified>
</cp:coreProperties>
</file>