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32" r:id="rId1"/>
  </p:sldMasterIdLst>
  <p:notesMasterIdLst>
    <p:notesMasterId r:id="rId17"/>
  </p:notesMasterIdLst>
  <p:sldIdLst>
    <p:sldId id="292" r:id="rId2"/>
    <p:sldId id="303" r:id="rId3"/>
    <p:sldId id="304" r:id="rId4"/>
    <p:sldId id="305" r:id="rId5"/>
    <p:sldId id="306" r:id="rId6"/>
    <p:sldId id="307" r:id="rId7"/>
    <p:sldId id="308" r:id="rId8"/>
    <p:sldId id="316" r:id="rId9"/>
    <p:sldId id="309" r:id="rId10"/>
    <p:sldId id="310" r:id="rId11"/>
    <p:sldId id="311" r:id="rId12"/>
    <p:sldId id="312" r:id="rId13"/>
    <p:sldId id="314" r:id="rId14"/>
    <p:sldId id="313" r:id="rId15"/>
    <p:sldId id="31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864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AEB25-CA07-4BF3-889D-F178A5A539F2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13C26-48D0-4D22-A6B0-5E754D0F8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033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4F728-FD66-4534-B7DC-5502855D2C04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1F405-E790-4232-8915-A48488DCBF42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262FA-9D33-46E7-B97D-2C45E308A232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1658-58CB-4A3B-B4EA-A82316C85EBD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B2059-6723-4797-8FCE-51BD2F36DDB4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28A53-538A-49EF-A08C-8AD563D394AC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290B-058D-4FEF-9FA6-ED309B2DDFDC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4C2FC-DAB6-4FA2-A714-FE15D3F5E2EE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DD0A35-0201-4D42-A1DD-9F93AD056550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E2685-43C6-4D22-8235-6A533D1F2DD4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68B12-DC23-4DF1-B564-535151DB3B80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1752B42-3F7E-4547-856C-F411E5B462B0}" type="datetime4">
              <a:rPr lang="sr-Latn-RS" smtClean="0"/>
              <a:pPr/>
              <a:t>1. decembar 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33" r:id="rId1"/>
    <p:sldLayoutId id="2147484934" r:id="rId2"/>
    <p:sldLayoutId id="2147484935" r:id="rId3"/>
    <p:sldLayoutId id="2147484936" r:id="rId4"/>
    <p:sldLayoutId id="2147484937" r:id="rId5"/>
    <p:sldLayoutId id="2147484938" r:id="rId6"/>
    <p:sldLayoutId id="2147484939" r:id="rId7"/>
    <p:sldLayoutId id="2147484940" r:id="rId8"/>
    <p:sldLayoutId id="2147484941" r:id="rId9"/>
    <p:sldLayoutId id="2147484942" r:id="rId10"/>
    <p:sldLayoutId id="21474849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ges.m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9660" y="1"/>
            <a:ext cx="7462345" cy="2585544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solidFill>
                  <a:schemeClr val="tx1"/>
                </a:solidFill>
              </a:rPr>
              <a:t>Eksploatacija</a:t>
            </a:r>
            <a:r>
              <a:rPr lang="en-GB" sz="4000" b="1" i="1" dirty="0" smtClean="0">
                <a:solidFill>
                  <a:schemeClr val="tx1"/>
                </a:solidFill>
              </a:rPr>
              <a:t> </a:t>
            </a:r>
            <a:r>
              <a:rPr lang="en-GB" sz="4000" b="1" i="1" dirty="0" err="1" smtClean="0">
                <a:solidFill>
                  <a:schemeClr val="tx1"/>
                </a:solidFill>
              </a:rPr>
              <a:t>elektroenergetskih</a:t>
            </a:r>
            <a:r>
              <a:rPr lang="en-GB" sz="4000" b="1" i="1" dirty="0" smtClean="0">
                <a:solidFill>
                  <a:schemeClr val="tx1"/>
                </a:solidFill>
              </a:rPr>
              <a:t> </a:t>
            </a:r>
            <a:r>
              <a:rPr lang="en-GB" sz="4000" b="1" i="1" dirty="0" err="1" smtClean="0">
                <a:solidFill>
                  <a:schemeClr val="tx1"/>
                </a:solidFill>
              </a:rPr>
              <a:t>sistema</a:t>
            </a:r>
            <a:r>
              <a:rPr lang="en-GB" sz="4000" b="1" i="1" dirty="0" smtClean="0">
                <a:solidFill>
                  <a:schemeClr val="tx1"/>
                </a:solidFill>
              </a:rPr>
              <a:t> (E4a)</a:t>
            </a:r>
            <a:r>
              <a:rPr lang="en-GB" i="1" dirty="0" smtClean="0">
                <a:solidFill>
                  <a:schemeClr val="tx1"/>
                </a:solidFill>
              </a:rPr>
              <a:t/>
            </a:r>
            <a:br>
              <a:rPr lang="en-GB" i="1" dirty="0" smtClean="0">
                <a:solidFill>
                  <a:schemeClr val="tx1"/>
                </a:solidFill>
              </a:rPr>
            </a:b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6938" y="3108960"/>
            <a:ext cx="9622303" cy="354505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GB" sz="9300" b="1" dirty="0" err="1" smtClean="0">
                <a:solidFill>
                  <a:schemeClr val="accent6">
                    <a:lumMod val="75000"/>
                  </a:schemeClr>
                </a:solidFill>
              </a:rPr>
              <a:t>Uloga</a:t>
            </a:r>
            <a:r>
              <a:rPr lang="en-GB" sz="93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9300" b="1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sz="93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r-Latn-CS" sz="9300" b="1" dirty="0" smtClean="0">
                <a:solidFill>
                  <a:schemeClr val="accent6">
                    <a:lumMod val="75000"/>
                  </a:schemeClr>
                </a:solidFill>
              </a:rPr>
              <a:t>značaj dispečerskih centara u eksploataciji EES-a</a:t>
            </a:r>
            <a:endParaRPr lang="en-GB" sz="93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GB" sz="9100" b="1" i="1" dirty="0" smtClean="0">
              <a:solidFill>
                <a:srgbClr val="FF0000"/>
              </a:solidFill>
            </a:endParaRPr>
          </a:p>
          <a:p>
            <a:pPr algn="ctr"/>
            <a:endParaRPr lang="sr-Latn-CS" sz="5400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endParaRPr lang="en-GB" sz="3600" dirty="0" smtClean="0"/>
          </a:p>
          <a:p>
            <a:r>
              <a:rPr lang="en-GB" sz="3600" dirty="0" smtClean="0"/>
              <a:t>                      </a:t>
            </a:r>
            <a:r>
              <a:rPr lang="sr-Latn-CS" sz="3600" dirty="0" smtClean="0"/>
              <a:t> </a:t>
            </a:r>
            <a:r>
              <a:rPr lang="en-GB" sz="3600" dirty="0" smtClean="0"/>
              <a:t>             </a:t>
            </a:r>
            <a:r>
              <a:rPr lang="sr-Latn-CS" sz="3600" dirty="0" smtClean="0"/>
              <a:t>                                                     </a:t>
            </a:r>
            <a:r>
              <a:rPr lang="en-GB" sz="9300" b="1" i="1" dirty="0" err="1" smtClean="0">
                <a:solidFill>
                  <a:schemeClr val="accent6"/>
                </a:solidFill>
              </a:rPr>
              <a:t>Aktiv</a:t>
            </a:r>
            <a:r>
              <a:rPr lang="en-GB" sz="9300" b="1" i="1" dirty="0" smtClean="0">
                <a:solidFill>
                  <a:schemeClr val="accent6"/>
                </a:solidFill>
              </a:rPr>
              <a:t> </a:t>
            </a:r>
            <a:r>
              <a:rPr lang="en-GB" sz="9300" b="1" i="1" dirty="0" err="1" smtClean="0">
                <a:solidFill>
                  <a:schemeClr val="accent6"/>
                </a:solidFill>
              </a:rPr>
              <a:t>energetike</a:t>
            </a:r>
            <a:r>
              <a:rPr lang="en-GB" sz="9300" b="1" i="1" dirty="0" smtClean="0">
                <a:solidFill>
                  <a:schemeClr val="accent6"/>
                </a:solidFill>
              </a:rPr>
              <a:t> </a:t>
            </a:r>
            <a:endParaRPr lang="en-GB" sz="3200" b="1" i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30555" y="196948"/>
            <a:ext cx="2581836" cy="2313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Dispečerski centar Crne Gore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8" y="1547446"/>
            <a:ext cx="10424159" cy="505030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sr-Latn-CS" dirty="0" smtClean="0"/>
              <a:t> F</a:t>
            </a:r>
            <a:r>
              <a:rPr lang="en-GB" dirty="0" err="1" smtClean="0"/>
              <a:t>ormiran</a:t>
            </a:r>
            <a:r>
              <a:rPr lang="en-GB" dirty="0" smtClean="0"/>
              <a:t> 1967. </a:t>
            </a:r>
            <a:r>
              <a:rPr lang="en-GB" dirty="0" err="1" smtClean="0"/>
              <a:t>godine</a:t>
            </a:r>
            <a:endParaRPr lang="sr-Latn-CS" dirty="0" smtClean="0"/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 </a:t>
            </a:r>
            <a:r>
              <a:rPr lang="en-GB" dirty="0" smtClean="0"/>
              <a:t>1991. </a:t>
            </a:r>
            <a:r>
              <a:rPr lang="en-GB" dirty="0" err="1" smtClean="0"/>
              <a:t>godine</a:t>
            </a:r>
            <a:r>
              <a:rPr lang="en-GB" dirty="0" smtClean="0"/>
              <a:t> je </a:t>
            </a:r>
            <a:r>
              <a:rPr lang="en-GB" dirty="0" err="1" smtClean="0"/>
              <a:t>imao</a:t>
            </a:r>
            <a:r>
              <a:rPr lang="en-GB" dirty="0" smtClean="0"/>
              <a:t> </a:t>
            </a:r>
            <a:r>
              <a:rPr lang="en-GB" dirty="0" err="1" smtClean="0"/>
              <a:t>preko</a:t>
            </a:r>
            <a:r>
              <a:rPr lang="en-GB" dirty="0" smtClean="0"/>
              <a:t> 250 </a:t>
            </a:r>
            <a:r>
              <a:rPr lang="en-GB" dirty="0" err="1" smtClean="0"/>
              <a:t>uređaja</a:t>
            </a:r>
            <a:r>
              <a:rPr lang="sr-Latn-CS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repetitora</a:t>
            </a:r>
            <a:r>
              <a:rPr lang="en-GB" dirty="0" smtClean="0"/>
              <a:t>, </a:t>
            </a:r>
            <a:r>
              <a:rPr lang="en-GB" dirty="0" err="1" smtClean="0"/>
              <a:t>monitora</a:t>
            </a:r>
            <a:r>
              <a:rPr lang="en-GB" dirty="0" smtClean="0"/>
              <a:t>, </a:t>
            </a:r>
            <a:r>
              <a:rPr lang="en-GB" dirty="0" err="1" smtClean="0"/>
              <a:t>fiksnih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mobilnih</a:t>
            </a:r>
            <a:r>
              <a:rPr lang="en-GB" dirty="0" smtClean="0"/>
              <a:t> radio-</a:t>
            </a:r>
            <a:r>
              <a:rPr lang="en-GB" dirty="0" err="1" smtClean="0"/>
              <a:t>stanica</a:t>
            </a:r>
            <a:r>
              <a:rPr lang="sr-Latn-CS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 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najvažnijih</a:t>
            </a:r>
            <a:r>
              <a:rPr lang="en-GB" dirty="0" smtClean="0"/>
              <a:t> </a:t>
            </a:r>
            <a:r>
              <a:rPr lang="en-GB" dirty="0" err="1" smtClean="0"/>
              <a:t>projekata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je </a:t>
            </a:r>
            <a:r>
              <a:rPr lang="en-GB" dirty="0" err="1" smtClean="0"/>
              <a:t>uvođenje</a:t>
            </a:r>
            <a:r>
              <a:rPr lang="en-GB" dirty="0" smtClean="0"/>
              <a:t> </a:t>
            </a:r>
            <a:r>
              <a:rPr lang="en-GB" dirty="0" err="1" smtClean="0"/>
              <a:t>Tehničkog</a:t>
            </a:r>
            <a:r>
              <a:rPr lang="en-GB" dirty="0" smtClean="0"/>
              <a:t> </a:t>
            </a:r>
            <a:r>
              <a:rPr lang="en-GB" dirty="0" err="1" smtClean="0"/>
              <a:t>sistema</a:t>
            </a:r>
            <a:r>
              <a:rPr lang="en-GB" dirty="0" smtClean="0"/>
              <a:t> </a:t>
            </a:r>
            <a:r>
              <a:rPr lang="en-GB" dirty="0" err="1" smtClean="0"/>
              <a:t>upravljanja</a:t>
            </a:r>
            <a:r>
              <a:rPr lang="en-GB" dirty="0" smtClean="0"/>
              <a:t> (TSU) u </a:t>
            </a:r>
            <a:r>
              <a:rPr lang="en-GB" dirty="0" err="1" smtClean="0"/>
              <a:t>elektroenergetski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Crne</a:t>
            </a:r>
            <a:r>
              <a:rPr lang="en-GB" dirty="0" smtClean="0"/>
              <a:t> Gore</a:t>
            </a:r>
            <a:endParaRPr lang="sr-Latn-CS" dirty="0" smtClean="0"/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 K</a:t>
            </a:r>
            <a:r>
              <a:rPr lang="en-GB" dirty="0" err="1" smtClean="0"/>
              <a:t>rajem</a:t>
            </a:r>
            <a:r>
              <a:rPr lang="en-GB" dirty="0" smtClean="0"/>
              <a:t> </a:t>
            </a:r>
            <a:r>
              <a:rPr lang="en-GB" dirty="0" err="1" smtClean="0"/>
              <a:t>decembra</a:t>
            </a:r>
            <a:r>
              <a:rPr lang="en-GB" dirty="0" smtClean="0"/>
              <a:t> 1999. </a:t>
            </a:r>
            <a:r>
              <a:rPr lang="en-GB" dirty="0" err="1" smtClean="0"/>
              <a:t>godine</a:t>
            </a:r>
            <a:r>
              <a:rPr lang="en-GB" dirty="0" smtClean="0"/>
              <a:t>, </a:t>
            </a:r>
            <a:r>
              <a:rPr lang="en-GB" dirty="0" err="1" smtClean="0"/>
              <a:t>pušten</a:t>
            </a:r>
            <a:r>
              <a:rPr lang="en-GB" dirty="0" smtClean="0"/>
              <a:t> je u </a:t>
            </a:r>
            <a:r>
              <a:rPr lang="en-GB" dirty="0" err="1" smtClean="0"/>
              <a:t>probni</a:t>
            </a:r>
            <a:r>
              <a:rPr lang="en-GB" dirty="0" smtClean="0"/>
              <a:t> </a:t>
            </a:r>
            <a:r>
              <a:rPr lang="en-GB" dirty="0" err="1" smtClean="0"/>
              <a:t>rad</a:t>
            </a:r>
            <a:r>
              <a:rPr lang="en-GB" dirty="0" smtClean="0"/>
              <a:t> </a:t>
            </a:r>
            <a:r>
              <a:rPr lang="en-GB" dirty="0" err="1" smtClean="0"/>
              <a:t>računarski</a:t>
            </a:r>
            <a:r>
              <a:rPr lang="en-GB" dirty="0" smtClean="0"/>
              <a:t> </a:t>
            </a:r>
            <a:r>
              <a:rPr lang="en-GB" dirty="0" err="1" smtClean="0"/>
              <a:t>nadzorno-upravljački</a:t>
            </a:r>
            <a:r>
              <a:rPr lang="en-GB" dirty="0" smtClean="0"/>
              <a:t> program (Supervisory Control And Data Acquisition - SCADA). </a:t>
            </a:r>
            <a:endParaRPr lang="sr-Latn-CS" dirty="0" smtClean="0"/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 </a:t>
            </a:r>
            <a:r>
              <a:rPr lang="en-GB" dirty="0" err="1" smtClean="0"/>
              <a:t>Tokom</a:t>
            </a:r>
            <a:r>
              <a:rPr lang="en-GB" dirty="0" smtClean="0"/>
              <a:t> 1999. </a:t>
            </a:r>
            <a:r>
              <a:rPr lang="en-GB" dirty="0" err="1" smtClean="0"/>
              <a:t>i</a:t>
            </a:r>
            <a:r>
              <a:rPr lang="en-GB" dirty="0" smtClean="0"/>
              <a:t> 2000. </a:t>
            </a:r>
            <a:r>
              <a:rPr lang="en-GB" dirty="0" err="1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nastavljeni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radovi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TSU.</a:t>
            </a:r>
            <a:endParaRPr lang="sr-Latn-CS" dirty="0" smtClean="0"/>
          </a:p>
          <a:p>
            <a:pPr>
              <a:buFont typeface="Wingdings" pitchFamily="2" charset="2"/>
              <a:buChar char="q"/>
            </a:pPr>
            <a:endParaRPr lang="sr-Latn-CS" dirty="0" smtClean="0"/>
          </a:p>
          <a:p>
            <a:pPr>
              <a:buFont typeface="Wingdings" pitchFamily="2" charset="2"/>
              <a:buChar char="q"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endParaRPr lang="en-GB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Dispečerski centar Crne Gore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8" y="1547446"/>
            <a:ext cx="10424159" cy="505030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dirty="0" smtClean="0"/>
              <a:t> </a:t>
            </a:r>
            <a:r>
              <a:rPr lang="en-GB" dirty="0" smtClean="0"/>
              <a:t>1.septembra 2002. </a:t>
            </a:r>
            <a:r>
              <a:rPr lang="en-GB" dirty="0" err="1" smtClean="0"/>
              <a:t>godine</a:t>
            </a:r>
            <a:r>
              <a:rPr lang="en-GB" dirty="0" smtClean="0"/>
              <a:t>, </a:t>
            </a:r>
            <a:r>
              <a:rPr lang="en-GB" dirty="0" err="1" smtClean="0"/>
              <a:t>puštena</a:t>
            </a:r>
            <a:r>
              <a:rPr lang="en-GB" dirty="0" smtClean="0"/>
              <a:t> je u </a:t>
            </a:r>
            <a:r>
              <a:rPr lang="en-GB" dirty="0" err="1" smtClean="0"/>
              <a:t>probni</a:t>
            </a:r>
            <a:r>
              <a:rPr lang="en-GB" dirty="0" smtClean="0"/>
              <a:t> </a:t>
            </a:r>
            <a:r>
              <a:rPr lang="en-GB" dirty="0" err="1" smtClean="0"/>
              <a:t>rad</a:t>
            </a:r>
            <a:r>
              <a:rPr lang="en-GB" dirty="0" smtClean="0"/>
              <a:t> </a:t>
            </a:r>
            <a:r>
              <a:rPr lang="en-GB" dirty="0" err="1" smtClean="0"/>
              <a:t>samostalna</a:t>
            </a:r>
            <a:r>
              <a:rPr lang="en-GB" dirty="0" smtClean="0"/>
              <a:t> </a:t>
            </a:r>
            <a:r>
              <a:rPr lang="en-GB" dirty="0" err="1" smtClean="0"/>
              <a:t>automatska</a:t>
            </a:r>
            <a:r>
              <a:rPr lang="en-GB" dirty="0" smtClean="0"/>
              <a:t> </a:t>
            </a:r>
            <a:r>
              <a:rPr lang="en-GB" dirty="0" err="1" smtClean="0"/>
              <a:t>sekundarna</a:t>
            </a:r>
            <a:r>
              <a:rPr lang="en-GB" dirty="0" smtClean="0"/>
              <a:t> </a:t>
            </a:r>
            <a:r>
              <a:rPr lang="en-GB" dirty="0" err="1" smtClean="0"/>
              <a:t>regulacija</a:t>
            </a:r>
            <a:r>
              <a:rPr lang="en-GB" dirty="0" smtClean="0"/>
              <a:t> </a:t>
            </a:r>
            <a:r>
              <a:rPr lang="en-GB" dirty="0" err="1" smtClean="0"/>
              <a:t>snage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frekvencije</a:t>
            </a:r>
            <a:r>
              <a:rPr lang="sr-Latn-CS" dirty="0" smtClean="0"/>
              <a:t> (</a:t>
            </a:r>
            <a:r>
              <a:rPr lang="en-GB" dirty="0" err="1" smtClean="0"/>
              <a:t>izrađen</a:t>
            </a:r>
            <a:r>
              <a:rPr lang="en-GB" dirty="0" smtClean="0"/>
              <a:t> „</a:t>
            </a:r>
            <a:r>
              <a:rPr lang="en-GB" dirty="0" err="1" smtClean="0"/>
              <a:t>vozni</a:t>
            </a:r>
            <a:r>
              <a:rPr lang="en-GB" dirty="0" smtClean="0"/>
              <a:t> red“</a:t>
            </a:r>
            <a:r>
              <a:rPr lang="sr-Latn-CS" dirty="0" smtClean="0"/>
              <a:t> </a:t>
            </a:r>
            <a:r>
              <a:rPr lang="en-GB" dirty="0" err="1" smtClean="0"/>
              <a:t>proizvodnje</a:t>
            </a:r>
            <a:r>
              <a:rPr lang="en-GB" dirty="0" smtClean="0"/>
              <a:t>, </a:t>
            </a:r>
            <a:r>
              <a:rPr lang="en-GB" dirty="0" err="1" smtClean="0"/>
              <a:t>nabavke</a:t>
            </a:r>
            <a:r>
              <a:rPr lang="en-GB" dirty="0" smtClean="0"/>
              <a:t>, </a:t>
            </a:r>
            <a:r>
              <a:rPr lang="en-GB" dirty="0" err="1" smtClean="0"/>
              <a:t>prodaje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razmjene</a:t>
            </a:r>
            <a:r>
              <a:rPr lang="en-GB" dirty="0" smtClean="0"/>
              <a:t> </a:t>
            </a:r>
            <a:r>
              <a:rPr lang="en-GB" dirty="0" err="1" smtClean="0"/>
              <a:t>električne</a:t>
            </a:r>
            <a:r>
              <a:rPr lang="en-GB" dirty="0" smtClean="0"/>
              <a:t> </a:t>
            </a:r>
            <a:r>
              <a:rPr lang="en-GB" dirty="0" err="1" smtClean="0"/>
              <a:t>energije</a:t>
            </a:r>
            <a:r>
              <a:rPr lang="sr-Latn-CS" dirty="0" smtClean="0"/>
              <a:t>) </a:t>
            </a:r>
            <a:endParaRPr lang="en-GB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/>
              <a:t>Dispečerski</a:t>
            </a:r>
            <a:r>
              <a:rPr lang="en-GB" dirty="0" smtClean="0"/>
              <a:t> </a:t>
            </a:r>
            <a:r>
              <a:rPr lang="en-GB" dirty="0" err="1" smtClean="0"/>
              <a:t>centar</a:t>
            </a:r>
            <a:r>
              <a:rPr lang="en-GB" dirty="0" smtClean="0"/>
              <a:t> je 2002. </a:t>
            </a:r>
            <a:r>
              <a:rPr lang="en-GB" dirty="0" err="1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preimenovan</a:t>
            </a:r>
            <a:r>
              <a:rPr lang="en-GB" dirty="0" smtClean="0"/>
              <a:t> u </a:t>
            </a:r>
            <a:r>
              <a:rPr lang="en-GB" dirty="0" err="1" smtClean="0"/>
              <a:t>Nacionalni</a:t>
            </a:r>
            <a:r>
              <a:rPr lang="en-GB" dirty="0" smtClean="0"/>
              <a:t> </a:t>
            </a:r>
            <a:r>
              <a:rPr lang="en-GB" dirty="0" err="1" smtClean="0"/>
              <a:t>dispečerski</a:t>
            </a:r>
            <a:r>
              <a:rPr lang="en-GB" dirty="0" smtClean="0"/>
              <a:t> </a:t>
            </a:r>
            <a:r>
              <a:rPr lang="en-GB" dirty="0" err="1" smtClean="0"/>
              <a:t>centar</a:t>
            </a:r>
            <a:r>
              <a:rPr lang="en-GB" dirty="0" smtClean="0"/>
              <a:t>-</a:t>
            </a:r>
            <a:r>
              <a:rPr lang="en-GB" dirty="0" err="1" smtClean="0"/>
              <a:t>Podgorica</a:t>
            </a:r>
            <a:r>
              <a:rPr lang="sr-Latn-CS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/>
              <a:t>Novi </a:t>
            </a:r>
            <a:r>
              <a:rPr lang="en-GB" dirty="0" err="1" smtClean="0"/>
              <a:t>nadzorno-upravljački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SCADA </a:t>
            </a:r>
            <a:r>
              <a:rPr lang="en-GB" dirty="0" err="1" smtClean="0"/>
              <a:t>pušten</a:t>
            </a:r>
            <a:r>
              <a:rPr lang="en-GB" dirty="0" smtClean="0"/>
              <a:t> je u </a:t>
            </a:r>
            <a:r>
              <a:rPr lang="en-GB" dirty="0" err="1" smtClean="0"/>
              <a:t>rad</a:t>
            </a:r>
            <a:r>
              <a:rPr lang="en-GB" dirty="0" smtClean="0"/>
              <a:t> u </a:t>
            </a:r>
            <a:r>
              <a:rPr lang="en-GB" dirty="0" err="1" smtClean="0"/>
              <a:t>Nacionalnom</a:t>
            </a:r>
            <a:r>
              <a:rPr lang="en-GB" dirty="0" smtClean="0"/>
              <a:t> </a:t>
            </a:r>
            <a:r>
              <a:rPr lang="en-GB" dirty="0" err="1" smtClean="0"/>
              <a:t>dispečerskom</a:t>
            </a:r>
            <a:r>
              <a:rPr lang="en-GB" dirty="0" smtClean="0"/>
              <a:t> </a:t>
            </a:r>
            <a:r>
              <a:rPr lang="en-GB" dirty="0" err="1" smtClean="0"/>
              <a:t>centru</a:t>
            </a:r>
            <a:r>
              <a:rPr lang="en-GB" dirty="0" smtClean="0"/>
              <a:t> 15. </a:t>
            </a:r>
            <a:r>
              <a:rPr lang="en-GB" dirty="0" err="1" smtClean="0"/>
              <a:t>decembra</a:t>
            </a:r>
            <a:r>
              <a:rPr lang="en-GB" dirty="0" smtClean="0"/>
              <a:t> 2005. </a:t>
            </a:r>
            <a:r>
              <a:rPr lang="sr-Latn-CS" dirty="0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obuhvatio</a:t>
            </a:r>
            <a:r>
              <a:rPr lang="en-GB" dirty="0" smtClean="0"/>
              <a:t> je </a:t>
            </a:r>
            <a:r>
              <a:rPr lang="en-GB" dirty="0" err="1" smtClean="0"/>
              <a:t>nadzor</a:t>
            </a:r>
            <a:r>
              <a:rPr lang="en-GB" dirty="0" smtClean="0"/>
              <a:t> </a:t>
            </a:r>
            <a:r>
              <a:rPr lang="en-GB" dirty="0" err="1" smtClean="0"/>
              <a:t>cjelokune</a:t>
            </a:r>
            <a:r>
              <a:rPr lang="en-GB" dirty="0" smtClean="0"/>
              <a:t> 400, 220 </a:t>
            </a:r>
            <a:r>
              <a:rPr lang="en-GB" dirty="0" err="1" smtClean="0"/>
              <a:t>i</a:t>
            </a:r>
            <a:r>
              <a:rPr lang="en-GB" dirty="0" smtClean="0"/>
              <a:t> 110 kV </a:t>
            </a:r>
            <a:r>
              <a:rPr lang="en-GB" dirty="0" err="1" smtClean="0"/>
              <a:t>prenosne</a:t>
            </a:r>
            <a:r>
              <a:rPr lang="en-GB" dirty="0" smtClean="0"/>
              <a:t> </a:t>
            </a:r>
            <a:r>
              <a:rPr lang="en-GB" dirty="0" err="1" smtClean="0"/>
              <a:t>mreže</a:t>
            </a:r>
            <a:r>
              <a:rPr lang="en-GB" dirty="0" smtClean="0"/>
              <a:t>.</a:t>
            </a:r>
            <a:endParaRPr lang="en-GB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Dispečerski centar Crne Gore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9" y="1567543"/>
            <a:ext cx="10295764" cy="5030206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dirty="0" smtClean="0"/>
              <a:t> </a:t>
            </a:r>
            <a:r>
              <a:rPr lang="en-GB" dirty="0" err="1" smtClean="0"/>
              <a:t>Krajem</a:t>
            </a:r>
            <a:r>
              <a:rPr lang="en-GB" dirty="0" smtClean="0"/>
              <a:t> </a:t>
            </a:r>
            <a:r>
              <a:rPr lang="en-GB" dirty="0" err="1" smtClean="0"/>
              <a:t>avgusta</a:t>
            </a:r>
            <a:r>
              <a:rPr lang="en-GB" dirty="0" smtClean="0"/>
              <a:t> 2006. </a:t>
            </a:r>
            <a:r>
              <a:rPr lang="en-GB" dirty="0" err="1" smtClean="0"/>
              <a:t>godine</a:t>
            </a:r>
            <a:r>
              <a:rPr lang="en-GB" dirty="0" smtClean="0"/>
              <a:t>, </a:t>
            </a:r>
            <a:r>
              <a:rPr lang="en-GB" dirty="0" err="1" smtClean="0"/>
              <a:t>crnogorski</a:t>
            </a:r>
            <a:r>
              <a:rPr lang="en-GB" dirty="0" smtClean="0"/>
              <a:t> operator </a:t>
            </a:r>
            <a:r>
              <a:rPr lang="en-GB" dirty="0" err="1" smtClean="0"/>
              <a:t>prenosa</a:t>
            </a:r>
            <a:r>
              <a:rPr lang="en-GB" dirty="0" smtClean="0"/>
              <a:t> </a:t>
            </a:r>
            <a:r>
              <a:rPr lang="en-GB" dirty="0" err="1" smtClean="0"/>
              <a:t>pustio</a:t>
            </a:r>
            <a:r>
              <a:rPr lang="en-GB" dirty="0" smtClean="0"/>
              <a:t> je u </a:t>
            </a:r>
            <a:r>
              <a:rPr lang="en-GB" dirty="0" err="1" smtClean="0"/>
              <a:t>rad</a:t>
            </a:r>
            <a:r>
              <a:rPr lang="en-GB" dirty="0" smtClean="0"/>
              <a:t> Web-SCADA </a:t>
            </a:r>
            <a:r>
              <a:rPr lang="en-GB" dirty="0" err="1" smtClean="0"/>
              <a:t>aplikaciju</a:t>
            </a:r>
            <a:r>
              <a:rPr lang="en-GB" dirty="0" smtClean="0"/>
              <a:t>, </a:t>
            </a:r>
            <a:r>
              <a:rPr lang="en-GB" dirty="0" err="1" smtClean="0"/>
              <a:t>čime</a:t>
            </a:r>
            <a:r>
              <a:rPr lang="en-GB" dirty="0" smtClean="0"/>
              <a:t> je </a:t>
            </a:r>
            <a:r>
              <a:rPr lang="en-GB" dirty="0" err="1" smtClean="0"/>
              <a:t>omogućen</a:t>
            </a:r>
            <a:r>
              <a:rPr lang="en-GB" dirty="0" smtClean="0"/>
              <a:t> </a:t>
            </a:r>
            <a:r>
              <a:rPr lang="en-GB" dirty="0" err="1" smtClean="0"/>
              <a:t>pristup</a:t>
            </a:r>
            <a:r>
              <a:rPr lang="en-GB" dirty="0" smtClean="0"/>
              <a:t> </a:t>
            </a:r>
            <a:r>
              <a:rPr lang="en-GB" dirty="0" err="1" smtClean="0"/>
              <a:t>najvažnijim</a:t>
            </a:r>
            <a:r>
              <a:rPr lang="en-GB" dirty="0" smtClean="0"/>
              <a:t> “</a:t>
            </a:r>
            <a:r>
              <a:rPr lang="en-GB" dirty="0" err="1" smtClean="0"/>
              <a:t>živim</a:t>
            </a:r>
            <a:r>
              <a:rPr lang="en-GB" dirty="0" smtClean="0"/>
              <a:t>” (</a:t>
            </a:r>
            <a:r>
              <a:rPr lang="en-GB" dirty="0" err="1" smtClean="0"/>
              <a:t>desetosekundnim</a:t>
            </a:r>
            <a:r>
              <a:rPr lang="en-GB" dirty="0" smtClean="0"/>
              <a:t>) </a:t>
            </a:r>
            <a:r>
              <a:rPr lang="en-GB" dirty="0" err="1" smtClean="0"/>
              <a:t>podacima</a:t>
            </a:r>
            <a:r>
              <a:rPr lang="en-GB" dirty="0" smtClean="0"/>
              <a:t> o </a:t>
            </a:r>
            <a:r>
              <a:rPr lang="en-GB" dirty="0" err="1" smtClean="0"/>
              <a:t>elektroenergetskom</a:t>
            </a:r>
            <a:r>
              <a:rPr lang="en-GB" dirty="0" smtClean="0"/>
              <a:t> </a:t>
            </a:r>
            <a:r>
              <a:rPr lang="en-GB" dirty="0" err="1" smtClean="0"/>
              <a:t>sistemu</a:t>
            </a:r>
            <a:r>
              <a:rPr lang="en-GB" dirty="0" smtClean="0"/>
              <a:t> </a:t>
            </a:r>
            <a:r>
              <a:rPr lang="en-GB" dirty="0" err="1" smtClean="0"/>
              <a:t>Crne</a:t>
            </a:r>
            <a:r>
              <a:rPr lang="en-GB" dirty="0" smtClean="0"/>
              <a:t> Gore.</a:t>
            </a:r>
            <a:r>
              <a:rPr lang="sr-Latn-CS" dirty="0" smtClean="0"/>
              <a:t> </a:t>
            </a:r>
          </a:p>
          <a:p>
            <a:pPr algn="just">
              <a:buNone/>
            </a:pPr>
            <a:endParaRPr lang="sr-Latn-CS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/>
              <a:t>Na internet </a:t>
            </a:r>
            <a:r>
              <a:rPr lang="en-GB" dirty="0" err="1" smtClean="0"/>
              <a:t>stranici</a:t>
            </a:r>
            <a:r>
              <a:rPr lang="en-GB" dirty="0" smtClean="0"/>
              <a:t> </a:t>
            </a:r>
            <a:r>
              <a:rPr lang="en-GB" u="sng" dirty="0" smtClean="0">
                <a:hlinkClick r:id="rId2"/>
              </a:rPr>
              <a:t>www.cges.me</a:t>
            </a:r>
            <a:r>
              <a:rPr lang="en-GB" dirty="0" smtClean="0"/>
              <a:t> je </a:t>
            </a:r>
            <a:r>
              <a:rPr lang="en-GB" dirty="0" err="1" smtClean="0"/>
              <a:t>moguće</a:t>
            </a:r>
            <a:r>
              <a:rPr lang="en-GB" dirty="0" smtClean="0"/>
              <a:t> </a:t>
            </a:r>
            <a:r>
              <a:rPr lang="en-GB" dirty="0" err="1" smtClean="0"/>
              <a:t>pratiti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uživo</a:t>
            </a:r>
            <a:r>
              <a:rPr lang="en-GB" dirty="0" smtClean="0"/>
              <a:t>.</a:t>
            </a:r>
            <a:endParaRPr lang="sr-Latn-CS" dirty="0" smtClean="0"/>
          </a:p>
          <a:p>
            <a:pPr algn="just">
              <a:buNone/>
            </a:pPr>
            <a:endParaRPr lang="sr-Latn-CS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dirty="0" smtClean="0"/>
              <a:t> </a:t>
            </a:r>
            <a:r>
              <a:rPr lang="en-GB" dirty="0" err="1" smtClean="0"/>
              <a:t>Nadzor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upravljanje</a:t>
            </a:r>
            <a:r>
              <a:rPr lang="en-GB" dirty="0" smtClean="0"/>
              <a:t> </a:t>
            </a:r>
            <a:r>
              <a:rPr lang="en-GB" dirty="0" err="1" smtClean="0"/>
              <a:t>sistemom</a:t>
            </a:r>
            <a:r>
              <a:rPr lang="en-GB" dirty="0" smtClean="0"/>
              <a:t> </a:t>
            </a:r>
            <a:r>
              <a:rPr lang="en-GB" dirty="0" err="1" smtClean="0"/>
              <a:t>vrši</a:t>
            </a:r>
            <a:r>
              <a:rPr lang="en-GB" dirty="0" smtClean="0"/>
              <a:t> se </a:t>
            </a:r>
            <a:r>
              <a:rPr lang="en-GB" dirty="0" err="1" smtClean="0"/>
              <a:t>permanentno</a:t>
            </a:r>
            <a:r>
              <a:rPr lang="en-GB" dirty="0" smtClean="0"/>
              <a:t> (24/7)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kontrolne</a:t>
            </a:r>
            <a:r>
              <a:rPr lang="en-GB" dirty="0" smtClean="0"/>
              <a:t> sale NDC-a.</a:t>
            </a:r>
          </a:p>
          <a:p>
            <a:pPr algn="just">
              <a:buFont typeface="Wingdings" pitchFamily="2" charset="2"/>
              <a:buChar char="q"/>
            </a:pPr>
            <a:endParaRPr lang="en-GB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Content Placeholder 5" descr="Image may contain: people sitting, screen, office and indoor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99771" y="290285"/>
            <a:ext cx="9913257" cy="57621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351313" y="6145220"/>
            <a:ext cx="88682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b="1" i="1" dirty="0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GB" sz="3200" b="1" i="1" dirty="0" err="1" smtClean="0">
                <a:solidFill>
                  <a:schemeClr val="accent6">
                    <a:lumMod val="75000"/>
                  </a:schemeClr>
                </a:solidFill>
              </a:rPr>
              <a:t>ontroln</a:t>
            </a:r>
            <a:r>
              <a:rPr lang="sr-Latn-CS" sz="3200" b="1" i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GB" sz="32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200" b="1" i="1" dirty="0" err="1" smtClean="0">
                <a:solidFill>
                  <a:schemeClr val="accent6">
                    <a:lumMod val="75000"/>
                  </a:schemeClr>
                </a:solidFill>
              </a:rPr>
              <a:t>sal</a:t>
            </a:r>
            <a:r>
              <a:rPr lang="sr-Latn-CS" sz="3200" b="1" i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GB" sz="3200" b="1" i="1" dirty="0" smtClean="0">
                <a:solidFill>
                  <a:schemeClr val="accent6">
                    <a:lumMod val="75000"/>
                  </a:schemeClr>
                </a:solidFill>
              </a:rPr>
              <a:t> NDC-a</a:t>
            </a:r>
            <a:r>
              <a:rPr lang="sr-Latn-CS" sz="3200" b="1" i="1" dirty="0" smtClean="0">
                <a:solidFill>
                  <a:schemeClr val="accent6">
                    <a:lumMod val="75000"/>
                  </a:schemeClr>
                </a:solidFill>
              </a:rPr>
              <a:t> u Podgorici</a:t>
            </a:r>
            <a:endParaRPr lang="en-GB" sz="32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GB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Dispečerski centar Crne Gore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8" y="1683657"/>
            <a:ext cx="10424159" cy="491409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dirty="0" smtClean="0"/>
              <a:t> </a:t>
            </a:r>
            <a:r>
              <a:rPr lang="en-GB" dirty="0" err="1" smtClean="0"/>
              <a:t>Trenutnom</a:t>
            </a:r>
            <a:r>
              <a:rPr lang="en-GB" dirty="0" smtClean="0"/>
              <a:t> </a:t>
            </a:r>
            <a:r>
              <a:rPr lang="en-GB" dirty="0" err="1" smtClean="0"/>
              <a:t>organizacijom</a:t>
            </a:r>
            <a:r>
              <a:rPr lang="en-GB" dirty="0" smtClean="0"/>
              <a:t> CEDIS</a:t>
            </a:r>
            <a:r>
              <a:rPr lang="sr-Latn-CS" dirty="0" smtClean="0"/>
              <a:t>-</a:t>
            </a:r>
            <a:r>
              <a:rPr lang="en-GB" dirty="0" smtClean="0"/>
              <a:t>a, </a:t>
            </a:r>
            <a:r>
              <a:rPr lang="en-GB" dirty="0" err="1" smtClean="0"/>
              <a:t>predviđeno</a:t>
            </a:r>
            <a:r>
              <a:rPr lang="en-GB" dirty="0" smtClean="0"/>
              <a:t> je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formiranje</a:t>
            </a:r>
            <a:r>
              <a:rPr lang="en-GB" dirty="0" smtClean="0"/>
              <a:t> </a:t>
            </a:r>
            <a:r>
              <a:rPr lang="en-GB" dirty="0" err="1" smtClean="0"/>
              <a:t>sedam</a:t>
            </a:r>
            <a:r>
              <a:rPr lang="en-GB" dirty="0" smtClean="0"/>
              <a:t> </a:t>
            </a:r>
            <a:r>
              <a:rPr lang="en-GB" dirty="0" err="1" smtClean="0"/>
              <a:t>regionalnih</a:t>
            </a:r>
            <a:r>
              <a:rPr lang="en-GB" dirty="0" smtClean="0"/>
              <a:t> </a:t>
            </a:r>
            <a:r>
              <a:rPr lang="en-GB" dirty="0" err="1" smtClean="0"/>
              <a:t>dispečerskih</a:t>
            </a:r>
            <a:r>
              <a:rPr lang="en-GB" dirty="0" smtClean="0"/>
              <a:t> </a:t>
            </a:r>
            <a:r>
              <a:rPr lang="en-GB" dirty="0" err="1" smtClean="0"/>
              <a:t>centara</a:t>
            </a:r>
            <a:r>
              <a:rPr lang="en-GB" dirty="0" smtClean="0"/>
              <a:t> u </a:t>
            </a:r>
            <a:r>
              <a:rPr lang="en-GB" dirty="0" err="1" smtClean="0"/>
              <a:t>dijelu</a:t>
            </a:r>
            <a:r>
              <a:rPr lang="en-GB" dirty="0" smtClean="0"/>
              <a:t> 10 kV </a:t>
            </a:r>
            <a:r>
              <a:rPr lang="en-GB" dirty="0" err="1" smtClean="0"/>
              <a:t>i</a:t>
            </a:r>
            <a:r>
              <a:rPr lang="en-GB" dirty="0" smtClean="0"/>
              <a:t> 0.4 kV </a:t>
            </a:r>
            <a:r>
              <a:rPr lang="en-GB" dirty="0" err="1" smtClean="0"/>
              <a:t>mreže</a:t>
            </a:r>
            <a:r>
              <a:rPr lang="en-GB" dirty="0" smtClean="0"/>
              <a:t>. </a:t>
            </a:r>
            <a:endParaRPr lang="sr-Latn-CS" dirty="0" smtClean="0"/>
          </a:p>
          <a:p>
            <a:pPr algn="just">
              <a:buNone/>
            </a:pPr>
            <a:endParaRPr lang="sr-Latn-CS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sada</a:t>
            </a:r>
            <a:r>
              <a:rPr lang="en-GB" dirty="0" smtClean="0"/>
              <a:t> </a:t>
            </a:r>
            <a:r>
              <a:rPr lang="en-GB" dirty="0" err="1" smtClean="0"/>
              <a:t>takav</a:t>
            </a:r>
            <a:r>
              <a:rPr lang="en-GB" dirty="0" smtClean="0"/>
              <a:t> </a:t>
            </a:r>
            <a:r>
              <a:rPr lang="en-GB" dirty="0" err="1" smtClean="0"/>
              <a:t>centar</a:t>
            </a:r>
            <a:r>
              <a:rPr lang="en-GB" dirty="0" smtClean="0"/>
              <a:t> </a:t>
            </a:r>
            <a:r>
              <a:rPr lang="en-GB" dirty="0" err="1" smtClean="0"/>
              <a:t>postoji</a:t>
            </a:r>
            <a:r>
              <a:rPr lang="en-GB" dirty="0" smtClean="0"/>
              <a:t> u </a:t>
            </a:r>
            <a:r>
              <a:rPr lang="en-GB" dirty="0" err="1" smtClean="0"/>
              <a:t>Regionu</a:t>
            </a:r>
            <a:r>
              <a:rPr lang="en-GB" dirty="0" smtClean="0"/>
              <a:t> 2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obuhvata</a:t>
            </a:r>
            <a:r>
              <a:rPr lang="en-GB" dirty="0" smtClean="0"/>
              <a:t> </a:t>
            </a:r>
            <a:r>
              <a:rPr lang="en-GB" dirty="0" err="1" smtClean="0"/>
              <a:t>konzum</a:t>
            </a:r>
            <a:r>
              <a:rPr lang="en-GB" dirty="0" smtClean="0"/>
              <a:t> </a:t>
            </a:r>
            <a:r>
              <a:rPr lang="en-GB" dirty="0" err="1" smtClean="0"/>
              <a:t>Podgorice</a:t>
            </a:r>
            <a:r>
              <a:rPr lang="en-GB" dirty="0" smtClean="0"/>
              <a:t>, </a:t>
            </a:r>
            <a:r>
              <a:rPr lang="en-GB" dirty="0" err="1" smtClean="0"/>
              <a:t>Cetinja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Danilovgrada</a:t>
            </a:r>
            <a:r>
              <a:rPr lang="en-GB" dirty="0" smtClean="0"/>
              <a:t>,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lokalni</a:t>
            </a:r>
            <a:r>
              <a:rPr lang="en-GB" dirty="0" smtClean="0"/>
              <a:t> </a:t>
            </a:r>
            <a:r>
              <a:rPr lang="en-GB" dirty="0" err="1" smtClean="0"/>
              <a:t>dispečerski</a:t>
            </a:r>
            <a:r>
              <a:rPr lang="en-GB" dirty="0" smtClean="0"/>
              <a:t> </a:t>
            </a:r>
            <a:r>
              <a:rPr lang="en-GB" dirty="0" err="1" smtClean="0"/>
              <a:t>centar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upravljanje</a:t>
            </a:r>
            <a:r>
              <a:rPr lang="en-GB" dirty="0" smtClean="0"/>
              <a:t> 10 </a:t>
            </a:r>
            <a:r>
              <a:rPr lang="en-GB" dirty="0" err="1" smtClean="0"/>
              <a:t>i</a:t>
            </a:r>
            <a:r>
              <a:rPr lang="en-GB" dirty="0" smtClean="0"/>
              <a:t> 0,4 kV </a:t>
            </a:r>
            <a:r>
              <a:rPr lang="en-GB" dirty="0" err="1" smtClean="0"/>
              <a:t>mrežom</a:t>
            </a:r>
            <a:r>
              <a:rPr lang="en-GB" dirty="0" smtClean="0"/>
              <a:t> </a:t>
            </a:r>
            <a:r>
              <a:rPr lang="en-GB" dirty="0" err="1" smtClean="0"/>
              <a:t>Regiona</a:t>
            </a:r>
            <a:r>
              <a:rPr lang="en-GB" dirty="0" smtClean="0"/>
              <a:t> 1,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obuhvata</a:t>
            </a:r>
            <a:r>
              <a:rPr lang="en-GB" dirty="0" smtClean="0"/>
              <a:t> </a:t>
            </a:r>
            <a:r>
              <a:rPr lang="en-GB" dirty="0" err="1" smtClean="0"/>
              <a:t>konzum</a:t>
            </a:r>
            <a:r>
              <a:rPr lang="en-GB" dirty="0" smtClean="0"/>
              <a:t> </a:t>
            </a:r>
            <a:r>
              <a:rPr lang="en-GB" dirty="0" err="1" smtClean="0"/>
              <a:t>Nikšića</a:t>
            </a:r>
            <a:r>
              <a:rPr lang="en-GB" dirty="0" smtClean="0"/>
              <a:t>, </a:t>
            </a:r>
            <a:r>
              <a:rPr lang="en-GB" dirty="0" err="1" smtClean="0"/>
              <a:t>Vilusa</a:t>
            </a:r>
            <a:r>
              <a:rPr lang="en-GB" dirty="0" smtClean="0"/>
              <a:t>, </a:t>
            </a:r>
            <a:r>
              <a:rPr lang="en-GB" dirty="0" err="1" smtClean="0"/>
              <a:t>Grahova</a:t>
            </a:r>
            <a:r>
              <a:rPr lang="en-GB" dirty="0" smtClean="0"/>
              <a:t>, </a:t>
            </a:r>
            <a:r>
              <a:rPr lang="en-GB" dirty="0" err="1" smtClean="0"/>
              <a:t>Golije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Plužin</a:t>
            </a:r>
            <a:r>
              <a:rPr lang="sr-Latn-CS" dirty="0" smtClean="0"/>
              <a:t>a. 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Content Placeholder 5" descr="http://www.privredniportal.me/portal/wp-content/uploads/2018/04/20180331_161500-1000x55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99771" y="218395"/>
            <a:ext cx="9956801" cy="571794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104571" y="6081486"/>
            <a:ext cx="8694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b="1" i="1" dirty="0" smtClean="0">
                <a:solidFill>
                  <a:schemeClr val="accent6">
                    <a:lumMod val="75000"/>
                  </a:schemeClr>
                </a:solidFill>
              </a:rPr>
              <a:t>Lokalni dispečerski centar u Nikšiću</a:t>
            </a:r>
            <a:endParaRPr lang="en-GB" sz="32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Uloga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i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značaj dispečerskih centara u eksploataciji EES-a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513" y="1561514"/>
            <a:ext cx="10339755" cy="5036235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3600" dirty="0" smtClean="0"/>
              <a:t> </a:t>
            </a:r>
            <a:r>
              <a:rPr lang="en-GB" sz="3600" dirty="0" err="1" smtClean="0"/>
              <a:t>Da</a:t>
            </a:r>
            <a:r>
              <a:rPr lang="en-GB" sz="3600" dirty="0" smtClean="0"/>
              <a:t> bi </a:t>
            </a:r>
            <a:r>
              <a:rPr lang="en-GB" sz="3600" dirty="0" err="1" smtClean="0"/>
              <a:t>omogućili</a:t>
            </a:r>
            <a:r>
              <a:rPr lang="en-GB" sz="3600" dirty="0" smtClean="0"/>
              <a:t> </a:t>
            </a:r>
            <a:r>
              <a:rPr lang="en-GB" sz="3600" b="1" i="1" dirty="0" err="1" smtClean="0">
                <a:solidFill>
                  <a:schemeClr val="accent6">
                    <a:lumMod val="75000"/>
                  </a:schemeClr>
                </a:solidFill>
              </a:rPr>
              <a:t>kvalitetno</a:t>
            </a:r>
            <a:r>
              <a:rPr lang="en-GB" sz="3600" b="1" i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3600" b="1" i="1" dirty="0" err="1" smtClean="0">
                <a:solidFill>
                  <a:schemeClr val="accent6">
                    <a:lumMod val="75000"/>
                  </a:schemeClr>
                </a:solidFill>
              </a:rPr>
              <a:t>sigurno</a:t>
            </a:r>
            <a:r>
              <a:rPr lang="en-GB" sz="36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600" b="1" i="1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sz="36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600" b="1" i="1" dirty="0" err="1" smtClean="0">
                <a:solidFill>
                  <a:schemeClr val="accent6">
                    <a:lumMod val="75000"/>
                  </a:schemeClr>
                </a:solidFill>
              </a:rPr>
              <a:t>pouzdano</a:t>
            </a:r>
            <a:r>
              <a:rPr lang="en-GB" sz="36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600" dirty="0" err="1" smtClean="0"/>
              <a:t>snadbijevanje</a:t>
            </a:r>
            <a:r>
              <a:rPr lang="en-GB" sz="3600" dirty="0" smtClean="0"/>
              <a:t> </a:t>
            </a:r>
            <a:r>
              <a:rPr lang="en-GB" sz="3600" dirty="0" err="1" smtClean="0"/>
              <a:t>potrošača</a:t>
            </a:r>
            <a:r>
              <a:rPr lang="en-GB" sz="3600" dirty="0" smtClean="0"/>
              <a:t> </a:t>
            </a:r>
            <a:r>
              <a:rPr lang="en-GB" sz="3600" dirty="0" err="1" smtClean="0"/>
              <a:t>električnom</a:t>
            </a:r>
            <a:r>
              <a:rPr lang="en-GB" sz="3600" dirty="0" smtClean="0"/>
              <a:t> </a:t>
            </a:r>
            <a:r>
              <a:rPr lang="en-GB" sz="3600" dirty="0" err="1" smtClean="0"/>
              <a:t>energijom</a:t>
            </a:r>
            <a:r>
              <a:rPr lang="en-GB" sz="3600" dirty="0" smtClean="0"/>
              <a:t> </a:t>
            </a:r>
            <a:r>
              <a:rPr lang="en-GB" sz="3600" dirty="0" err="1" smtClean="0"/>
              <a:t>elektroenergetski</a:t>
            </a:r>
            <a:r>
              <a:rPr lang="en-GB" sz="3600" dirty="0" smtClean="0"/>
              <a:t> </a:t>
            </a:r>
            <a:r>
              <a:rPr lang="en-GB" sz="3600" dirty="0" err="1" smtClean="0"/>
              <a:t>sistemi</a:t>
            </a:r>
            <a:r>
              <a:rPr lang="en-GB" sz="3600" dirty="0" smtClean="0"/>
              <a:t> </a:t>
            </a:r>
            <a:r>
              <a:rPr lang="en-GB" sz="3600" dirty="0" err="1" smtClean="0"/>
              <a:t>zahtijevaju</a:t>
            </a:r>
            <a:r>
              <a:rPr lang="en-GB" sz="3600" dirty="0" smtClean="0"/>
              <a:t> </a:t>
            </a:r>
            <a:r>
              <a:rPr lang="en-GB" sz="3600" b="1" dirty="0" err="1" smtClean="0"/>
              <a:t>konstantan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nadzor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upravljanje</a:t>
            </a:r>
            <a:r>
              <a:rPr lang="sr-Latn-CS" sz="3600" b="1" dirty="0" smtClean="0"/>
              <a:t>!!!</a:t>
            </a:r>
          </a:p>
          <a:p>
            <a:pPr algn="just">
              <a:buNone/>
            </a:pPr>
            <a:endParaRPr lang="sr-Latn-CS" sz="3600" b="1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3600" dirty="0" smtClean="0"/>
              <a:t> </a:t>
            </a:r>
            <a:r>
              <a:rPr lang="en-GB" sz="3600" dirty="0" err="1" smtClean="0"/>
              <a:t>Sektor</a:t>
            </a:r>
            <a:r>
              <a:rPr lang="en-GB" sz="3600" dirty="0" smtClean="0"/>
              <a:t> </a:t>
            </a:r>
            <a:r>
              <a:rPr lang="en-GB" sz="3600" dirty="0" err="1" smtClean="0"/>
              <a:t>za</a:t>
            </a:r>
            <a:r>
              <a:rPr lang="en-GB" sz="3600" dirty="0" smtClean="0"/>
              <a:t> </a:t>
            </a:r>
            <a:r>
              <a:rPr lang="en-GB" sz="3600" dirty="0" err="1" smtClean="0"/>
              <a:t>upravljanje</a:t>
            </a:r>
            <a:r>
              <a:rPr lang="en-GB" sz="3600" dirty="0" smtClean="0"/>
              <a:t> </a:t>
            </a:r>
            <a:r>
              <a:rPr lang="en-GB" sz="3600" dirty="0" err="1" smtClean="0"/>
              <a:t>mrežom</a:t>
            </a:r>
            <a:r>
              <a:rPr lang="en-GB" sz="3600" dirty="0" smtClean="0"/>
              <a:t>, </a:t>
            </a:r>
            <a:r>
              <a:rPr lang="en-GB" sz="3600" dirty="0" err="1" smtClean="0"/>
              <a:t>dobro</a:t>
            </a:r>
            <a:r>
              <a:rPr lang="en-GB" sz="3600" dirty="0" smtClean="0"/>
              <a:t> </a:t>
            </a:r>
            <a:r>
              <a:rPr lang="en-GB" sz="3600" dirty="0" err="1" smtClean="0"/>
              <a:t>isplaniranom</a:t>
            </a:r>
            <a:r>
              <a:rPr lang="en-GB" sz="3600" dirty="0" smtClean="0"/>
              <a:t> </a:t>
            </a:r>
            <a:r>
              <a:rPr lang="en-GB" sz="3600" dirty="0" err="1" smtClean="0"/>
              <a:t>organizacijom</a:t>
            </a:r>
            <a:r>
              <a:rPr lang="en-GB" sz="3600" dirty="0" smtClean="0"/>
              <a:t> </a:t>
            </a:r>
            <a:r>
              <a:rPr lang="en-GB" sz="3600" dirty="0" err="1" smtClean="0"/>
              <a:t>rada</a:t>
            </a:r>
            <a:r>
              <a:rPr lang="en-GB" sz="3600" dirty="0" smtClean="0"/>
              <a:t> </a:t>
            </a:r>
            <a:r>
              <a:rPr lang="en-GB" sz="3600" dirty="0" err="1" smtClean="0"/>
              <a:t>na</a:t>
            </a:r>
            <a:r>
              <a:rPr lang="en-GB" sz="3600" dirty="0" smtClean="0"/>
              <a:t> </a:t>
            </a:r>
            <a:r>
              <a:rPr lang="en-GB" sz="3600" dirty="0" err="1" smtClean="0"/>
              <a:t>mreži</a:t>
            </a:r>
            <a:r>
              <a:rPr lang="en-GB" sz="3600" dirty="0" smtClean="0"/>
              <a:t>, </a:t>
            </a:r>
            <a:r>
              <a:rPr lang="en-GB" sz="3600" dirty="0" err="1" smtClean="0"/>
              <a:t>čini</a:t>
            </a:r>
            <a:r>
              <a:rPr lang="en-GB" sz="3600" dirty="0" smtClean="0"/>
              <a:t> </a:t>
            </a:r>
            <a:r>
              <a:rPr lang="en-GB" sz="3600" dirty="0" err="1" smtClean="0"/>
              <a:t>da</a:t>
            </a:r>
            <a:r>
              <a:rPr lang="en-GB" sz="3600" dirty="0" smtClean="0"/>
              <a:t> </a:t>
            </a:r>
            <a:r>
              <a:rPr lang="en-GB" sz="3600" dirty="0" err="1" smtClean="0"/>
              <a:t>krajnji</a:t>
            </a:r>
            <a:r>
              <a:rPr lang="en-GB" sz="3600" dirty="0" smtClean="0"/>
              <a:t> </a:t>
            </a:r>
            <a:r>
              <a:rPr lang="en-GB" sz="3600" dirty="0" err="1" smtClean="0"/>
              <a:t>korisnik</a:t>
            </a:r>
            <a:r>
              <a:rPr lang="en-GB" sz="3600" dirty="0" smtClean="0"/>
              <a:t> </a:t>
            </a:r>
            <a:r>
              <a:rPr lang="en-GB" sz="3600" dirty="0" err="1" smtClean="0"/>
              <a:t>što</a:t>
            </a:r>
            <a:r>
              <a:rPr lang="en-GB" sz="3600" dirty="0" smtClean="0"/>
              <a:t> </a:t>
            </a:r>
            <a:r>
              <a:rPr lang="en-GB" sz="3600" dirty="0" err="1" smtClean="0"/>
              <a:t>manje</a:t>
            </a:r>
            <a:r>
              <a:rPr lang="en-GB" sz="3600" dirty="0" smtClean="0"/>
              <a:t> </a:t>
            </a:r>
            <a:r>
              <a:rPr lang="en-GB" sz="3600" dirty="0" err="1" smtClean="0"/>
              <a:t>osjeti</a:t>
            </a:r>
            <a:r>
              <a:rPr lang="en-GB" sz="3600" dirty="0" smtClean="0"/>
              <a:t> </a:t>
            </a:r>
            <a:r>
              <a:rPr lang="en-GB" sz="3600" dirty="0" err="1" smtClean="0"/>
              <a:t>posljedice</a:t>
            </a:r>
            <a:r>
              <a:rPr lang="en-GB" sz="3600" dirty="0" smtClean="0"/>
              <a:t> </a:t>
            </a:r>
            <a:r>
              <a:rPr lang="en-GB" sz="3600" dirty="0" err="1" smtClean="0"/>
              <a:t>prekida</a:t>
            </a:r>
            <a:r>
              <a:rPr lang="en-GB" sz="3600" dirty="0" smtClean="0"/>
              <a:t> u </a:t>
            </a:r>
            <a:r>
              <a:rPr lang="en-GB" sz="3600" dirty="0" err="1" smtClean="0"/>
              <a:t>napajanju</a:t>
            </a:r>
            <a:r>
              <a:rPr lang="en-GB" sz="3600" dirty="0" smtClean="0"/>
              <a:t> </a:t>
            </a:r>
            <a:r>
              <a:rPr lang="en-GB" sz="3600" dirty="0" err="1" smtClean="0"/>
              <a:t>električnom</a:t>
            </a:r>
            <a:r>
              <a:rPr lang="en-GB" sz="3600" dirty="0" smtClean="0"/>
              <a:t> </a:t>
            </a:r>
            <a:r>
              <a:rPr lang="en-GB" sz="3600" dirty="0" err="1" smtClean="0"/>
              <a:t>energijom</a:t>
            </a:r>
            <a:r>
              <a:rPr lang="en-GB" sz="3600" dirty="0" smtClean="0"/>
              <a:t>. </a:t>
            </a:r>
          </a:p>
          <a:p>
            <a:pPr algn="just">
              <a:buFont typeface="Wingdings" pitchFamily="2" charset="2"/>
              <a:buChar char="§"/>
            </a:pPr>
            <a:endParaRPr lang="en-GB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Uloga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i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značaj dispečerskih centara u eksploataciji EES-a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9" y="1561514"/>
            <a:ext cx="10367890" cy="5036235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GB" sz="4000" dirty="0" smtClean="0"/>
              <a:t> </a:t>
            </a:r>
            <a:r>
              <a:rPr lang="sr-Latn-CS" sz="4000" dirty="0" smtClean="0"/>
              <a:t>U cilju uspješnog obavljanja svih zadataka eksploatacije, danas se koordiniraju funkcije kratkoročnog planiranja i realnog vremena.</a:t>
            </a:r>
          </a:p>
          <a:p>
            <a:pPr algn="just">
              <a:buFont typeface="Wingdings" pitchFamily="2" charset="2"/>
              <a:buChar char="q"/>
            </a:pPr>
            <a:endParaRPr lang="sr-Latn-CS" sz="40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r-Latn-CS" sz="4000" dirty="0" smtClean="0"/>
              <a:t>Elektroenergetski sistemi obuhvataju područja jedne ili više država, pa se i upravljanje vrši iz više centara.</a:t>
            </a:r>
          </a:p>
          <a:p>
            <a:pPr>
              <a:buNone/>
            </a:pP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Uloga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i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značaj dispečerskih centara u eksploataciji EES-a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9" y="1561514"/>
            <a:ext cx="10367890" cy="503623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GB" sz="4000" dirty="0" smtClean="0"/>
              <a:t> 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2356" y="1533377"/>
            <a:ext cx="8195167" cy="48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771334" y="6203852"/>
            <a:ext cx="7990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err="1" smtClean="0"/>
              <a:t>Osnovne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tehnološke</a:t>
            </a:r>
            <a:r>
              <a:rPr lang="en-GB" sz="2000" b="1" i="1" dirty="0" smtClean="0"/>
              <a:t> c</a:t>
            </a:r>
            <a:r>
              <a:rPr lang="sr-Latn-CS" sz="2000" b="1" i="1" dirty="0" smtClean="0"/>
              <a:t>j</a:t>
            </a:r>
            <a:r>
              <a:rPr lang="en-GB" sz="2000" b="1" i="1" dirty="0" err="1" smtClean="0"/>
              <a:t>eline</a:t>
            </a:r>
            <a:r>
              <a:rPr lang="en-GB" sz="2000" b="1" i="1" dirty="0" smtClean="0"/>
              <a:t>, </a:t>
            </a:r>
            <a:r>
              <a:rPr lang="en-GB" sz="2000" b="1" i="1" dirty="0" err="1" smtClean="0"/>
              <a:t>centr</a:t>
            </a:r>
            <a:r>
              <a:rPr lang="sr-Latn-CS" sz="2000" b="1" i="1" dirty="0" smtClean="0"/>
              <a:t>i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upravljanja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i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tokov</a:t>
            </a:r>
            <a:r>
              <a:rPr lang="sr-Latn-CS" sz="2000" b="1" i="1" dirty="0" smtClean="0"/>
              <a:t>i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energij</a:t>
            </a:r>
            <a:r>
              <a:rPr lang="sr-Latn-CS" sz="2000" b="1" i="1" dirty="0" smtClean="0"/>
              <a:t>e</a:t>
            </a:r>
            <a:r>
              <a:rPr lang="en-GB" sz="2000" b="1" i="1" dirty="0" smtClean="0"/>
              <a:t>, </a:t>
            </a:r>
            <a:r>
              <a:rPr lang="en-GB" sz="2000" b="1" i="1" dirty="0" err="1" smtClean="0"/>
              <a:t>informacija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i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upravljačkih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akcija</a:t>
            </a:r>
            <a:r>
              <a:rPr lang="en-GB" sz="2000" b="1" i="1" dirty="0" smtClean="0"/>
              <a:t> u EES</a:t>
            </a:r>
            <a:r>
              <a:rPr lang="sr-Latn-CS" sz="2000" b="1" i="1" dirty="0" smtClean="0"/>
              <a:t>-u</a:t>
            </a:r>
            <a:endParaRPr lang="en-GB" sz="2000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Uloga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i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značaj dispečerskih centara u eksploataciji EES-a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9" y="1561514"/>
            <a:ext cx="10466364" cy="5036235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GB" sz="4000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svaki</a:t>
            </a:r>
            <a:r>
              <a:rPr lang="en-GB" dirty="0" smtClean="0"/>
              <a:t> EES </a:t>
            </a:r>
            <a:r>
              <a:rPr lang="en-GB" dirty="0" err="1" smtClean="0"/>
              <a:t>postoji</a:t>
            </a:r>
            <a:r>
              <a:rPr lang="en-GB" dirty="0" smtClean="0"/>
              <a:t> </a:t>
            </a:r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glavni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centar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upravljanja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/>
              <a:t>odakle</a:t>
            </a:r>
            <a:r>
              <a:rPr lang="en-GB" dirty="0" smtClean="0"/>
              <a:t> se </a:t>
            </a:r>
            <a:r>
              <a:rPr lang="en-GB" dirty="0" err="1" smtClean="0"/>
              <a:t>upravlja</a:t>
            </a:r>
            <a:r>
              <a:rPr lang="en-GB" dirty="0" smtClean="0"/>
              <a:t> </a:t>
            </a:r>
            <a:r>
              <a:rPr lang="en-GB" dirty="0" err="1" smtClean="0"/>
              <a:t>proizvodnjom</a:t>
            </a:r>
            <a:r>
              <a:rPr lang="en-GB" dirty="0" smtClean="0"/>
              <a:t> </a:t>
            </a:r>
            <a:r>
              <a:rPr lang="en-GB" dirty="0" err="1" smtClean="0"/>
              <a:t>električne</a:t>
            </a:r>
            <a:r>
              <a:rPr lang="en-GB" dirty="0" smtClean="0"/>
              <a:t> </a:t>
            </a:r>
            <a:r>
              <a:rPr lang="en-GB" dirty="0" err="1" smtClean="0"/>
              <a:t>energije</a:t>
            </a:r>
            <a:r>
              <a:rPr lang="en-GB" dirty="0" smtClean="0"/>
              <a:t>. </a:t>
            </a:r>
            <a:endParaRPr lang="sr-Latn-CS" dirty="0" smtClean="0"/>
          </a:p>
          <a:p>
            <a:pPr algn="just">
              <a:buFont typeface="Wingdings" pitchFamily="2" charset="2"/>
              <a:buChar char="q"/>
            </a:pPr>
            <a:r>
              <a:rPr lang="en-GB" dirty="0" smtClean="0"/>
              <a:t> U </a:t>
            </a:r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mrežnim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centrima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/>
              <a:t>upravljanja</a:t>
            </a:r>
            <a:r>
              <a:rPr lang="en-GB" dirty="0" smtClean="0"/>
              <a:t> </a:t>
            </a:r>
            <a:r>
              <a:rPr lang="en-GB" dirty="0" err="1" smtClean="0"/>
              <a:t>upravlja</a:t>
            </a:r>
            <a:r>
              <a:rPr lang="en-GB" dirty="0" smtClean="0"/>
              <a:t> se </a:t>
            </a:r>
            <a:r>
              <a:rPr lang="en-GB" dirty="0" err="1" smtClean="0"/>
              <a:t>prenosnom</a:t>
            </a:r>
            <a:r>
              <a:rPr lang="en-GB" dirty="0" smtClean="0"/>
              <a:t> </a:t>
            </a:r>
            <a:r>
              <a:rPr lang="en-GB" dirty="0" err="1" smtClean="0"/>
              <a:t>mrežom</a:t>
            </a:r>
            <a:r>
              <a:rPr lang="sr-Latn-CS" dirty="0" smtClean="0"/>
              <a:t>.</a:t>
            </a:r>
            <a:r>
              <a:rPr lang="en-GB" dirty="0" smtClean="0"/>
              <a:t> </a:t>
            </a:r>
            <a:endParaRPr lang="sr-Latn-CS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dirty="0" smtClean="0"/>
              <a:t> Često se za proizvodnju i prenos formira </a:t>
            </a:r>
            <a:r>
              <a:rPr lang="sr-Latn-CS" b="1" dirty="0" smtClean="0"/>
              <a:t>zajednički sistemski centar upravljanja. </a:t>
            </a:r>
          </a:p>
          <a:p>
            <a:pPr algn="just">
              <a:buFont typeface="Wingdings" pitchFamily="2" charset="2"/>
              <a:buChar char="q"/>
            </a:pPr>
            <a:r>
              <a:rPr lang="sr-Latn-CS" dirty="0" smtClean="0"/>
              <a:t> U </a:t>
            </a:r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distributivnim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centrima</a:t>
            </a:r>
            <a:r>
              <a:rPr lang="en-GB" u="sng" dirty="0" smtClean="0"/>
              <a:t> </a:t>
            </a:r>
            <a:r>
              <a:rPr lang="en-GB" dirty="0" err="1" smtClean="0"/>
              <a:t>upravljanja</a:t>
            </a:r>
            <a:r>
              <a:rPr lang="sr-Latn-CS" dirty="0" smtClean="0"/>
              <a:t> upravlja se </a:t>
            </a:r>
            <a:r>
              <a:rPr lang="en-GB" dirty="0" smtClean="0"/>
              <a:t> </a:t>
            </a:r>
            <a:r>
              <a:rPr lang="en-GB" dirty="0" err="1" smtClean="0"/>
              <a:t>distributivnom</a:t>
            </a:r>
            <a:r>
              <a:rPr lang="en-GB" dirty="0" smtClean="0"/>
              <a:t> </a:t>
            </a:r>
            <a:r>
              <a:rPr lang="en-GB" dirty="0" err="1" smtClean="0"/>
              <a:t>mrežom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eventualno</a:t>
            </a:r>
            <a:r>
              <a:rPr lang="en-GB" dirty="0" smtClean="0"/>
              <a:t> </a:t>
            </a:r>
            <a:r>
              <a:rPr lang="en-GB" dirty="0" err="1" smtClean="0"/>
              <a:t>potrošnjom</a:t>
            </a:r>
            <a:r>
              <a:rPr lang="en-GB" dirty="0" smtClean="0"/>
              <a:t> </a:t>
            </a:r>
            <a:r>
              <a:rPr lang="en-GB" dirty="0" err="1" smtClean="0"/>
              <a:t>električne</a:t>
            </a:r>
            <a:r>
              <a:rPr lang="en-GB" dirty="0" smtClean="0"/>
              <a:t> </a:t>
            </a:r>
            <a:r>
              <a:rPr lang="en-GB" dirty="0" err="1" smtClean="0"/>
              <a:t>energije</a:t>
            </a:r>
            <a:r>
              <a:rPr lang="en-GB" dirty="0" smtClean="0"/>
              <a:t>. </a:t>
            </a:r>
            <a:endParaRPr lang="sr-Latn-CS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dirty="0" smtClean="0"/>
              <a:t> </a:t>
            </a:r>
            <a:r>
              <a:rPr lang="en-GB" dirty="0" err="1" smtClean="0"/>
              <a:t>Centri</a:t>
            </a:r>
            <a:r>
              <a:rPr lang="en-GB" dirty="0" smtClean="0"/>
              <a:t> </a:t>
            </a:r>
            <a:r>
              <a:rPr lang="en-GB" dirty="0" err="1" smtClean="0"/>
              <a:t>upravljanja</a:t>
            </a:r>
            <a:r>
              <a:rPr lang="en-GB" dirty="0" smtClean="0"/>
              <a:t> </a:t>
            </a:r>
            <a:r>
              <a:rPr lang="en-GB" dirty="0" err="1" smtClean="0"/>
              <a:t>nazivaju</a:t>
            </a:r>
            <a:r>
              <a:rPr lang="en-GB" dirty="0" smtClean="0"/>
              <a:t> se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b="1" u="sng" dirty="0" err="1" smtClean="0"/>
              <a:t>dispečerski</a:t>
            </a:r>
            <a:r>
              <a:rPr lang="sr-Latn-CS" b="1" u="sng" dirty="0" smtClean="0"/>
              <a:t> </a:t>
            </a:r>
            <a:r>
              <a:rPr lang="en-GB" b="1" u="sng" dirty="0" err="1" smtClean="0"/>
              <a:t>centri</a:t>
            </a:r>
            <a:r>
              <a:rPr lang="en-GB" u="sng" dirty="0" smtClean="0"/>
              <a:t>.</a:t>
            </a:r>
            <a:endParaRPr lang="en-GB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Uloga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i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značaj dispečerskih centara u eksploataciji EES-a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9" y="1561514"/>
            <a:ext cx="10466364" cy="503623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sr-Latn-CS" sz="4000" dirty="0" smtClean="0"/>
              <a:t>  </a:t>
            </a:r>
            <a:r>
              <a:rPr lang="en-GB" b="1" dirty="0" err="1" smtClean="0"/>
              <a:t>Osnovne</a:t>
            </a:r>
            <a:r>
              <a:rPr lang="en-GB" b="1" dirty="0" smtClean="0"/>
              <a:t> </a:t>
            </a:r>
            <a:r>
              <a:rPr lang="en-GB" b="1" dirty="0" err="1" smtClean="0"/>
              <a:t>funkcije</a:t>
            </a:r>
            <a:r>
              <a:rPr lang="en-GB" b="1" dirty="0" smtClean="0"/>
              <a:t> </a:t>
            </a:r>
            <a:r>
              <a:rPr lang="en-GB" b="1" dirty="0" err="1" smtClean="0"/>
              <a:t>upravljanja</a:t>
            </a:r>
            <a:r>
              <a:rPr lang="en-GB" b="1" dirty="0" smtClean="0"/>
              <a:t> </a:t>
            </a:r>
            <a:r>
              <a:rPr lang="en-GB" b="1" dirty="0" err="1" smtClean="0"/>
              <a:t>su</a:t>
            </a:r>
            <a:r>
              <a:rPr lang="en-GB" b="1" dirty="0" smtClean="0"/>
              <a:t>: </a:t>
            </a:r>
          </a:p>
          <a:p>
            <a:pPr lvl="0">
              <a:buFont typeface="Wingdings" pitchFamily="2" charset="2"/>
              <a:buChar char="Ø"/>
            </a:pPr>
            <a:r>
              <a:rPr lang="sr-Latn-CS" dirty="0" smtClean="0"/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akvizicija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arhiviranje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podataka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kontrola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topologije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mreže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kontrola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prekoračenja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alarma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automatska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regulacija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učestanosti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proizvodnje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razmjene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aktivnih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snaga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regulacija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napona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reaktivnih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snaga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pogonska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statistika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n-GB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Uloga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i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značaj dispečerskih centara u eksploataciji EES-a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8" y="1547446"/>
            <a:ext cx="10424159" cy="505030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000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navedene</a:t>
            </a:r>
            <a:r>
              <a:rPr lang="en-GB" dirty="0" smtClean="0"/>
              <a:t> </a:t>
            </a:r>
            <a:r>
              <a:rPr lang="en-GB" dirty="0" err="1" smtClean="0"/>
              <a:t>funkcije</a:t>
            </a:r>
            <a:r>
              <a:rPr lang="en-GB" dirty="0" smtClean="0"/>
              <a:t> </a:t>
            </a:r>
            <a:r>
              <a:rPr lang="sr-Latn-CS" dirty="0" smtClean="0"/>
              <a:t>se</a:t>
            </a:r>
            <a:r>
              <a:rPr lang="en-GB" dirty="0" smtClean="0"/>
              <a:t> </a:t>
            </a:r>
            <a:r>
              <a:rPr lang="en-GB" dirty="0" err="1" smtClean="0"/>
              <a:t>obavljaju</a:t>
            </a:r>
            <a:r>
              <a:rPr lang="en-GB" dirty="0" smtClean="0"/>
              <a:t> </a:t>
            </a:r>
            <a:r>
              <a:rPr lang="en-GB" dirty="0" err="1" smtClean="0"/>
              <a:t>preko</a:t>
            </a:r>
            <a:r>
              <a:rPr lang="en-GB" dirty="0" smtClean="0"/>
              <a:t> SCADA </a:t>
            </a:r>
            <a:r>
              <a:rPr lang="en-GB" dirty="0" err="1" smtClean="0"/>
              <a:t>sistema</a:t>
            </a:r>
            <a:r>
              <a:rPr lang="en-GB" dirty="0" smtClean="0"/>
              <a:t>, </a:t>
            </a:r>
            <a:r>
              <a:rPr lang="en-GB" dirty="0" err="1" smtClean="0"/>
              <a:t>koji</a:t>
            </a:r>
            <a:r>
              <a:rPr lang="en-GB" dirty="0" smtClean="0"/>
              <a:t> se </a:t>
            </a:r>
            <a:r>
              <a:rPr lang="en-GB" dirty="0" err="1" smtClean="0"/>
              <a:t>nalaze</a:t>
            </a:r>
            <a:r>
              <a:rPr lang="en-GB" dirty="0" smtClean="0"/>
              <a:t> u </a:t>
            </a:r>
            <a:r>
              <a:rPr lang="en-GB" dirty="0" err="1" smtClean="0"/>
              <a:t>dispečerskim</a:t>
            </a:r>
            <a:r>
              <a:rPr lang="en-GB" dirty="0" smtClean="0"/>
              <a:t> </a:t>
            </a:r>
            <a:r>
              <a:rPr lang="en-GB" dirty="0" err="1" smtClean="0"/>
              <a:t>centrima</a:t>
            </a:r>
            <a:r>
              <a:rPr lang="en-GB" dirty="0" smtClean="0"/>
              <a:t>, </a:t>
            </a:r>
            <a:r>
              <a:rPr lang="en-GB" dirty="0" err="1" smtClean="0"/>
              <a:t>osim</a:t>
            </a:r>
            <a:r>
              <a:rPr lang="en-GB" dirty="0" smtClean="0"/>
              <a:t> </a:t>
            </a:r>
            <a:r>
              <a:rPr lang="en-GB" dirty="0" err="1" smtClean="0"/>
              <a:t>regulacije</a:t>
            </a:r>
            <a:r>
              <a:rPr lang="en-GB" dirty="0" smtClean="0"/>
              <a:t> </a:t>
            </a:r>
            <a:r>
              <a:rPr lang="en-GB" dirty="0" err="1" smtClean="0"/>
              <a:t>napona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reaktivnih</a:t>
            </a:r>
            <a:r>
              <a:rPr lang="en-GB" dirty="0" smtClean="0"/>
              <a:t> </a:t>
            </a:r>
            <a:r>
              <a:rPr lang="en-GB" dirty="0" err="1" smtClean="0"/>
              <a:t>snaga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predstavlja</a:t>
            </a:r>
            <a:r>
              <a:rPr lang="en-GB" dirty="0" smtClean="0"/>
              <a:t> </a:t>
            </a:r>
            <a:r>
              <a:rPr lang="en-GB" dirty="0" err="1" smtClean="0"/>
              <a:t>ručno-automatski</a:t>
            </a:r>
            <a:r>
              <a:rPr lang="en-GB" dirty="0" smtClean="0"/>
              <a:t> </a:t>
            </a:r>
            <a:r>
              <a:rPr lang="en-GB" dirty="0" err="1" smtClean="0"/>
              <a:t>proces</a:t>
            </a:r>
            <a:r>
              <a:rPr lang="en-GB" dirty="0" smtClean="0"/>
              <a:t>.</a:t>
            </a:r>
            <a:endParaRPr lang="sr-Latn-CS" dirty="0" smtClean="0"/>
          </a:p>
          <a:p>
            <a:pPr lvl="0" algn="just">
              <a:buFont typeface="Wingdings" pitchFamily="2" charset="2"/>
              <a:buChar char="q"/>
            </a:pPr>
            <a:r>
              <a:rPr lang="sr-Latn-CS" dirty="0" smtClean="0"/>
              <a:t> U</a:t>
            </a:r>
            <a:r>
              <a:rPr lang="en-GB" dirty="0" err="1" smtClean="0"/>
              <a:t>pravljanje</a:t>
            </a:r>
            <a:r>
              <a:rPr lang="en-GB" dirty="0" smtClean="0"/>
              <a:t> </a:t>
            </a:r>
            <a:r>
              <a:rPr lang="en-GB" dirty="0" err="1" smtClean="0"/>
              <a:t>obuhvata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sr-Latn-CS" dirty="0" smtClean="0"/>
              <a:t> neke </a:t>
            </a:r>
            <a:r>
              <a:rPr lang="sr-Latn-CS" b="1" dirty="0" smtClean="0"/>
              <a:t>dodatne funkcije </a:t>
            </a:r>
            <a:r>
              <a:rPr lang="sr-Latn-CS" dirty="0" smtClean="0"/>
              <a:t>(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statička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estimacija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stanja</a:t>
            </a: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analiza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sigurnosti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pogona</a:t>
            </a:r>
            <a:r>
              <a:rPr lang="sr-Latn-C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ekonomski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dispečing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aktivnih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snaga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podrazumijeva</a:t>
            </a:r>
            <a:r>
              <a:rPr lang="en-GB" dirty="0" smtClean="0"/>
              <a:t> </a:t>
            </a:r>
            <a:r>
              <a:rPr lang="en-GB" dirty="0" err="1" smtClean="0"/>
              <a:t>optimalno</a:t>
            </a:r>
            <a:r>
              <a:rPr lang="en-GB" dirty="0" smtClean="0"/>
              <a:t> </a:t>
            </a:r>
            <a:r>
              <a:rPr lang="en-GB" dirty="0" err="1" smtClean="0"/>
              <a:t>angažovanje</a:t>
            </a:r>
            <a:r>
              <a:rPr lang="en-GB" dirty="0" smtClean="0"/>
              <a:t> </a:t>
            </a:r>
            <a:r>
              <a:rPr lang="en-GB" dirty="0" err="1" smtClean="0"/>
              <a:t>agregata</a:t>
            </a:r>
            <a:r>
              <a:rPr lang="en-GB" dirty="0" smtClean="0"/>
              <a:t> (</a:t>
            </a:r>
            <a:r>
              <a:rPr lang="en-GB" dirty="0" err="1" smtClean="0"/>
              <a:t>obavlja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ranije</a:t>
            </a:r>
            <a:r>
              <a:rPr lang="en-GB" dirty="0" smtClean="0"/>
              <a:t>)</a:t>
            </a:r>
            <a:r>
              <a:rPr lang="sr-Latn-CS" dirty="0" smtClean="0"/>
              <a:t>,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izrada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optimalnog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plana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napona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proizvodnje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tokova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reaktivnih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snaga</a:t>
            </a:r>
            <a:r>
              <a:rPr lang="sr-Latn-CS" dirty="0" smtClean="0"/>
              <a:t>). </a:t>
            </a:r>
            <a:endParaRPr lang="en-GB" dirty="0" smtClean="0"/>
          </a:p>
          <a:p>
            <a:pPr>
              <a:buFont typeface="Wingdings" pitchFamily="2" charset="2"/>
              <a:buChar char="q"/>
            </a:pPr>
            <a:endParaRPr lang="en-GB" dirty="0" err="1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endParaRPr lang="en-GB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5" y="0"/>
            <a:ext cx="10410092" cy="1477108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Uloga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i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sr-Latn-CS" sz="4000" b="1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značaj dispečerskih centara u eksploataciji EES-a</a:t>
            </a:r>
            <a:endParaRPr lang="en-GB" sz="4000" b="1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9" y="1561514"/>
            <a:ext cx="10466364" cy="5036235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GB" sz="4000" dirty="0" smtClean="0"/>
              <a:t> </a:t>
            </a:r>
            <a:r>
              <a:rPr lang="sr-Latn-CS" sz="4000" dirty="0" smtClean="0"/>
              <a:t>Dispečerski centar ima zadatak da obezbijedi: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3600" dirty="0" smtClean="0">
                <a:solidFill>
                  <a:schemeClr val="accent6">
                    <a:lumMod val="75000"/>
                  </a:schemeClr>
                </a:solidFill>
              </a:rPr>
              <a:t>Stabilnost sistema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3600" dirty="0" smtClean="0">
                <a:solidFill>
                  <a:schemeClr val="accent6">
                    <a:lumMod val="75000"/>
                  </a:schemeClr>
                </a:solidFill>
              </a:rPr>
              <a:t>Dovoljno snadbijevanje potrošača el.energijom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3600" dirty="0" smtClean="0">
                <a:solidFill>
                  <a:schemeClr val="accent6">
                    <a:lumMod val="75000"/>
                  </a:schemeClr>
                </a:solidFill>
              </a:rPr>
              <a:t>Sigurnost snadbijevanja potrošača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3600" dirty="0" smtClean="0">
                <a:solidFill>
                  <a:schemeClr val="accent6">
                    <a:lumMod val="75000"/>
                  </a:schemeClr>
                </a:solidFill>
              </a:rPr>
              <a:t>Kvalitet snadbijevanja potrošača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3600" dirty="0" smtClean="0">
                <a:solidFill>
                  <a:schemeClr val="accent6">
                    <a:lumMod val="75000"/>
                  </a:schemeClr>
                </a:solidFill>
              </a:rPr>
              <a:t>Ekonomičnost proizvodnje, prenosa i distribucije el.energije.</a:t>
            </a:r>
            <a:endParaRPr lang="en-GB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1442" name="AutoShape 2" descr="УНИВЕРЗИТЕТ СИНГИДУНУМ МАСТЕР РАД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837" y="1969477"/>
            <a:ext cx="10771163" cy="2897945"/>
          </a:xfrm>
        </p:spPr>
        <p:txBody>
          <a:bodyPr>
            <a:noAutofit/>
          </a:bodyPr>
          <a:lstStyle/>
          <a:p>
            <a:pPr algn="ctr"/>
            <a:r>
              <a:rPr lang="sr-Latn-CS" sz="6600" b="1" i="1" dirty="0" smtClean="0">
                <a:solidFill>
                  <a:schemeClr val="accent6">
                    <a:lumMod val="75000"/>
                  </a:schemeClr>
                </a:solidFill>
              </a:rPr>
              <a:t>Dispečerski centar </a:t>
            </a:r>
            <a:br>
              <a:rPr lang="sr-Latn-CS" sz="66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r-Latn-CS" sz="6600" b="1" i="1" dirty="0" smtClean="0">
                <a:solidFill>
                  <a:schemeClr val="accent6">
                    <a:lumMod val="75000"/>
                  </a:schemeClr>
                </a:solidFill>
              </a:rPr>
              <a:t>Crne Gore</a:t>
            </a:r>
            <a:endParaRPr lang="en-GB" sz="66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14534</TotalTime>
  <Words>725</Words>
  <Application>Microsoft Office PowerPoint</Application>
  <PresentationFormat>Custom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Eksploatacija elektroenergetskih sistema (E4a) </vt:lpstr>
      <vt:lpstr>Uloga i značaj dispečerskih centara u eksploataciji EES-a</vt:lpstr>
      <vt:lpstr>Uloga i značaj dispečerskih centara u eksploataciji EES-a</vt:lpstr>
      <vt:lpstr>Uloga i značaj dispečerskih centara u eksploataciji EES-a</vt:lpstr>
      <vt:lpstr>Uloga i značaj dispečerskih centara u eksploataciji EES-a</vt:lpstr>
      <vt:lpstr>Uloga i značaj dispečerskih centara u eksploataciji EES-a</vt:lpstr>
      <vt:lpstr>Uloga i značaj dispečerskih centara u eksploataciji EES-a</vt:lpstr>
      <vt:lpstr>Uloga i značaj dispečerskih centara u eksploataciji EES-a</vt:lpstr>
      <vt:lpstr>Dispečerski centar  Crne Gore</vt:lpstr>
      <vt:lpstr>Dispečerski centar Crne Gore</vt:lpstr>
      <vt:lpstr>Dispečerski centar Crne Gore</vt:lpstr>
      <vt:lpstr>Dispečerski centar Crne Gore</vt:lpstr>
      <vt:lpstr>Slide 13</vt:lpstr>
      <vt:lpstr>Dispečerski centar Crne Gore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Izvršni organi u automatici</dc:title>
  <dc:creator>User</dc:creator>
  <cp:lastModifiedBy>VESNA</cp:lastModifiedBy>
  <cp:revision>73</cp:revision>
  <dcterms:created xsi:type="dcterms:W3CDTF">2016-11-15T22:33:43Z</dcterms:created>
  <dcterms:modified xsi:type="dcterms:W3CDTF">2020-12-01T14:13:37Z</dcterms:modified>
</cp:coreProperties>
</file>