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0" r:id="rId1"/>
  </p:sldMasterIdLst>
  <p:notesMasterIdLst>
    <p:notesMasterId r:id="rId10"/>
  </p:notesMasterIdLst>
  <p:sldIdLst>
    <p:sldId id="292" r:id="rId2"/>
    <p:sldId id="303" r:id="rId3"/>
    <p:sldId id="304" r:id="rId4"/>
    <p:sldId id="305" r:id="rId5"/>
    <p:sldId id="306" r:id="rId6"/>
    <p:sldId id="307" r:id="rId7"/>
    <p:sldId id="308" r:id="rId8"/>
    <p:sldId id="3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4F728-FD66-4534-B7DC-5502855D2C0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1F405-E790-4232-8915-A48488DCBF4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262FA-9D33-46E7-B97D-2C45E308A23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1658-58CB-4A3B-B4EA-A82316C85EBD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B2059-6723-4797-8FCE-51BD2F36DDB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28A53-538A-49EF-A08C-8AD563D394A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290B-058D-4FEF-9FA6-ED309B2DDFD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4C2FC-DAB6-4FA2-A714-FE15D3F5E2EE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DD0A35-0201-4D42-A1DD-9F93AD05655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E2685-43C6-4D22-8235-6A533D1F2DD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68B12-DC23-4DF1-B564-535151DB3B8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752B42-3F7E-4547-856C-F411E5B462B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1" r:id="rId1"/>
    <p:sldLayoutId id="2147484862" r:id="rId2"/>
    <p:sldLayoutId id="2147484863" r:id="rId3"/>
    <p:sldLayoutId id="2147484864" r:id="rId4"/>
    <p:sldLayoutId id="2147484865" r:id="rId5"/>
    <p:sldLayoutId id="2147484866" r:id="rId6"/>
    <p:sldLayoutId id="2147484867" r:id="rId7"/>
    <p:sldLayoutId id="2147484868" r:id="rId8"/>
    <p:sldLayoutId id="2147484869" r:id="rId9"/>
    <p:sldLayoutId id="2147484870" r:id="rId10"/>
    <p:sldLayoutId id="21474848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YE5U-9Vyu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58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4000" b="1" i="1" dirty="0" smtClean="0">
                <a:solidFill>
                  <a:schemeClr val="tx1"/>
                </a:solidFill>
              </a:rPr>
              <a:t> </a:t>
            </a:r>
            <a:r>
              <a:rPr lang="en-GB" sz="4000" b="1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4000" b="1" i="1" dirty="0" smtClean="0">
                <a:solidFill>
                  <a:schemeClr val="tx1"/>
                </a:solidFill>
              </a:rPr>
              <a:t> </a:t>
            </a:r>
            <a:r>
              <a:rPr lang="en-GB" sz="4000" b="1" i="1" dirty="0" err="1" smtClean="0">
                <a:solidFill>
                  <a:schemeClr val="tx1"/>
                </a:solidFill>
              </a:rPr>
              <a:t>sistema</a:t>
            </a:r>
            <a:r>
              <a:rPr lang="en-GB" sz="4000" b="1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6937" y="3108960"/>
            <a:ext cx="9622303" cy="354505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GB" sz="9100" b="1" i="1" dirty="0" err="1" smtClean="0">
                <a:solidFill>
                  <a:srgbClr val="FF0000"/>
                </a:solidFill>
              </a:rPr>
              <a:t>Osnovne</a:t>
            </a:r>
            <a:r>
              <a:rPr lang="en-GB" sz="9100" b="1" i="1" dirty="0" smtClean="0">
                <a:solidFill>
                  <a:srgbClr val="FF0000"/>
                </a:solidFill>
              </a:rPr>
              <a:t> </a:t>
            </a:r>
            <a:r>
              <a:rPr lang="en-GB" sz="9100" b="1" i="1" dirty="0" err="1" smtClean="0">
                <a:solidFill>
                  <a:srgbClr val="FF0000"/>
                </a:solidFill>
              </a:rPr>
              <a:t>energetsko-eksploatacione</a:t>
            </a:r>
            <a:r>
              <a:rPr lang="en-GB" sz="9100" b="1" i="1" dirty="0" smtClean="0">
                <a:solidFill>
                  <a:srgbClr val="FF0000"/>
                </a:solidFill>
              </a:rPr>
              <a:t> </a:t>
            </a:r>
            <a:r>
              <a:rPr lang="en-GB" sz="9100" b="1" i="1" dirty="0" err="1" smtClean="0">
                <a:solidFill>
                  <a:srgbClr val="FF0000"/>
                </a:solidFill>
              </a:rPr>
              <a:t>karakteristike</a:t>
            </a:r>
            <a:r>
              <a:rPr lang="en-GB" sz="9100" b="1" i="1" dirty="0" smtClean="0">
                <a:solidFill>
                  <a:srgbClr val="FF0000"/>
                </a:solidFill>
              </a:rPr>
              <a:t> </a:t>
            </a:r>
            <a:r>
              <a:rPr lang="en-GB" sz="9100" b="1" i="1" dirty="0" err="1" smtClean="0">
                <a:solidFill>
                  <a:srgbClr val="FF0000"/>
                </a:solidFill>
              </a:rPr>
              <a:t>elektrana</a:t>
            </a:r>
            <a:endParaRPr lang="en-GB" sz="9100" b="1" i="1" dirty="0" smtClean="0">
              <a:solidFill>
                <a:srgbClr val="FF0000"/>
              </a:solidFill>
            </a:endParaRPr>
          </a:p>
          <a:p>
            <a:pPr algn="ctr"/>
            <a:endParaRPr lang="sr-Latn-CS" sz="5400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5400" i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</a:t>
            </a:r>
            <a:r>
              <a:rPr lang="sr-Latn-CS" sz="3600" dirty="0" smtClean="0"/>
              <a:t>                                                                 </a:t>
            </a:r>
            <a:r>
              <a:rPr lang="en-GB" sz="7600" b="1" i="1" dirty="0" err="1" smtClean="0"/>
              <a:t>Aktiv</a:t>
            </a:r>
            <a:r>
              <a:rPr lang="en-GB" sz="7600" b="1" i="1" dirty="0" smtClean="0"/>
              <a:t> </a:t>
            </a:r>
            <a:r>
              <a:rPr lang="en-GB" sz="7600" b="1" i="1" dirty="0" err="1" smtClean="0"/>
              <a:t>energetike</a:t>
            </a:r>
            <a:r>
              <a:rPr lang="en-GB" sz="7600" b="1" i="1" dirty="0" smtClean="0"/>
              <a:t> 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30555" y="196948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2" y="1758463"/>
            <a:ext cx="10339755" cy="483928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sz="4400" dirty="0" err="1" smtClean="0"/>
              <a:t>Zadatak</a:t>
            </a:r>
            <a:r>
              <a:rPr lang="en-GB" sz="4400" dirty="0" smtClean="0"/>
              <a:t> </a:t>
            </a:r>
            <a:r>
              <a:rPr lang="en-GB" sz="4400" dirty="0" err="1" smtClean="0"/>
              <a:t>elektrana</a:t>
            </a:r>
            <a:r>
              <a:rPr lang="en-GB" sz="4400" dirty="0" smtClean="0"/>
              <a:t> je </a:t>
            </a:r>
            <a:r>
              <a:rPr lang="en-GB" sz="4400" dirty="0" err="1" smtClean="0"/>
              <a:t>da</a:t>
            </a:r>
            <a:r>
              <a:rPr lang="en-GB" sz="4400" dirty="0" smtClean="0"/>
              <a:t> u </a:t>
            </a:r>
            <a:r>
              <a:rPr lang="en-GB" sz="4400" dirty="0" err="1" smtClean="0"/>
              <a:t>svakom</a:t>
            </a:r>
            <a:r>
              <a:rPr lang="en-GB" sz="4400" dirty="0" smtClean="0"/>
              <a:t> </a:t>
            </a:r>
            <a:r>
              <a:rPr lang="en-GB" sz="4400" dirty="0" err="1" smtClean="0"/>
              <a:t>trenutku</a:t>
            </a:r>
            <a:r>
              <a:rPr lang="en-GB" sz="4400" dirty="0" smtClean="0"/>
              <a:t> </a:t>
            </a:r>
            <a:r>
              <a:rPr lang="en-GB" sz="4400" dirty="0" err="1" smtClean="0"/>
              <a:t>zadovolje</a:t>
            </a:r>
            <a:r>
              <a:rPr lang="en-GB" sz="4400" dirty="0" smtClean="0"/>
              <a:t> </a:t>
            </a:r>
            <a:r>
              <a:rPr lang="en-GB" sz="4400" dirty="0" err="1" smtClean="0"/>
              <a:t>potrošnju</a:t>
            </a:r>
            <a:r>
              <a:rPr lang="en-GB" sz="4400" dirty="0" smtClean="0"/>
              <a:t> </a:t>
            </a:r>
            <a:r>
              <a:rPr lang="en-GB" sz="4400" dirty="0" err="1" smtClean="0"/>
              <a:t>sistema</a:t>
            </a:r>
            <a:r>
              <a:rPr lang="en-GB" sz="4400" dirty="0" smtClean="0"/>
              <a:t>!</a:t>
            </a:r>
          </a:p>
          <a:p>
            <a:pPr algn="just">
              <a:buNone/>
            </a:pPr>
            <a:endParaRPr lang="en-GB" sz="4400" dirty="0" smtClean="0"/>
          </a:p>
          <a:p>
            <a:pPr algn="just">
              <a:buFont typeface="Wingdings" pitchFamily="2" charset="2"/>
              <a:buChar char="§"/>
            </a:pPr>
            <a:r>
              <a:rPr lang="en-GB" sz="4400" dirty="0" smtClean="0"/>
              <a:t>Pod </a:t>
            </a:r>
            <a:r>
              <a:rPr lang="en-GB" sz="4400" b="1" dirty="0" err="1" smtClean="0"/>
              <a:t>potrošnjom</a:t>
            </a:r>
            <a:r>
              <a:rPr lang="en-GB" sz="4400" dirty="0" smtClean="0"/>
              <a:t> se </a:t>
            </a:r>
            <a:r>
              <a:rPr lang="en-GB" sz="4400" dirty="0" err="1" smtClean="0"/>
              <a:t>podrazumijevaju</a:t>
            </a:r>
            <a:r>
              <a:rPr lang="en-GB" sz="4400" dirty="0" smtClean="0"/>
              <a:t> </a:t>
            </a:r>
            <a:r>
              <a:rPr lang="en-GB" sz="4400" dirty="0" err="1" smtClean="0"/>
              <a:t>neto</a:t>
            </a:r>
            <a:r>
              <a:rPr lang="en-GB" sz="4400" dirty="0" smtClean="0"/>
              <a:t> </a:t>
            </a:r>
            <a:r>
              <a:rPr lang="en-GB" sz="4400" dirty="0" err="1" smtClean="0"/>
              <a:t>potrošnje</a:t>
            </a:r>
            <a:r>
              <a:rPr lang="en-GB" sz="4400" dirty="0" smtClean="0"/>
              <a:t> </a:t>
            </a:r>
            <a:r>
              <a:rPr lang="en-GB" sz="4400" dirty="0" err="1" smtClean="0"/>
              <a:t>potrošača</a:t>
            </a:r>
            <a:r>
              <a:rPr lang="en-GB" sz="4400" dirty="0" smtClean="0"/>
              <a:t> </a:t>
            </a:r>
            <a:r>
              <a:rPr lang="en-GB" sz="4400" dirty="0" err="1" smtClean="0"/>
              <a:t>i</a:t>
            </a:r>
            <a:r>
              <a:rPr lang="en-GB" sz="4400" dirty="0" smtClean="0"/>
              <a:t> </a:t>
            </a:r>
            <a:r>
              <a:rPr lang="en-GB" sz="4400" dirty="0" err="1" smtClean="0"/>
              <a:t>gubici</a:t>
            </a:r>
            <a:r>
              <a:rPr lang="en-GB" sz="4400" dirty="0" smtClean="0"/>
              <a:t> u </a:t>
            </a:r>
            <a:r>
              <a:rPr lang="en-GB" sz="4400" dirty="0" err="1" smtClean="0"/>
              <a:t>prenosnim</a:t>
            </a:r>
            <a:r>
              <a:rPr lang="en-GB" sz="4400" dirty="0" smtClean="0"/>
              <a:t> </a:t>
            </a:r>
            <a:r>
              <a:rPr lang="en-GB" sz="4400" dirty="0" err="1" smtClean="0"/>
              <a:t>i</a:t>
            </a:r>
            <a:r>
              <a:rPr lang="en-GB" sz="4400" dirty="0" smtClean="0"/>
              <a:t> </a:t>
            </a:r>
            <a:r>
              <a:rPr lang="en-GB" sz="4400" dirty="0" err="1" smtClean="0"/>
              <a:t>distributivnim</a:t>
            </a:r>
            <a:r>
              <a:rPr lang="en-GB" sz="4400" dirty="0" smtClean="0"/>
              <a:t> </a:t>
            </a:r>
            <a:r>
              <a:rPr lang="en-GB" sz="4400" dirty="0" err="1" smtClean="0"/>
              <a:t>mrežama</a:t>
            </a:r>
            <a:r>
              <a:rPr lang="en-GB" sz="4400" dirty="0" smtClean="0"/>
              <a:t>.</a:t>
            </a: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533378"/>
            <a:ext cx="10494498" cy="5324621"/>
          </a:xfrm>
        </p:spPr>
        <p:txBody>
          <a:bodyPr>
            <a:noAutofit/>
          </a:bodyPr>
          <a:lstStyle/>
          <a:p>
            <a:pPr algn="just"/>
            <a:r>
              <a:rPr lang="en-GB" sz="2800" dirty="0" err="1" smtClean="0"/>
              <a:t>Osim</a:t>
            </a:r>
            <a:r>
              <a:rPr lang="en-GB" sz="2800" dirty="0" smtClean="0"/>
              <a:t> toga, u </a:t>
            </a:r>
            <a:r>
              <a:rPr lang="en-GB" sz="2800" dirty="0" err="1" smtClean="0"/>
              <a:t>elektranama</a:t>
            </a:r>
            <a:r>
              <a:rPr lang="en-GB" sz="2800" dirty="0" smtClean="0"/>
              <a:t> se </a:t>
            </a:r>
            <a:r>
              <a:rPr lang="en-GB" sz="2800" dirty="0" err="1" smtClean="0"/>
              <a:t>mora</a:t>
            </a:r>
            <a:r>
              <a:rPr lang="en-GB" sz="2800" dirty="0" smtClean="0"/>
              <a:t> </a:t>
            </a:r>
            <a:r>
              <a:rPr lang="en-GB" sz="2800" dirty="0" err="1" smtClean="0"/>
              <a:t>obezbijediti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b="1" dirty="0" err="1" smtClean="0"/>
              <a:t>neophodna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rezerva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kapaciteta</a:t>
            </a:r>
            <a:r>
              <a:rPr lang="en-GB" sz="2800" b="1" dirty="0" smtClean="0"/>
              <a:t>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pokrivanje</a:t>
            </a:r>
            <a:r>
              <a:rPr lang="en-GB" sz="2800" dirty="0" smtClean="0"/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sz="2800" dirty="0" err="1" smtClean="0"/>
              <a:t>iznenadnih</a:t>
            </a:r>
            <a:r>
              <a:rPr lang="en-GB" sz="2800" dirty="0" smtClean="0"/>
              <a:t> </a:t>
            </a:r>
            <a:r>
              <a:rPr lang="en-GB" sz="2800" dirty="0" err="1" smtClean="0"/>
              <a:t>promjena</a:t>
            </a:r>
            <a:r>
              <a:rPr lang="en-GB" sz="2800" dirty="0" smtClean="0"/>
              <a:t> </a:t>
            </a:r>
            <a:r>
              <a:rPr lang="en-GB" sz="2800" dirty="0" err="1" smtClean="0"/>
              <a:t>opterećenja</a:t>
            </a:r>
            <a:r>
              <a:rPr lang="en-GB" sz="2800" dirty="0" smtClean="0"/>
              <a:t> ( </a:t>
            </a:r>
            <a:r>
              <a:rPr lang="en-GB" sz="2800" dirty="0" err="1" smtClean="0">
                <a:solidFill>
                  <a:srgbClr val="FF0000"/>
                </a:solidFill>
              </a:rPr>
              <a:t>regulaciona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rezerva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), </a:t>
            </a:r>
          </a:p>
          <a:p>
            <a:pPr lvl="0" algn="just">
              <a:buNone/>
            </a:pPr>
            <a:endParaRPr lang="en-GB" sz="2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en-GB" sz="2800" dirty="0" smtClean="0"/>
              <a:t> </a:t>
            </a:r>
            <a:r>
              <a:rPr lang="en-GB" sz="2800" dirty="0" err="1" smtClean="0"/>
              <a:t>istovremenog</a:t>
            </a:r>
            <a:r>
              <a:rPr lang="en-GB" sz="2800" dirty="0" smtClean="0"/>
              <a:t> </a:t>
            </a:r>
            <a:r>
              <a:rPr lang="en-GB" sz="2800" dirty="0" err="1" smtClean="0"/>
              <a:t>ispada</a:t>
            </a:r>
            <a:r>
              <a:rPr lang="en-GB" sz="2800" dirty="0" smtClean="0"/>
              <a:t> </a:t>
            </a:r>
            <a:r>
              <a:rPr lang="en-GB" sz="2800" dirty="0" err="1" smtClean="0"/>
              <a:t>najveće</a:t>
            </a:r>
            <a:r>
              <a:rPr lang="en-GB" sz="2800" dirty="0" smtClean="0"/>
              <a:t> </a:t>
            </a:r>
            <a:r>
              <a:rPr lang="en-GB" sz="2800" dirty="0" err="1" smtClean="0"/>
              <a:t>moguće</a:t>
            </a:r>
            <a:r>
              <a:rPr lang="en-GB" sz="2800" dirty="0" smtClean="0"/>
              <a:t> </a:t>
            </a:r>
            <a:r>
              <a:rPr lang="en-GB" sz="2800" dirty="0" err="1" smtClean="0"/>
              <a:t>snage</a:t>
            </a:r>
            <a:r>
              <a:rPr lang="en-GB" sz="2800" dirty="0" smtClean="0"/>
              <a:t> </a:t>
            </a:r>
            <a:r>
              <a:rPr lang="en-GB" sz="2800" dirty="0" err="1" smtClean="0"/>
              <a:t>proizvodnih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    ( </a:t>
            </a:r>
            <a:r>
              <a:rPr lang="en-GB" sz="2800" dirty="0" err="1" smtClean="0">
                <a:solidFill>
                  <a:srgbClr val="FF0000"/>
                </a:solidFill>
              </a:rPr>
              <a:t>havarijska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rotirajuća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rezerva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),</a:t>
            </a:r>
          </a:p>
          <a:p>
            <a:pPr lvl="0" algn="just">
              <a:buNone/>
            </a:pPr>
            <a:endParaRPr lang="en-GB" sz="2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en-GB" sz="2800" dirty="0" smtClean="0"/>
              <a:t> </a:t>
            </a:r>
            <a:r>
              <a:rPr lang="en-GB" sz="2800" dirty="0" err="1" smtClean="0"/>
              <a:t>generatorskih</a:t>
            </a:r>
            <a:r>
              <a:rPr lang="en-GB" sz="2800" dirty="0" smtClean="0"/>
              <a:t> </a:t>
            </a:r>
            <a:r>
              <a:rPr lang="en-GB" sz="2800" dirty="0" err="1" smtClean="0"/>
              <a:t>kapaciteta</a:t>
            </a:r>
            <a:r>
              <a:rPr lang="en-GB" sz="2800" dirty="0" smtClean="0"/>
              <a:t> u </a:t>
            </a:r>
            <a:r>
              <a:rPr lang="en-GB" sz="2800" dirty="0" err="1" smtClean="0"/>
              <a:t>remontu</a:t>
            </a:r>
            <a:r>
              <a:rPr lang="en-GB" sz="2800" dirty="0" smtClean="0"/>
              <a:t> ( </a:t>
            </a:r>
            <a:r>
              <a:rPr lang="en-GB" sz="2800" dirty="0" err="1" smtClean="0">
                <a:solidFill>
                  <a:srgbClr val="FF0000"/>
                </a:solidFill>
              </a:rPr>
              <a:t>remontna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rezerva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</a:p>
          <a:p>
            <a:pPr lvl="0" algn="just">
              <a:buNone/>
            </a:pPr>
            <a:endParaRPr lang="en-GB" sz="2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en-GB" sz="2800" dirty="0" smtClean="0"/>
              <a:t> </a:t>
            </a:r>
            <a:r>
              <a:rPr lang="en-GB" sz="2800" dirty="0" err="1" smtClean="0"/>
              <a:t>drugih</a:t>
            </a:r>
            <a:r>
              <a:rPr lang="en-GB" sz="2800" dirty="0" smtClean="0"/>
              <a:t> </a:t>
            </a:r>
            <a:r>
              <a:rPr lang="en-GB" sz="2800" dirty="0" err="1" smtClean="0"/>
              <a:t>dužih</a:t>
            </a:r>
            <a:r>
              <a:rPr lang="en-GB" sz="2800" dirty="0" smtClean="0"/>
              <a:t> </a:t>
            </a:r>
            <a:r>
              <a:rPr lang="en-GB" sz="2800" dirty="0" err="1" smtClean="0"/>
              <a:t>neplaniranih</a:t>
            </a:r>
            <a:r>
              <a:rPr lang="en-GB" sz="2800" dirty="0" smtClean="0"/>
              <a:t> </a:t>
            </a:r>
            <a:r>
              <a:rPr lang="en-GB" sz="2800" dirty="0" err="1" smtClean="0"/>
              <a:t>ispada</a:t>
            </a:r>
            <a:r>
              <a:rPr lang="en-GB" sz="2800" dirty="0" smtClean="0"/>
              <a:t> </a:t>
            </a:r>
            <a:r>
              <a:rPr lang="en-GB" sz="2800" dirty="0" err="1" smtClean="0"/>
              <a:t>proizvodnih</a:t>
            </a:r>
            <a:r>
              <a:rPr lang="en-GB" sz="2800" dirty="0" smtClean="0"/>
              <a:t> </a:t>
            </a:r>
            <a:r>
              <a:rPr lang="en-GB" sz="2800" dirty="0" err="1" smtClean="0"/>
              <a:t>kapaciteta</a:t>
            </a:r>
            <a:r>
              <a:rPr lang="en-GB" sz="2800" dirty="0" smtClean="0"/>
              <a:t> ( </a:t>
            </a:r>
            <a:r>
              <a:rPr lang="en-GB" sz="2800" dirty="0" err="1" smtClean="0">
                <a:solidFill>
                  <a:srgbClr val="FF0000"/>
                </a:solidFill>
              </a:rPr>
              <a:t>hladna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rezerva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).</a:t>
            </a:r>
          </a:p>
          <a:p>
            <a:pPr algn="just">
              <a:buFont typeface="Wingdings" pitchFamily="2" charset="2"/>
              <a:buChar char="§"/>
            </a:pP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533378"/>
            <a:ext cx="10494498" cy="532462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sz="2800" dirty="0" err="1" smtClean="0"/>
              <a:t>Osnovni</a:t>
            </a:r>
            <a:r>
              <a:rPr lang="en-GB" sz="2800" dirty="0" smtClean="0"/>
              <a:t> </a:t>
            </a:r>
            <a:r>
              <a:rPr lang="en-GB" sz="2800" dirty="0" err="1" smtClean="0"/>
              <a:t>pojmovi</a:t>
            </a:r>
            <a:r>
              <a:rPr lang="en-GB" sz="2800" dirty="0" smtClean="0"/>
              <a:t> </a:t>
            </a:r>
            <a:r>
              <a:rPr lang="en-GB" sz="2800" dirty="0" err="1" smtClean="0"/>
              <a:t>sa</a:t>
            </a:r>
            <a:r>
              <a:rPr lang="en-GB" sz="2800" dirty="0" smtClean="0"/>
              <a:t> </a:t>
            </a:r>
            <a:r>
              <a:rPr lang="en-GB" sz="2800" dirty="0" err="1" smtClean="0"/>
              <a:t>kojima</a:t>
            </a:r>
            <a:r>
              <a:rPr lang="en-GB" sz="2800" dirty="0" smtClean="0"/>
              <a:t> se </a:t>
            </a:r>
            <a:r>
              <a:rPr lang="en-GB" sz="2800" dirty="0" err="1" smtClean="0"/>
              <a:t>operiše</a:t>
            </a:r>
            <a:r>
              <a:rPr lang="en-GB" sz="2800" dirty="0" smtClean="0"/>
              <a:t> u </a:t>
            </a:r>
            <a:r>
              <a:rPr lang="en-GB" sz="2800" dirty="0" err="1" smtClean="0"/>
              <a:t>procesu</a:t>
            </a:r>
            <a:r>
              <a:rPr lang="en-GB" sz="2800" dirty="0" smtClean="0"/>
              <a:t> </a:t>
            </a:r>
            <a:r>
              <a:rPr lang="en-GB" sz="2800" dirty="0" err="1" smtClean="0"/>
              <a:t>eksploatacije</a:t>
            </a:r>
            <a:r>
              <a:rPr lang="en-GB" sz="2800" dirty="0" smtClean="0"/>
              <a:t>, </a:t>
            </a:r>
            <a:r>
              <a:rPr lang="en-GB" sz="2800" b="1" dirty="0" err="1" smtClean="0"/>
              <a:t>zajednički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za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sve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elektrane</a:t>
            </a:r>
            <a:r>
              <a:rPr lang="en-GB" sz="2800" b="1" dirty="0" smtClean="0"/>
              <a:t> </a:t>
            </a:r>
            <a:r>
              <a:rPr lang="en-GB" sz="2800" dirty="0" err="1" smtClean="0"/>
              <a:t>su</a:t>
            </a:r>
            <a:r>
              <a:rPr lang="en-GB" sz="2800" dirty="0" smtClean="0"/>
              <a:t>:</a:t>
            </a:r>
          </a:p>
          <a:p>
            <a:pPr algn="just">
              <a:buNone/>
            </a:pPr>
            <a:endParaRPr lang="en-GB" sz="2800" dirty="0" smtClean="0"/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Instalisana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agregata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smtClean="0"/>
              <a:t>- </a:t>
            </a:r>
            <a:r>
              <a:rPr lang="en-GB" sz="2800" dirty="0" err="1" smtClean="0"/>
              <a:t>mjerena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generatoru</a:t>
            </a:r>
            <a:r>
              <a:rPr lang="en-GB" sz="2800" dirty="0" smtClean="0"/>
              <a:t> (</a:t>
            </a:r>
            <a:r>
              <a:rPr lang="en-GB" sz="2800" dirty="0" err="1" smtClean="0"/>
              <a:t>P’</a:t>
            </a:r>
            <a:r>
              <a:rPr lang="en-GB" sz="2800" baseline="-25000" dirty="0" err="1" smtClean="0"/>
              <a:t>Gi</a:t>
            </a:r>
            <a:r>
              <a:rPr lang="en-GB" sz="2800" dirty="0" smtClean="0"/>
              <a:t> ; </a:t>
            </a:r>
            <a:r>
              <a:rPr lang="en-GB" sz="2800" dirty="0" err="1" smtClean="0"/>
              <a:t>S’</a:t>
            </a:r>
            <a:r>
              <a:rPr lang="en-GB" sz="2800" baseline="-25000" dirty="0" err="1" smtClean="0"/>
              <a:t>Gi</a:t>
            </a:r>
            <a:r>
              <a:rPr lang="en-GB" sz="2800" dirty="0" smtClean="0"/>
              <a:t>),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pragu</a:t>
            </a:r>
            <a:r>
              <a:rPr lang="en-GB" sz="2800" dirty="0" smtClean="0"/>
              <a:t> </a:t>
            </a:r>
            <a:r>
              <a:rPr lang="en-GB" sz="2800" dirty="0" err="1" smtClean="0"/>
              <a:t>generatora</a:t>
            </a:r>
            <a:r>
              <a:rPr lang="en-GB" sz="2800" dirty="0" smtClean="0"/>
              <a:t> (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) 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Gi</a:t>
            </a:r>
            <a:r>
              <a:rPr lang="en-GB" sz="2800" dirty="0" smtClean="0"/>
              <a:t> ; </a:t>
            </a:r>
            <a:r>
              <a:rPr lang="en-GB" sz="2800" dirty="0" err="1" smtClean="0"/>
              <a:t>S</a:t>
            </a:r>
            <a:r>
              <a:rPr lang="en-GB" sz="2800" baseline="-25000" dirty="0" err="1" smtClean="0"/>
              <a:t>Gi</a:t>
            </a:r>
            <a:r>
              <a:rPr lang="en-GB" sz="2800" dirty="0" smtClean="0"/>
              <a:t>), </a:t>
            </a:r>
            <a:r>
              <a:rPr lang="en-GB" sz="2800" dirty="0" err="1" smtClean="0"/>
              <a:t>što</a:t>
            </a:r>
            <a:r>
              <a:rPr lang="en-GB" sz="2800" dirty="0" smtClean="0"/>
              <a:t> je </a:t>
            </a:r>
            <a:r>
              <a:rPr lang="en-GB" sz="2800" dirty="0" err="1" smtClean="0"/>
              <a:t>istovremeno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nominalna</a:t>
            </a:r>
            <a:r>
              <a:rPr lang="en-GB" sz="2800" dirty="0" smtClean="0"/>
              <a:t> </a:t>
            </a:r>
            <a:r>
              <a:rPr lang="en-GB" sz="2800" dirty="0" err="1" smtClean="0"/>
              <a:t>snaga</a:t>
            </a:r>
            <a:r>
              <a:rPr lang="en-GB" sz="2800" dirty="0" smtClean="0"/>
              <a:t> </a:t>
            </a:r>
            <a:r>
              <a:rPr lang="en-GB" sz="2800" dirty="0" err="1" smtClean="0"/>
              <a:t>proizvodnog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.</a:t>
            </a:r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Instalisana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P</a:t>
            </a:r>
            <a:r>
              <a:rPr lang="en-GB" sz="2400" baseline="-25000" dirty="0" err="1" smtClean="0"/>
              <a:t>Ei</a:t>
            </a:r>
            <a:r>
              <a:rPr lang="en-GB" sz="2400" dirty="0" smtClean="0"/>
              <a:t>), </a:t>
            </a:r>
            <a:r>
              <a:rPr lang="en-GB" sz="2800" dirty="0" err="1" smtClean="0"/>
              <a:t>koja</a:t>
            </a:r>
            <a:r>
              <a:rPr lang="en-GB" sz="2800" dirty="0" smtClean="0"/>
              <a:t> </a:t>
            </a:r>
            <a:r>
              <a:rPr lang="en-GB" sz="2800" dirty="0" err="1" smtClean="0"/>
              <a:t>predstavlja</a:t>
            </a:r>
            <a:r>
              <a:rPr lang="en-GB" sz="2800" dirty="0" smtClean="0"/>
              <a:t> </a:t>
            </a:r>
            <a:r>
              <a:rPr lang="en-GB" sz="2800" dirty="0" err="1" smtClean="0"/>
              <a:t>zbir</a:t>
            </a:r>
            <a:r>
              <a:rPr lang="en-GB" sz="2800" dirty="0" smtClean="0"/>
              <a:t> </a:t>
            </a:r>
            <a:r>
              <a:rPr lang="en-GB" sz="2800" dirty="0" err="1" smtClean="0"/>
              <a:t>nominalnih</a:t>
            </a:r>
            <a:r>
              <a:rPr lang="en-GB" sz="2800" dirty="0" smtClean="0"/>
              <a:t> </a:t>
            </a:r>
            <a:r>
              <a:rPr lang="en-GB" sz="2800" dirty="0" err="1" smtClean="0"/>
              <a:t>snaga</a:t>
            </a:r>
            <a:r>
              <a:rPr lang="en-GB" sz="2800" dirty="0" smtClean="0"/>
              <a:t> </a:t>
            </a:r>
            <a:r>
              <a:rPr lang="en-GB" sz="2800" dirty="0" err="1" smtClean="0"/>
              <a:t>turbina</a:t>
            </a:r>
            <a:r>
              <a:rPr lang="en-GB" sz="2800" dirty="0" smtClean="0"/>
              <a:t> [MW],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generatora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[MVA].  </a:t>
            </a:r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Maksimalna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- </a:t>
            </a:r>
            <a:r>
              <a:rPr lang="en-GB" sz="2800" dirty="0" err="1" smtClean="0"/>
              <a:t>najveća</a:t>
            </a:r>
            <a:r>
              <a:rPr lang="en-GB" sz="2800" dirty="0" smtClean="0"/>
              <a:t> </a:t>
            </a:r>
            <a:r>
              <a:rPr lang="en-GB" sz="2800" dirty="0" err="1" smtClean="0"/>
              <a:t>snaga</a:t>
            </a:r>
            <a:r>
              <a:rPr lang="en-GB" sz="2800" dirty="0" smtClean="0"/>
              <a:t> (PEM ≤ </a:t>
            </a:r>
            <a:r>
              <a:rPr lang="en-GB" sz="2800" dirty="0" err="1" smtClean="0"/>
              <a:t>PEi</a:t>
            </a:r>
            <a:r>
              <a:rPr lang="en-GB" sz="2800" dirty="0" smtClean="0"/>
              <a:t>) </a:t>
            </a:r>
            <a:r>
              <a:rPr lang="en-GB" sz="2800" dirty="0" err="1" smtClean="0"/>
              <a:t>koju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elektrana</a:t>
            </a:r>
            <a:r>
              <a:rPr lang="en-GB" sz="2800" dirty="0" smtClean="0"/>
              <a:t> </a:t>
            </a:r>
            <a:r>
              <a:rPr lang="en-GB" sz="2800" dirty="0" err="1" smtClean="0"/>
              <a:t>kao</a:t>
            </a:r>
            <a:r>
              <a:rPr lang="en-GB" sz="2800" dirty="0" smtClean="0"/>
              <a:t> </a:t>
            </a:r>
            <a:r>
              <a:rPr lang="en-GB" sz="2800" dirty="0" err="1" smtClean="0"/>
              <a:t>cjelina</a:t>
            </a:r>
            <a:r>
              <a:rPr lang="en-GB" sz="2800" dirty="0" smtClean="0"/>
              <a:t> </a:t>
            </a:r>
            <a:r>
              <a:rPr lang="en-GB" sz="2800" dirty="0" err="1" smtClean="0"/>
              <a:t>može</a:t>
            </a:r>
            <a:r>
              <a:rPr lang="en-GB" sz="2800" dirty="0" smtClean="0"/>
              <a:t> </a:t>
            </a:r>
            <a:r>
              <a:rPr lang="en-GB" sz="2800" dirty="0" err="1" smtClean="0"/>
              <a:t>dati</a:t>
            </a:r>
            <a:r>
              <a:rPr lang="en-GB" sz="2800" dirty="0" smtClean="0"/>
              <a:t> </a:t>
            </a:r>
            <a:r>
              <a:rPr lang="en-GB" sz="2800" dirty="0" err="1" smtClean="0"/>
              <a:t>uz</a:t>
            </a:r>
            <a:r>
              <a:rPr lang="en-GB" sz="2800" dirty="0" smtClean="0"/>
              <a:t> </a:t>
            </a:r>
            <a:r>
              <a:rPr lang="en-GB" sz="2800" dirty="0" err="1" smtClean="0"/>
              <a:t>pretpostavku</a:t>
            </a:r>
            <a:r>
              <a:rPr lang="en-GB" sz="2800" dirty="0" smtClean="0"/>
              <a:t> </a:t>
            </a:r>
            <a:r>
              <a:rPr lang="en-GB" sz="2800" dirty="0" err="1" smtClean="0"/>
              <a:t>da</a:t>
            </a:r>
            <a:r>
              <a:rPr lang="en-GB" sz="2800" dirty="0" smtClean="0"/>
              <a:t>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GB" sz="2800" dirty="0" err="1" smtClean="0"/>
              <a:t>svi</a:t>
            </a:r>
            <a:r>
              <a:rPr lang="en-GB" sz="2800" dirty="0" smtClean="0"/>
              <a:t> </a:t>
            </a:r>
            <a:r>
              <a:rPr lang="en-GB" sz="2800" dirty="0" err="1" smtClean="0"/>
              <a:t>djelovi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</a:t>
            </a:r>
            <a:r>
              <a:rPr lang="en-GB" sz="2800" dirty="0" err="1" smtClean="0"/>
              <a:t>sposobni</a:t>
            </a:r>
            <a:r>
              <a:rPr lang="en-GB" sz="2800" dirty="0" smtClean="0"/>
              <a:t>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pogon</a:t>
            </a:r>
            <a:r>
              <a:rPr lang="en-GB" sz="2800" dirty="0" smtClean="0"/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GB" sz="44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533378"/>
            <a:ext cx="10494498" cy="5324621"/>
          </a:xfrm>
        </p:spPr>
        <p:txBody>
          <a:bodyPr>
            <a:noAutofit/>
          </a:bodyPr>
          <a:lstStyle/>
          <a:p>
            <a:pPr marL="596646" indent="-514350" algn="just">
              <a:buFont typeface="Courier New" pitchFamily="49" charset="0"/>
              <a:buChar char="o"/>
            </a:pPr>
            <a:r>
              <a:rPr lang="en-GB" sz="2800" b="1" dirty="0" err="1" smtClean="0">
                <a:solidFill>
                  <a:srgbClr val="FF0000"/>
                </a:solidFill>
              </a:rPr>
              <a:t>Raspoloživa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agregata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 </a:t>
            </a:r>
            <a:r>
              <a:rPr lang="en-GB" sz="2800" dirty="0" err="1" smtClean="0"/>
              <a:t>PGr</a:t>
            </a:r>
            <a:r>
              <a:rPr lang="en-GB" sz="2800" dirty="0" smtClean="0"/>
              <a:t> ) </a:t>
            </a:r>
            <a:r>
              <a:rPr lang="en-GB" sz="2800" b="1" dirty="0" err="1" smtClean="0">
                <a:solidFill>
                  <a:srgbClr val="FF0000"/>
                </a:solidFill>
              </a:rPr>
              <a:t>ili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 </a:t>
            </a:r>
            <a:r>
              <a:rPr lang="en-GB" sz="2800" dirty="0" err="1" smtClean="0"/>
              <a:t>PEr</a:t>
            </a:r>
            <a:r>
              <a:rPr lang="en-GB" sz="2800" dirty="0" smtClean="0"/>
              <a:t>), </a:t>
            </a:r>
            <a:r>
              <a:rPr lang="en-GB" sz="2800" dirty="0" err="1" smtClean="0"/>
              <a:t>koja</a:t>
            </a:r>
            <a:r>
              <a:rPr lang="en-GB" sz="2800" dirty="0" smtClean="0"/>
              <a:t> se </a:t>
            </a:r>
            <a:r>
              <a:rPr lang="en-GB" sz="2800" dirty="0" err="1" smtClean="0"/>
              <a:t>dobija</a:t>
            </a:r>
            <a:r>
              <a:rPr lang="en-GB" sz="2800" dirty="0" smtClean="0"/>
              <a:t> </a:t>
            </a:r>
            <a:r>
              <a:rPr lang="en-GB" sz="2800" dirty="0" err="1" smtClean="0"/>
              <a:t>preko</a:t>
            </a:r>
            <a:r>
              <a:rPr lang="en-GB" sz="2800" dirty="0" smtClean="0"/>
              <a:t> </a:t>
            </a:r>
            <a:r>
              <a:rPr lang="en-GB" sz="2800" dirty="0" err="1" smtClean="0"/>
              <a:t>zajedničkog</a:t>
            </a:r>
            <a:r>
              <a:rPr lang="en-GB" sz="2800" dirty="0" smtClean="0"/>
              <a:t> </a:t>
            </a:r>
            <a:r>
              <a:rPr lang="en-GB" sz="2800" dirty="0" err="1" smtClean="0"/>
              <a:t>izraza</a:t>
            </a:r>
            <a:r>
              <a:rPr lang="en-GB" sz="2800" dirty="0" smtClean="0"/>
              <a:t>:</a:t>
            </a:r>
          </a:p>
          <a:p>
            <a:pPr algn="ctr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</a:t>
            </a:r>
            <a:r>
              <a:rPr lang="en-GB" sz="2800" b="1" baseline="-25000" dirty="0" smtClean="0">
                <a:solidFill>
                  <a:srgbClr val="FF0000"/>
                </a:solidFill>
              </a:rPr>
              <a:t>r </a:t>
            </a:r>
            <a:r>
              <a:rPr lang="en-GB" sz="2800" b="1" dirty="0" smtClean="0">
                <a:solidFill>
                  <a:srgbClr val="FF0000"/>
                </a:solidFill>
              </a:rPr>
              <a:t>= </a:t>
            </a:r>
            <a:r>
              <a:rPr lang="en-GB" sz="2800" b="1" dirty="0" err="1" smtClean="0">
                <a:solidFill>
                  <a:srgbClr val="FF0000"/>
                </a:solidFill>
              </a:rPr>
              <a:t>P’</a:t>
            </a:r>
            <a:r>
              <a:rPr lang="en-GB" sz="2800" b="1" baseline="-25000" dirty="0" err="1" smtClean="0">
                <a:solidFill>
                  <a:srgbClr val="FF0000"/>
                </a:solidFill>
              </a:rPr>
              <a:t>i</a:t>
            </a:r>
            <a:r>
              <a:rPr lang="en-GB" sz="2800" b="1" dirty="0" smtClean="0">
                <a:solidFill>
                  <a:srgbClr val="FF0000"/>
                </a:solidFill>
              </a:rPr>
              <a:t> – </a:t>
            </a:r>
            <a:r>
              <a:rPr lang="en-GB" sz="2800" b="1" dirty="0" err="1" smtClean="0">
                <a:solidFill>
                  <a:srgbClr val="FF0000"/>
                </a:solidFill>
              </a:rPr>
              <a:t>P</a:t>
            </a:r>
            <a:r>
              <a:rPr lang="en-GB" sz="2800" b="1" baseline="-25000" dirty="0" err="1" smtClean="0">
                <a:solidFill>
                  <a:srgbClr val="FF0000"/>
                </a:solidFill>
              </a:rPr>
              <a:t>sp</a:t>
            </a:r>
            <a:r>
              <a:rPr lang="en-GB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– </a:t>
            </a:r>
            <a:r>
              <a:rPr lang="en-GB" sz="2800" b="1" dirty="0" err="1" smtClean="0">
                <a:solidFill>
                  <a:srgbClr val="FF0000"/>
                </a:solidFill>
              </a:rPr>
              <a:t>P</a:t>
            </a:r>
            <a:r>
              <a:rPr lang="en-GB" sz="2800" b="1" baseline="-25000" dirty="0" err="1" smtClean="0">
                <a:solidFill>
                  <a:srgbClr val="FF0000"/>
                </a:solidFill>
              </a:rPr>
              <a:t>ReR</a:t>
            </a:r>
            <a:r>
              <a:rPr lang="en-GB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- </a:t>
            </a:r>
            <a:r>
              <a:rPr lang="en-GB" sz="2800" b="1" dirty="0" err="1" smtClean="0">
                <a:solidFill>
                  <a:srgbClr val="FF0000"/>
                </a:solidFill>
              </a:rPr>
              <a:t>ΔP</a:t>
            </a:r>
            <a:r>
              <a:rPr lang="en-GB" sz="2800" b="1" baseline="-25000" dirty="0" err="1" smtClean="0">
                <a:solidFill>
                  <a:srgbClr val="FF0000"/>
                </a:solidFill>
              </a:rPr>
              <a:t>op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GB" sz="2800" dirty="0" err="1" smtClean="0"/>
              <a:t>gdje</a:t>
            </a:r>
            <a:r>
              <a:rPr lang="en-GB" sz="2800" dirty="0" smtClean="0"/>
              <a:t> je: </a:t>
            </a:r>
          </a:p>
          <a:p>
            <a:pPr algn="just"/>
            <a:r>
              <a:rPr lang="en-GB" sz="2800" b="1" dirty="0" err="1" smtClean="0"/>
              <a:t>P</a:t>
            </a:r>
            <a:r>
              <a:rPr lang="en-GB" sz="2800" b="1" baseline="-25000" dirty="0" err="1" smtClean="0"/>
              <a:t>sp</a:t>
            </a:r>
            <a:r>
              <a:rPr lang="en-GB" sz="2800" dirty="0" smtClean="0"/>
              <a:t> - </a:t>
            </a:r>
            <a:r>
              <a:rPr lang="en-GB" sz="2800" dirty="0" err="1" smtClean="0"/>
              <a:t>snaga</a:t>
            </a:r>
            <a:r>
              <a:rPr lang="en-GB" sz="2800" dirty="0" smtClean="0"/>
              <a:t> </a:t>
            </a:r>
            <a:r>
              <a:rPr lang="en-GB" sz="2800" dirty="0" err="1" smtClean="0"/>
              <a:t>sopstvene</a:t>
            </a:r>
            <a:r>
              <a:rPr lang="en-GB" sz="2800" dirty="0" smtClean="0"/>
              <a:t> </a:t>
            </a:r>
            <a:r>
              <a:rPr lang="en-GB" sz="2800" dirty="0" err="1" smtClean="0"/>
              <a:t>potrošnje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(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), </a:t>
            </a:r>
          </a:p>
          <a:p>
            <a:pPr algn="just"/>
            <a:r>
              <a:rPr lang="en-GB" sz="2800" b="1" dirty="0" err="1" smtClean="0"/>
              <a:t>P</a:t>
            </a:r>
            <a:r>
              <a:rPr lang="en-GB" sz="2800" b="1" baseline="-25000" dirty="0" err="1" smtClean="0"/>
              <a:t>ReR</a:t>
            </a:r>
            <a:r>
              <a:rPr lang="en-GB" sz="2800" dirty="0" smtClean="0"/>
              <a:t> - </a:t>
            </a:r>
            <a:r>
              <a:rPr lang="en-GB" sz="2800" dirty="0" err="1" smtClean="0"/>
              <a:t>snaga</a:t>
            </a:r>
            <a:r>
              <a:rPr lang="en-GB" sz="2800" dirty="0" smtClean="0"/>
              <a:t> u </a:t>
            </a:r>
            <a:r>
              <a:rPr lang="en-GB" sz="2800" dirty="0" err="1" smtClean="0"/>
              <a:t>remontu</a:t>
            </a:r>
            <a:r>
              <a:rPr lang="en-GB" sz="2800" dirty="0" smtClean="0"/>
              <a:t>,</a:t>
            </a:r>
          </a:p>
          <a:p>
            <a:pPr algn="just"/>
            <a:r>
              <a:rPr lang="en-GB" sz="2800" b="1" dirty="0" smtClean="0"/>
              <a:t>∆P</a:t>
            </a:r>
            <a:r>
              <a:rPr lang="en-GB" sz="2800" b="1" baseline="-25000" dirty="0" smtClean="0"/>
              <a:t>op</a:t>
            </a:r>
            <a:r>
              <a:rPr lang="en-GB" sz="2800" b="1" dirty="0" smtClean="0"/>
              <a:t> </a:t>
            </a:r>
            <a:r>
              <a:rPr lang="en-GB" sz="2800" dirty="0" smtClean="0"/>
              <a:t>- </a:t>
            </a:r>
            <a:r>
              <a:rPr lang="en-GB" sz="2800" dirty="0" err="1" smtClean="0"/>
              <a:t>smanjena</a:t>
            </a:r>
            <a:r>
              <a:rPr lang="en-GB" sz="2800" dirty="0" smtClean="0"/>
              <a:t> </a:t>
            </a:r>
            <a:r>
              <a:rPr lang="en-GB" sz="2800" dirty="0" err="1" smtClean="0"/>
              <a:t>snaga</a:t>
            </a:r>
            <a:r>
              <a:rPr lang="en-GB" sz="2800" dirty="0" smtClean="0"/>
              <a:t> </a:t>
            </a:r>
            <a:r>
              <a:rPr lang="en-GB" sz="2800" dirty="0" err="1" smtClean="0"/>
              <a:t>usljed</a:t>
            </a:r>
            <a:r>
              <a:rPr lang="en-GB" sz="2800" dirty="0" smtClean="0"/>
              <a:t> </a:t>
            </a:r>
            <a:r>
              <a:rPr lang="en-GB" sz="2800" dirty="0" err="1" smtClean="0"/>
              <a:t>posebnih</a:t>
            </a:r>
            <a:r>
              <a:rPr lang="en-GB" sz="2800" dirty="0" smtClean="0"/>
              <a:t> </a:t>
            </a:r>
            <a:r>
              <a:rPr lang="en-GB" sz="2800" dirty="0" err="1" smtClean="0"/>
              <a:t>operativnih</a:t>
            </a:r>
            <a:r>
              <a:rPr lang="en-GB" sz="2800" dirty="0" smtClean="0"/>
              <a:t> </a:t>
            </a:r>
            <a:r>
              <a:rPr lang="en-GB" sz="2800" dirty="0" err="1" smtClean="0"/>
              <a:t>razloga</a:t>
            </a:r>
            <a:r>
              <a:rPr lang="en-GB" sz="2800" dirty="0" smtClean="0"/>
              <a:t>, </a:t>
            </a:r>
            <a:r>
              <a:rPr lang="en-GB" sz="2800" dirty="0" err="1" smtClean="0"/>
              <a:t>kao</a:t>
            </a:r>
            <a:r>
              <a:rPr lang="en-GB" sz="2800" dirty="0" smtClean="0"/>
              <a:t> </a:t>
            </a:r>
            <a:r>
              <a:rPr lang="en-GB" sz="2800" dirty="0" err="1" smtClean="0"/>
              <a:t>što</a:t>
            </a:r>
            <a:r>
              <a:rPr lang="en-GB" sz="2800" dirty="0" smtClean="0"/>
              <a:t>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GB" sz="2800" dirty="0" err="1" smtClean="0"/>
              <a:t>smanjenje</a:t>
            </a:r>
            <a:r>
              <a:rPr lang="en-GB" sz="2800" dirty="0" smtClean="0"/>
              <a:t> </a:t>
            </a:r>
            <a:r>
              <a:rPr lang="en-GB" sz="2800" dirty="0" err="1" smtClean="0"/>
              <a:t>pada</a:t>
            </a:r>
            <a:r>
              <a:rPr lang="en-GB" sz="2800" dirty="0" smtClean="0"/>
              <a:t> </a:t>
            </a:r>
            <a:r>
              <a:rPr lang="en-GB" sz="2800" dirty="0" err="1" smtClean="0"/>
              <a:t>kod</a:t>
            </a:r>
            <a:r>
              <a:rPr lang="en-GB" sz="2800" dirty="0" smtClean="0"/>
              <a:t> HE, </a:t>
            </a:r>
            <a:r>
              <a:rPr lang="en-GB" sz="2800" dirty="0" err="1" smtClean="0"/>
              <a:t>porast</a:t>
            </a:r>
            <a:r>
              <a:rPr lang="en-GB" sz="2800" dirty="0" smtClean="0"/>
              <a:t> temperature </a:t>
            </a:r>
            <a:r>
              <a:rPr lang="en-GB" sz="2800" dirty="0" err="1" smtClean="0"/>
              <a:t>rashladne</a:t>
            </a:r>
            <a:r>
              <a:rPr lang="en-GB" sz="2800" dirty="0" smtClean="0"/>
              <a:t> </a:t>
            </a:r>
            <a:r>
              <a:rPr lang="en-GB" sz="2800" dirty="0" err="1" smtClean="0"/>
              <a:t>vode</a:t>
            </a:r>
            <a:r>
              <a:rPr lang="en-GB" sz="2800" dirty="0" smtClean="0"/>
              <a:t> </a:t>
            </a:r>
            <a:r>
              <a:rPr lang="en-GB" sz="2800" dirty="0" err="1" smtClean="0"/>
              <a:t>kod</a:t>
            </a:r>
            <a:r>
              <a:rPr lang="en-GB" sz="2800" dirty="0" smtClean="0"/>
              <a:t> TE, </a:t>
            </a:r>
            <a:r>
              <a:rPr lang="en-GB" sz="2800" dirty="0" err="1" smtClean="0"/>
              <a:t>kvarovi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mlinovima</a:t>
            </a:r>
            <a:r>
              <a:rPr lang="en-GB" sz="2800" dirty="0" smtClean="0"/>
              <a:t> TE </a:t>
            </a:r>
            <a:r>
              <a:rPr lang="en-GB" sz="2800" dirty="0" err="1" smtClean="0"/>
              <a:t>i</a:t>
            </a:r>
            <a:r>
              <a:rPr lang="en-GB" sz="2800" dirty="0" smtClean="0"/>
              <a:t> sl.</a:t>
            </a:r>
          </a:p>
          <a:p>
            <a:pPr algn="just">
              <a:buNone/>
            </a:pPr>
            <a:endParaRPr lang="en-GB" sz="2800" dirty="0" smtClean="0"/>
          </a:p>
          <a:p>
            <a:pPr algn="just">
              <a:buFont typeface="Wingdings" pitchFamily="2" charset="2"/>
              <a:buChar char="§"/>
            </a:pPr>
            <a:endParaRPr lang="en-GB" sz="44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533378"/>
            <a:ext cx="10494498" cy="5324621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sopstvene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potrošnje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sp</a:t>
            </a:r>
            <a:r>
              <a:rPr lang="en-GB" sz="2800" dirty="0" smtClean="0"/>
              <a:t>), </a:t>
            </a:r>
            <a:r>
              <a:rPr lang="en-GB" sz="2800" dirty="0" err="1" smtClean="0"/>
              <a:t>koja</a:t>
            </a:r>
            <a:r>
              <a:rPr lang="en-GB" sz="2800" dirty="0" smtClean="0"/>
              <a:t> </a:t>
            </a:r>
            <a:r>
              <a:rPr lang="en-GB" sz="2800" dirty="0" err="1" smtClean="0"/>
              <a:t>podrazumijeva</a:t>
            </a:r>
            <a:r>
              <a:rPr lang="en-GB" sz="2800" dirty="0" smtClean="0"/>
              <a:t>  </a:t>
            </a:r>
            <a:r>
              <a:rPr lang="en-GB" sz="2800" dirty="0" err="1" smtClean="0"/>
              <a:t>snagu</a:t>
            </a:r>
            <a:r>
              <a:rPr lang="en-GB" sz="2800" dirty="0" smtClean="0"/>
              <a:t> </a:t>
            </a:r>
            <a:r>
              <a:rPr lang="en-GB" sz="2800" dirty="0" err="1" smtClean="0"/>
              <a:t>neophodnu</a:t>
            </a:r>
            <a:r>
              <a:rPr lang="en-GB" sz="2800" dirty="0" smtClean="0"/>
              <a:t>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pogon</a:t>
            </a:r>
            <a:r>
              <a:rPr lang="en-GB" sz="2800" dirty="0" smtClean="0"/>
              <a:t> </a:t>
            </a:r>
            <a:r>
              <a:rPr lang="en-GB" sz="2800" dirty="0" err="1" smtClean="0"/>
              <a:t>pomoćnih</a:t>
            </a:r>
            <a:r>
              <a:rPr lang="en-GB" sz="2800" dirty="0" smtClean="0"/>
              <a:t> </a:t>
            </a:r>
            <a:r>
              <a:rPr lang="en-GB" sz="2800" dirty="0" err="1" smtClean="0"/>
              <a:t>uređaja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(</a:t>
            </a:r>
            <a:r>
              <a:rPr lang="en-GB" sz="2800" dirty="0" err="1" smtClean="0"/>
              <a:t>pumpe</a:t>
            </a:r>
            <a:r>
              <a:rPr lang="en-GB" sz="2800" dirty="0" smtClean="0"/>
              <a:t>, </a:t>
            </a:r>
            <a:r>
              <a:rPr lang="en-GB" sz="2800" dirty="0" err="1" smtClean="0"/>
              <a:t>ventilatori</a:t>
            </a:r>
            <a:r>
              <a:rPr lang="en-GB" sz="2800" dirty="0" smtClean="0"/>
              <a:t>, </a:t>
            </a:r>
            <a:r>
              <a:rPr lang="en-GB" sz="2800" dirty="0" err="1" smtClean="0"/>
              <a:t>kompresori</a:t>
            </a:r>
            <a:r>
              <a:rPr lang="en-GB" sz="2800" dirty="0" smtClean="0"/>
              <a:t>, </a:t>
            </a:r>
            <a:r>
              <a:rPr lang="en-GB" sz="2800" dirty="0" err="1" smtClean="0"/>
              <a:t>mlinovi</a:t>
            </a:r>
            <a:r>
              <a:rPr lang="en-GB" sz="2800" dirty="0" smtClean="0"/>
              <a:t> </a:t>
            </a:r>
            <a:r>
              <a:rPr lang="en-GB" sz="2800" dirty="0" err="1" smtClean="0"/>
              <a:t>itd</a:t>
            </a:r>
            <a:r>
              <a:rPr lang="en-GB" sz="2800" dirty="0" smtClean="0"/>
              <a:t>.)</a:t>
            </a:r>
          </a:p>
          <a:p>
            <a:pPr algn="just">
              <a:buNone/>
            </a:pPr>
            <a:endParaRPr lang="en-GB" sz="2800" dirty="0" smtClean="0"/>
          </a:p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Aktivna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pragu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generatora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(P</a:t>
            </a:r>
            <a:r>
              <a:rPr lang="en-GB" sz="2800" baseline="-25000" dirty="0" smtClean="0"/>
              <a:t>G</a:t>
            </a:r>
            <a:r>
              <a:rPr lang="en-GB" sz="2800" dirty="0" smtClean="0"/>
              <a:t>), </a:t>
            </a:r>
            <a:r>
              <a:rPr lang="en-GB" sz="2800" i="1" dirty="0" err="1" smtClean="0"/>
              <a:t>ili</a:t>
            </a:r>
            <a:r>
              <a:rPr lang="en-GB" sz="2800" i="1" dirty="0" smtClean="0"/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dirty="0" smtClean="0"/>
              <a:t> (P</a:t>
            </a:r>
            <a:r>
              <a:rPr lang="en-GB" sz="2800" baseline="-25000" dirty="0" smtClean="0"/>
              <a:t>E</a:t>
            </a:r>
            <a:r>
              <a:rPr lang="en-GB" sz="2800" dirty="0" smtClean="0"/>
              <a:t>) je </a:t>
            </a:r>
            <a:r>
              <a:rPr lang="en-GB" sz="2800" dirty="0" err="1" smtClean="0"/>
              <a:t>razlika</a:t>
            </a:r>
            <a:r>
              <a:rPr lang="en-GB" sz="2800" dirty="0" smtClean="0"/>
              <a:t> </a:t>
            </a:r>
            <a:r>
              <a:rPr lang="en-GB" sz="2800" dirty="0" err="1" smtClean="0"/>
              <a:t>između</a:t>
            </a:r>
            <a:r>
              <a:rPr lang="en-GB" sz="2800" dirty="0" smtClean="0"/>
              <a:t> </a:t>
            </a:r>
            <a:r>
              <a:rPr lang="en-GB" sz="2800" dirty="0" err="1" smtClean="0"/>
              <a:t>snage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generatoru</a:t>
            </a:r>
            <a:r>
              <a:rPr lang="en-GB" sz="2800" dirty="0" smtClean="0"/>
              <a:t> (P’</a:t>
            </a:r>
            <a:r>
              <a:rPr lang="en-GB" sz="2800" baseline="-25000" dirty="0" smtClean="0"/>
              <a:t>G </a:t>
            </a:r>
            <a:r>
              <a:rPr lang="en-GB" sz="2800" dirty="0" smtClean="0"/>
              <a:t>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snage</a:t>
            </a:r>
            <a:r>
              <a:rPr lang="en-GB" sz="2800" dirty="0" smtClean="0"/>
              <a:t> </a:t>
            </a:r>
            <a:r>
              <a:rPr lang="en-GB" sz="2800" dirty="0" err="1" smtClean="0"/>
              <a:t>sopstvene</a:t>
            </a:r>
            <a:r>
              <a:rPr lang="en-GB" sz="2800" dirty="0" smtClean="0"/>
              <a:t> </a:t>
            </a:r>
            <a:r>
              <a:rPr lang="en-GB" sz="2800" dirty="0" err="1" smtClean="0"/>
              <a:t>potrošnje</a:t>
            </a:r>
            <a:r>
              <a:rPr lang="en-GB" sz="2800" dirty="0" smtClean="0"/>
              <a:t> </a:t>
            </a:r>
            <a:r>
              <a:rPr lang="en-GB" sz="2800" dirty="0" err="1" smtClean="0"/>
              <a:t>generatora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sp</a:t>
            </a:r>
            <a:r>
              <a:rPr lang="en-GB" sz="2800" dirty="0" smtClean="0"/>
              <a:t>).</a:t>
            </a:r>
          </a:p>
          <a:p>
            <a:pPr algn="just">
              <a:buNone/>
            </a:pPr>
            <a:endParaRPr lang="en-GB" sz="2800" dirty="0" smtClean="0"/>
          </a:p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Angažovana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dirty="0" smtClean="0"/>
              <a:t> 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Ea</a:t>
            </a:r>
            <a:r>
              <a:rPr lang="en-GB" sz="2800" dirty="0" smtClean="0"/>
              <a:t>), </a:t>
            </a:r>
            <a:r>
              <a:rPr lang="en-GB" sz="2800" dirty="0" err="1" smtClean="0"/>
              <a:t>koja</a:t>
            </a:r>
            <a:r>
              <a:rPr lang="en-GB" sz="2800" dirty="0" smtClean="0"/>
              <a:t> se </a:t>
            </a:r>
            <a:r>
              <a:rPr lang="en-GB" sz="2800" dirty="0" err="1" smtClean="0"/>
              <a:t>definiše</a:t>
            </a:r>
            <a:r>
              <a:rPr lang="en-GB" sz="2800" dirty="0" smtClean="0"/>
              <a:t> </a:t>
            </a:r>
            <a:r>
              <a:rPr lang="en-GB" sz="2800" dirty="0" err="1" smtClean="0"/>
              <a:t>kao</a:t>
            </a:r>
            <a:r>
              <a:rPr lang="en-GB" sz="2800" dirty="0" smtClean="0"/>
              <a:t> </a:t>
            </a:r>
            <a:r>
              <a:rPr lang="en-GB" sz="2800" dirty="0" err="1" smtClean="0"/>
              <a:t>razlika</a:t>
            </a:r>
            <a:r>
              <a:rPr lang="en-GB" sz="2800" dirty="0" smtClean="0"/>
              <a:t> </a:t>
            </a:r>
            <a:r>
              <a:rPr lang="en-GB" sz="2800" dirty="0" err="1" smtClean="0"/>
              <a:t>između</a:t>
            </a:r>
            <a:r>
              <a:rPr lang="en-GB" sz="2800" dirty="0" smtClean="0"/>
              <a:t> </a:t>
            </a:r>
            <a:r>
              <a:rPr lang="en-GB" sz="2800" dirty="0" err="1" smtClean="0"/>
              <a:t>raspoložive</a:t>
            </a:r>
            <a:r>
              <a:rPr lang="en-GB" sz="2800" dirty="0" smtClean="0"/>
              <a:t> </a:t>
            </a:r>
            <a:r>
              <a:rPr lang="en-GB" sz="2800" dirty="0" err="1" smtClean="0"/>
              <a:t>snage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Er</a:t>
            </a:r>
            <a:r>
              <a:rPr lang="en-GB" sz="2800" dirty="0" smtClean="0"/>
              <a:t> 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kapaciteta</a:t>
            </a:r>
            <a:r>
              <a:rPr lang="en-GB" sz="2800" dirty="0" smtClean="0"/>
              <a:t> </a:t>
            </a:r>
            <a:r>
              <a:rPr lang="en-GB" sz="2800" dirty="0" err="1" smtClean="0"/>
              <a:t>koji</a:t>
            </a:r>
            <a:r>
              <a:rPr lang="en-GB" sz="2800" dirty="0" smtClean="0"/>
              <a:t> se </a:t>
            </a:r>
            <a:r>
              <a:rPr lang="en-GB" sz="2800" dirty="0" err="1" smtClean="0"/>
              <a:t>drži</a:t>
            </a:r>
            <a:r>
              <a:rPr lang="en-GB" sz="2800" dirty="0" smtClean="0"/>
              <a:t> u </a:t>
            </a:r>
            <a:r>
              <a:rPr lang="en-GB" sz="2800" dirty="0" err="1" smtClean="0"/>
              <a:t>rezervi</a:t>
            </a:r>
            <a:r>
              <a:rPr lang="en-GB" sz="2800" dirty="0" smtClean="0"/>
              <a:t> u </a:t>
            </a:r>
            <a:r>
              <a:rPr lang="en-GB" sz="2800" dirty="0" err="1" smtClean="0"/>
              <a:t>elektrani</a:t>
            </a:r>
            <a:r>
              <a:rPr lang="en-GB" sz="2800" dirty="0" smtClean="0"/>
              <a:t> (</a:t>
            </a:r>
            <a:r>
              <a:rPr lang="en-GB" sz="2800" dirty="0" err="1" smtClean="0"/>
              <a:t>P</a:t>
            </a:r>
            <a:r>
              <a:rPr lang="en-GB" sz="2800" baseline="-25000" dirty="0" err="1" smtClean="0"/>
              <a:t>rez</a:t>
            </a:r>
            <a:r>
              <a:rPr lang="en-GB" sz="2800" dirty="0" smtClean="0"/>
              <a:t>).</a:t>
            </a:r>
          </a:p>
          <a:p>
            <a:pPr algn="just">
              <a:buFont typeface="Wingdings" pitchFamily="2" charset="2"/>
              <a:buChar char="§"/>
            </a:pPr>
            <a:endParaRPr lang="en-GB" sz="2800" dirty="0" smtClean="0"/>
          </a:p>
          <a:p>
            <a:pPr algn="just">
              <a:buFont typeface="Wingdings" pitchFamily="2" charset="2"/>
              <a:buChar char="§"/>
            </a:pPr>
            <a:endParaRPr lang="en-GB" sz="44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Osnovne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energetsko-eksploatacione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karakteristike</a:t>
            </a:r>
            <a:r>
              <a:rPr lang="en-GB" sz="4400" b="1" i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  <a:effectLst/>
              </a:rPr>
              <a:t>elektrana</a:t>
            </a:r>
            <a:r>
              <a:rPr lang="en-GB" sz="3200" b="1" i="1" dirty="0" smtClean="0">
                <a:solidFill>
                  <a:srgbClr val="FF0000"/>
                </a:solidFill>
              </a:rPr>
              <a:t/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533378"/>
            <a:ext cx="10494498" cy="5324621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Srednja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godišnja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agregata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smtClean="0"/>
              <a:t>(</a:t>
            </a:r>
            <a:r>
              <a:rPr lang="en-GB" sz="2800" i="1" dirty="0" err="1" smtClean="0"/>
              <a:t>elektrane</a:t>
            </a:r>
            <a:r>
              <a:rPr lang="en-GB" sz="2800" i="1" dirty="0" smtClean="0"/>
              <a:t>)</a:t>
            </a:r>
            <a:r>
              <a:rPr lang="en-GB" sz="2800" dirty="0" smtClean="0"/>
              <a:t> </a:t>
            </a:r>
            <a:r>
              <a:rPr lang="en-GB" sz="2800" dirty="0" err="1" smtClean="0"/>
              <a:t>predstavlja</a:t>
            </a:r>
            <a:r>
              <a:rPr lang="en-GB" sz="2800" dirty="0" smtClean="0"/>
              <a:t> </a:t>
            </a:r>
            <a:r>
              <a:rPr lang="en-GB" sz="2800" dirty="0" err="1" smtClean="0"/>
              <a:t>količnik</a:t>
            </a:r>
            <a:r>
              <a:rPr lang="en-GB" sz="2800" dirty="0" smtClean="0"/>
              <a:t> </a:t>
            </a:r>
            <a:r>
              <a:rPr lang="en-GB" sz="2800" dirty="0" err="1" smtClean="0"/>
              <a:t>između</a:t>
            </a:r>
            <a:r>
              <a:rPr lang="en-GB" sz="2800" dirty="0" smtClean="0"/>
              <a:t> </a:t>
            </a:r>
            <a:r>
              <a:rPr lang="en-GB" sz="2800" dirty="0" err="1" smtClean="0"/>
              <a:t>odgovarajuće</a:t>
            </a:r>
            <a:r>
              <a:rPr lang="en-GB" sz="2800" dirty="0" smtClean="0"/>
              <a:t> </a:t>
            </a:r>
            <a:r>
              <a:rPr lang="en-GB" sz="2800" dirty="0" err="1" smtClean="0"/>
              <a:t>godišnje</a:t>
            </a:r>
            <a:r>
              <a:rPr lang="en-GB" sz="2800" dirty="0" smtClean="0"/>
              <a:t> </a:t>
            </a:r>
            <a:r>
              <a:rPr lang="en-GB" sz="2800" dirty="0" err="1" smtClean="0"/>
              <a:t>proizvedene</a:t>
            </a:r>
            <a:r>
              <a:rPr lang="en-GB" sz="2800" dirty="0" smtClean="0"/>
              <a:t> </a:t>
            </a:r>
            <a:r>
              <a:rPr lang="en-GB" sz="2800" dirty="0" err="1" smtClean="0"/>
              <a:t>energije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(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broja</a:t>
            </a:r>
            <a:r>
              <a:rPr lang="en-GB" sz="2800" dirty="0" smtClean="0"/>
              <a:t> sati u </a:t>
            </a:r>
            <a:r>
              <a:rPr lang="en-GB" sz="2800" dirty="0" err="1" smtClean="0"/>
              <a:t>godini</a:t>
            </a:r>
            <a:r>
              <a:rPr lang="en-GB" sz="2800" dirty="0" smtClean="0"/>
              <a:t> (8760 h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prostu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8784 h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prestupnu</a:t>
            </a:r>
            <a:r>
              <a:rPr lang="en-GB" sz="2800" dirty="0" smtClean="0"/>
              <a:t> </a:t>
            </a:r>
            <a:r>
              <a:rPr lang="en-GB" sz="2800" dirty="0" err="1" smtClean="0"/>
              <a:t>godinu</a:t>
            </a:r>
            <a:r>
              <a:rPr lang="en-GB" sz="2800" dirty="0" smtClean="0"/>
              <a:t>).</a:t>
            </a:r>
          </a:p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Godišnje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vrijeme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iskorišćenja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nominalne</a:t>
            </a:r>
            <a:r>
              <a:rPr lang="en-GB" sz="2800" b="1" i="1" dirty="0" smtClean="0">
                <a:solidFill>
                  <a:srgbClr val="FF0000"/>
                </a:solidFill>
              </a:rPr>
              <a:t> (</a:t>
            </a:r>
            <a:r>
              <a:rPr lang="en-GB" sz="2800" b="1" i="1" dirty="0" err="1" smtClean="0">
                <a:solidFill>
                  <a:srgbClr val="FF0000"/>
                </a:solidFill>
              </a:rPr>
              <a:t>maksimalne</a:t>
            </a:r>
            <a:r>
              <a:rPr lang="en-GB" sz="2800" b="1" i="1" dirty="0" smtClean="0">
                <a:solidFill>
                  <a:srgbClr val="FF0000"/>
                </a:solidFill>
              </a:rPr>
              <a:t>)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se </a:t>
            </a:r>
            <a:r>
              <a:rPr lang="en-GB" sz="2800" dirty="0" err="1" smtClean="0"/>
              <a:t>definiše</a:t>
            </a:r>
            <a:r>
              <a:rPr lang="en-GB" sz="2800" dirty="0" smtClean="0"/>
              <a:t> </a:t>
            </a:r>
            <a:r>
              <a:rPr lang="en-GB" sz="2800" dirty="0" err="1" smtClean="0"/>
              <a:t>kao</a:t>
            </a:r>
            <a:r>
              <a:rPr lang="en-GB" sz="2800" dirty="0" smtClean="0"/>
              <a:t> </a:t>
            </a:r>
            <a:r>
              <a:rPr lang="en-GB" sz="2800" dirty="0" err="1" smtClean="0"/>
              <a:t>količnik</a:t>
            </a:r>
            <a:r>
              <a:rPr lang="en-GB" sz="2800" dirty="0" smtClean="0"/>
              <a:t> </a:t>
            </a:r>
            <a:r>
              <a:rPr lang="en-GB" sz="2800" dirty="0" err="1" smtClean="0"/>
              <a:t>između</a:t>
            </a:r>
            <a:r>
              <a:rPr lang="en-GB" sz="2800" dirty="0" smtClean="0"/>
              <a:t> </a:t>
            </a:r>
            <a:r>
              <a:rPr lang="en-GB" sz="2800" dirty="0" err="1" smtClean="0"/>
              <a:t>godišnje</a:t>
            </a:r>
            <a:r>
              <a:rPr lang="en-GB" sz="2800" dirty="0" smtClean="0"/>
              <a:t> </a:t>
            </a:r>
            <a:r>
              <a:rPr lang="en-GB" sz="2800" dirty="0" err="1" smtClean="0"/>
              <a:t>proizvedene</a:t>
            </a:r>
            <a:r>
              <a:rPr lang="en-GB" sz="2800" dirty="0" smtClean="0"/>
              <a:t> </a:t>
            </a:r>
            <a:r>
              <a:rPr lang="en-GB" sz="2800" dirty="0" err="1" smtClean="0"/>
              <a:t>električne</a:t>
            </a:r>
            <a:r>
              <a:rPr lang="en-GB" sz="2800" dirty="0" smtClean="0"/>
              <a:t> </a:t>
            </a:r>
            <a:r>
              <a:rPr lang="en-GB" sz="2800" dirty="0" err="1" smtClean="0"/>
              <a:t>energije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(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nominalne</a:t>
            </a:r>
            <a:r>
              <a:rPr lang="en-GB" sz="2800" dirty="0" smtClean="0"/>
              <a:t> </a:t>
            </a:r>
            <a:r>
              <a:rPr lang="en-GB" sz="2800" dirty="0" err="1" smtClean="0"/>
              <a:t>snage</a:t>
            </a:r>
            <a:r>
              <a:rPr lang="en-GB" sz="2800" dirty="0" smtClean="0"/>
              <a:t> </a:t>
            </a:r>
            <a:r>
              <a:rPr lang="en-GB" sz="2800" dirty="0" err="1" smtClean="0"/>
              <a:t>agregata</a:t>
            </a:r>
            <a:r>
              <a:rPr lang="en-GB" sz="2800" dirty="0" smtClean="0"/>
              <a:t> (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elektrane</a:t>
            </a:r>
            <a:r>
              <a:rPr lang="en-GB" sz="2800" dirty="0" smtClean="0"/>
              <a:t> ). </a:t>
            </a:r>
          </a:p>
          <a:p>
            <a:pPr algn="just">
              <a:buFont typeface="Courier New" pitchFamily="49" charset="0"/>
              <a:buChar char="o"/>
            </a:pPr>
            <a:r>
              <a:rPr lang="en-GB" sz="2800" b="1" i="1" dirty="0" err="1" smtClean="0">
                <a:solidFill>
                  <a:srgbClr val="FF0000"/>
                </a:solidFill>
              </a:rPr>
              <a:t>Garantovana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maksimalna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snaga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elektrane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/>
              <a:t>predstavlja</a:t>
            </a:r>
            <a:r>
              <a:rPr lang="en-GB" sz="2800" dirty="0" smtClean="0"/>
              <a:t> </a:t>
            </a:r>
            <a:r>
              <a:rPr lang="en-GB" sz="2800" dirty="0" err="1" smtClean="0"/>
              <a:t>najveću</a:t>
            </a:r>
            <a:r>
              <a:rPr lang="en-GB" sz="2800" dirty="0" smtClean="0"/>
              <a:t> </a:t>
            </a:r>
            <a:r>
              <a:rPr lang="en-GB" sz="2800" dirty="0" err="1" smtClean="0"/>
              <a:t>snagu</a:t>
            </a:r>
            <a:r>
              <a:rPr lang="en-GB" sz="2800" dirty="0" smtClean="0"/>
              <a:t> </a:t>
            </a:r>
            <a:r>
              <a:rPr lang="en-GB" sz="2800" dirty="0" err="1" smtClean="0"/>
              <a:t>koju</a:t>
            </a:r>
            <a:r>
              <a:rPr lang="en-GB" sz="2800" dirty="0" smtClean="0"/>
              <a:t> </a:t>
            </a:r>
            <a:r>
              <a:rPr lang="en-GB" sz="2800" dirty="0" err="1" smtClean="0"/>
              <a:t>elektrana</a:t>
            </a:r>
            <a:r>
              <a:rPr lang="en-GB" sz="2800" dirty="0" smtClean="0"/>
              <a:t> </a:t>
            </a:r>
            <a:r>
              <a:rPr lang="en-GB" sz="2800" dirty="0" err="1" smtClean="0"/>
              <a:t>može</a:t>
            </a:r>
            <a:r>
              <a:rPr lang="en-GB" sz="2800" dirty="0" smtClean="0"/>
              <a:t> </a:t>
            </a:r>
            <a:r>
              <a:rPr lang="en-GB" sz="2800" dirty="0" err="1" smtClean="0"/>
              <a:t>ostvariti</a:t>
            </a:r>
            <a:r>
              <a:rPr lang="en-GB" sz="2800" dirty="0" smtClean="0"/>
              <a:t> </a:t>
            </a:r>
            <a:r>
              <a:rPr lang="en-GB" sz="2800" dirty="0" err="1" smtClean="0"/>
              <a:t>određeni</a:t>
            </a:r>
            <a:r>
              <a:rPr lang="en-GB" sz="2800" dirty="0" smtClean="0"/>
              <a:t> </a:t>
            </a:r>
            <a:r>
              <a:rPr lang="en-GB" sz="2800" dirty="0" err="1" smtClean="0"/>
              <a:t>broj</a:t>
            </a:r>
            <a:r>
              <a:rPr lang="en-GB" sz="2800" dirty="0" smtClean="0"/>
              <a:t> sati </a:t>
            </a:r>
            <a:r>
              <a:rPr lang="en-GB" sz="2800" dirty="0" err="1" smtClean="0"/>
              <a:t>dnevno</a:t>
            </a:r>
            <a:r>
              <a:rPr lang="en-GB" sz="2800" dirty="0" smtClean="0"/>
              <a:t> (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primjer</a:t>
            </a:r>
            <a:r>
              <a:rPr lang="en-GB" sz="2800" dirty="0" smtClean="0"/>
              <a:t> 8h/</a:t>
            </a:r>
            <a:r>
              <a:rPr lang="en-GB" sz="2800" dirty="0" err="1" smtClean="0"/>
              <a:t>dan</a:t>
            </a:r>
            <a:r>
              <a:rPr lang="en-GB" sz="2800" dirty="0" smtClean="0"/>
              <a:t>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određeni</a:t>
            </a:r>
            <a:r>
              <a:rPr lang="en-GB" sz="2800" dirty="0" smtClean="0"/>
              <a:t> </a:t>
            </a:r>
            <a:r>
              <a:rPr lang="en-GB" sz="2800" dirty="0" err="1" smtClean="0"/>
              <a:t>broj</a:t>
            </a:r>
            <a:r>
              <a:rPr lang="en-GB" sz="2800" dirty="0" smtClean="0"/>
              <a:t> </a:t>
            </a:r>
            <a:r>
              <a:rPr lang="en-GB" sz="2800" dirty="0" err="1" smtClean="0"/>
              <a:t>dana</a:t>
            </a:r>
            <a:r>
              <a:rPr lang="en-GB" sz="2800" dirty="0" smtClean="0"/>
              <a:t> </a:t>
            </a:r>
            <a:r>
              <a:rPr lang="en-GB" sz="2800" dirty="0" err="1" smtClean="0"/>
              <a:t>godišnje</a:t>
            </a:r>
            <a:r>
              <a:rPr lang="en-GB" sz="2800" dirty="0" smtClean="0"/>
              <a:t> (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primjer</a:t>
            </a:r>
            <a:r>
              <a:rPr lang="en-GB" sz="2800" dirty="0" smtClean="0"/>
              <a:t> 200 </a:t>
            </a:r>
            <a:r>
              <a:rPr lang="en-GB" sz="2800" dirty="0" err="1" smtClean="0"/>
              <a:t>dana</a:t>
            </a:r>
            <a:r>
              <a:rPr lang="en-GB" sz="2800" dirty="0" smtClean="0"/>
              <a:t>/god).</a:t>
            </a:r>
          </a:p>
          <a:p>
            <a:pPr algn="just">
              <a:buFont typeface="Wingdings" pitchFamily="2" charset="2"/>
              <a:buChar char="§"/>
            </a:pPr>
            <a:endParaRPr lang="en-GB" sz="2800" dirty="0" smtClean="0"/>
          </a:p>
          <a:p>
            <a:pPr algn="just">
              <a:buFont typeface="Wingdings" pitchFamily="2" charset="2"/>
              <a:buChar char="§"/>
            </a:pPr>
            <a:endParaRPr lang="en-GB" sz="44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291507"/>
            <a:ext cx="10494498" cy="456649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400" b="1" i="1" dirty="0" err="1" smtClean="0">
                <a:solidFill>
                  <a:srgbClr val="FF0000"/>
                </a:solidFill>
              </a:rPr>
              <a:t>Predavanje</a:t>
            </a:r>
            <a:r>
              <a:rPr lang="en-GB" sz="4400" b="1" i="1" dirty="0" smtClean="0">
                <a:solidFill>
                  <a:srgbClr val="FF0000"/>
                </a:solidFill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</a:rPr>
              <a:t>na</a:t>
            </a:r>
            <a:r>
              <a:rPr lang="en-GB" sz="4400" b="1" i="1" dirty="0" smtClean="0">
                <a:solidFill>
                  <a:srgbClr val="FF0000"/>
                </a:solidFill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</a:rPr>
              <a:t>ovu</a:t>
            </a:r>
            <a:r>
              <a:rPr lang="en-GB" sz="4400" b="1" i="1" dirty="0" smtClean="0">
                <a:solidFill>
                  <a:srgbClr val="FF0000"/>
                </a:solidFill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</a:rPr>
              <a:t>temu</a:t>
            </a:r>
            <a:r>
              <a:rPr lang="en-GB" sz="4400" b="1" i="1" dirty="0" smtClean="0">
                <a:solidFill>
                  <a:srgbClr val="FF0000"/>
                </a:solidFill>
              </a:rPr>
              <a:t> mo</a:t>
            </a:r>
            <a:r>
              <a:rPr lang="sr-Latn-ME" sz="4400" b="1" i="1" dirty="0" smtClean="0">
                <a:solidFill>
                  <a:srgbClr val="FF0000"/>
                </a:solidFill>
              </a:rPr>
              <a:t>ž</a:t>
            </a:r>
            <a:r>
              <a:rPr lang="en-GB" sz="4400" b="1" i="1" dirty="0" err="1" smtClean="0">
                <a:solidFill>
                  <a:srgbClr val="FF0000"/>
                </a:solidFill>
              </a:rPr>
              <a:t>ete</a:t>
            </a:r>
            <a:r>
              <a:rPr lang="en-GB" sz="4400" b="1" i="1" dirty="0" smtClean="0">
                <a:solidFill>
                  <a:srgbClr val="FF0000"/>
                </a:solidFill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</a:rPr>
              <a:t>na</a:t>
            </a:r>
            <a:r>
              <a:rPr lang="sr-Latn-ME" sz="4400" b="1" i="1" dirty="0" smtClean="0">
                <a:solidFill>
                  <a:srgbClr val="FF0000"/>
                </a:solidFill>
              </a:rPr>
              <a:t>ć</a:t>
            </a:r>
            <a:r>
              <a:rPr lang="en-GB" sz="4400" b="1" i="1" dirty="0" err="1" smtClean="0">
                <a:solidFill>
                  <a:srgbClr val="FF0000"/>
                </a:solidFill>
              </a:rPr>
              <a:t>i</a:t>
            </a:r>
            <a:r>
              <a:rPr lang="en-GB" sz="4400" b="1" i="1" dirty="0" smtClean="0">
                <a:solidFill>
                  <a:srgbClr val="FF0000"/>
                </a:solidFill>
              </a:rPr>
              <a:t> </a:t>
            </a:r>
            <a:r>
              <a:rPr lang="en-GB" sz="4400" b="1" i="1" dirty="0" err="1" smtClean="0">
                <a:solidFill>
                  <a:srgbClr val="FF0000"/>
                </a:solidFill>
              </a:rPr>
              <a:t>na</a:t>
            </a:r>
            <a:r>
              <a:rPr lang="sr-Latn-ME" sz="4400" b="1" i="1" dirty="0" smtClean="0">
                <a:solidFill>
                  <a:srgbClr val="FF0000"/>
                </a:solidFill>
              </a:rPr>
              <a:t>:</a:t>
            </a:r>
            <a:endParaRPr lang="en-GB" sz="4400" dirty="0" smtClean="0"/>
          </a:p>
          <a:p>
            <a:pPr algn="just">
              <a:buNone/>
            </a:pPr>
            <a:endParaRPr lang="sr-Latn-ME" sz="4400" i="1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en-US" sz="4400" u="sng" dirty="0" smtClean="0">
                <a:hlinkClick r:id="rId2"/>
              </a:rPr>
              <a:t>https://youtu.be/JYE5U-9VyuY</a:t>
            </a:r>
            <a:r>
              <a:rPr lang="en-US" sz="4400" dirty="0" smtClean="0"/>
              <a:t> </a:t>
            </a:r>
          </a:p>
          <a:p>
            <a:pPr algn="just">
              <a:buNone/>
            </a:pPr>
            <a:endParaRPr lang="en-GB" sz="44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13140</TotalTime>
  <Words>480</Words>
  <Application>Microsoft Office PowerPoint</Application>
  <PresentationFormat>Custom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Eksploatacija elektroenergetskih sistema (E4a) </vt:lpstr>
      <vt:lpstr>  Osnovne energetsko-eksploatacione karakteristike elektrana  </vt:lpstr>
      <vt:lpstr>  Osnovne energetsko-eksploatacione karakteristike elektrana  </vt:lpstr>
      <vt:lpstr>  Osnovne energetsko-eksploatacione karakteristike elektrana  </vt:lpstr>
      <vt:lpstr>  Osnovne energetsko-eksploatacione karakteristike elektrana  </vt:lpstr>
      <vt:lpstr>  Osnovne energetsko-eksploatacione karakteristike elektrana  </vt:lpstr>
      <vt:lpstr>  Osnovne energetsko-eksploatacione karakteristike elektrana 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Win 7</cp:lastModifiedBy>
  <cp:revision>68</cp:revision>
  <dcterms:created xsi:type="dcterms:W3CDTF">2016-11-15T22:33:43Z</dcterms:created>
  <dcterms:modified xsi:type="dcterms:W3CDTF">2020-09-19T15:50:43Z</dcterms:modified>
</cp:coreProperties>
</file>