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2" r:id="rId1"/>
  </p:sldMasterIdLst>
  <p:notesMasterIdLst>
    <p:notesMasterId r:id="rId11"/>
  </p:notesMasterIdLst>
  <p:sldIdLst>
    <p:sldId id="292" r:id="rId2"/>
    <p:sldId id="303" r:id="rId3"/>
    <p:sldId id="306" r:id="rId4"/>
    <p:sldId id="305" r:id="rId5"/>
    <p:sldId id="307" r:id="rId6"/>
    <p:sldId id="308" r:id="rId7"/>
    <p:sldId id="309" r:id="rId8"/>
    <p:sldId id="311" r:id="rId9"/>
    <p:sldId id="31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AEB25-CA07-4BF3-889D-F178A5A539F2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13C26-48D0-4D22-A6B0-5E754D0F8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033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4F728-FD66-4534-B7DC-5502855D2C0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31F405-E790-4232-8915-A48488DCBF42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4262FA-9D33-46E7-B97D-2C45E308A232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421658-58CB-4A3B-B4EA-A82316C85EBD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8B2059-6723-4797-8FCE-51BD2F36DDB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28A53-538A-49EF-A08C-8AD563D394AC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7D290B-058D-4FEF-9FA6-ED309B2DDFDC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4C2FC-DAB6-4FA2-A714-FE15D3F5E2EE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DD0A35-0201-4D42-A1DD-9F93AD05655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6E2685-43C6-4D22-8235-6A533D1F2DD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B68B12-DC23-4DF1-B564-535151DB3B8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1752B42-3F7E-4547-856C-F411E5B462B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3" r:id="rId1"/>
    <p:sldLayoutId id="2147484694" r:id="rId2"/>
    <p:sldLayoutId id="2147484695" r:id="rId3"/>
    <p:sldLayoutId id="2147484696" r:id="rId4"/>
    <p:sldLayoutId id="2147484697" r:id="rId5"/>
    <p:sldLayoutId id="2147484698" r:id="rId6"/>
    <p:sldLayoutId id="2147484699" r:id="rId7"/>
    <p:sldLayoutId id="2147484700" r:id="rId8"/>
    <p:sldLayoutId id="2147484701" r:id="rId9"/>
    <p:sldLayoutId id="2147484702" r:id="rId10"/>
    <p:sldLayoutId id="21474847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KMhLu7vB-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9655" y="1"/>
            <a:ext cx="7462345" cy="2585544"/>
          </a:xfrm>
        </p:spPr>
        <p:txBody>
          <a:bodyPr>
            <a:normAutofit/>
          </a:bodyPr>
          <a:lstStyle/>
          <a:p>
            <a:pPr algn="ctr"/>
            <a:r>
              <a:rPr lang="en-GB" sz="4000" i="1" dirty="0" err="1" smtClean="0">
                <a:solidFill>
                  <a:schemeClr val="tx1"/>
                </a:solidFill>
              </a:rPr>
              <a:t>Eksploatacija</a:t>
            </a:r>
            <a:r>
              <a:rPr lang="en-GB" sz="4000" i="1" dirty="0" smtClean="0">
                <a:solidFill>
                  <a:schemeClr val="tx1"/>
                </a:solidFill>
              </a:rPr>
              <a:t> </a:t>
            </a:r>
            <a:r>
              <a:rPr lang="en-GB" sz="4000" i="1" dirty="0" err="1" smtClean="0">
                <a:solidFill>
                  <a:schemeClr val="tx1"/>
                </a:solidFill>
              </a:rPr>
              <a:t>elektroenergetskih</a:t>
            </a:r>
            <a:r>
              <a:rPr lang="en-GB" sz="4000" i="1" dirty="0" smtClean="0">
                <a:solidFill>
                  <a:schemeClr val="tx1"/>
                </a:solidFill>
              </a:rPr>
              <a:t> </a:t>
            </a:r>
            <a:r>
              <a:rPr lang="en-GB" sz="4000" i="1" dirty="0" err="1" smtClean="0">
                <a:solidFill>
                  <a:schemeClr val="tx1"/>
                </a:solidFill>
              </a:rPr>
              <a:t>sistema</a:t>
            </a:r>
            <a:r>
              <a:rPr lang="en-GB" sz="4000" i="1" dirty="0" smtClean="0">
                <a:solidFill>
                  <a:schemeClr val="tx1"/>
                </a:solidFill>
              </a:rPr>
              <a:t> (E4a)</a:t>
            </a:r>
            <a:r>
              <a:rPr lang="en-GB" i="1" dirty="0" smtClean="0">
                <a:solidFill>
                  <a:schemeClr val="tx1"/>
                </a:solidFill>
              </a:rPr>
              <a:t/>
            </a:r>
            <a:br>
              <a:rPr lang="en-GB" i="1" dirty="0" smtClean="0">
                <a:solidFill>
                  <a:schemeClr val="tx1"/>
                </a:solidFill>
              </a:rPr>
            </a:b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6935" y="3108960"/>
            <a:ext cx="9622302" cy="3545058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n-GB" sz="90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Sedmični</a:t>
            </a:r>
            <a:r>
              <a:rPr lang="en-GB" sz="9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en-GB" sz="90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mjesečni</a:t>
            </a:r>
            <a:r>
              <a:rPr lang="en-GB" sz="9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90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</a:t>
            </a:r>
            <a:r>
              <a:rPr lang="en-GB" sz="9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90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godišnji</a:t>
            </a:r>
            <a:r>
              <a:rPr lang="en-GB" sz="9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90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dijagrami</a:t>
            </a:r>
            <a:r>
              <a:rPr lang="en-GB" sz="9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90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opterećenja</a:t>
            </a:r>
            <a:r>
              <a:rPr lang="en-GB" sz="9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90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</a:t>
            </a:r>
            <a:r>
              <a:rPr lang="en-GB" sz="9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90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odgovarajući</a:t>
            </a:r>
            <a:r>
              <a:rPr lang="en-GB" sz="9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90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dijagrami</a:t>
            </a:r>
            <a:r>
              <a:rPr lang="en-GB" sz="9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90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trajanja</a:t>
            </a:r>
            <a:endParaRPr lang="en-GB" sz="9000" b="1" i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algn="ctr"/>
            <a:endParaRPr lang="sr-Latn-CS" sz="5400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sz="5400" i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en-GB" sz="3600" dirty="0" smtClean="0"/>
          </a:p>
          <a:p>
            <a:r>
              <a:rPr lang="en-GB" sz="3600" dirty="0" smtClean="0"/>
              <a:t>                      </a:t>
            </a:r>
            <a:r>
              <a:rPr lang="sr-Latn-CS" sz="3600" dirty="0" smtClean="0"/>
              <a:t> </a:t>
            </a:r>
            <a:r>
              <a:rPr lang="en-GB" sz="3600" dirty="0" smtClean="0"/>
              <a:t>             </a:t>
            </a:r>
            <a:r>
              <a:rPr lang="sr-Latn-CS" sz="3600" dirty="0" smtClean="0"/>
              <a:t>                                                                                         </a:t>
            </a:r>
            <a:r>
              <a:rPr lang="en-GB" sz="3600" dirty="0" smtClean="0"/>
              <a:t>  </a:t>
            </a:r>
            <a:r>
              <a:rPr lang="en-GB" sz="7600" b="1" i="1" dirty="0" err="1" smtClean="0"/>
              <a:t>Aktiv</a:t>
            </a:r>
            <a:r>
              <a:rPr lang="en-GB" sz="7600" b="1" i="1" dirty="0" smtClean="0"/>
              <a:t> </a:t>
            </a:r>
            <a:r>
              <a:rPr lang="en-GB" sz="7600" b="1" i="1" dirty="0" err="1" smtClean="0"/>
              <a:t>energetike</a:t>
            </a:r>
            <a:r>
              <a:rPr lang="en-GB" sz="7600" b="1" i="1" dirty="0" smtClean="0"/>
              <a:t> </a:t>
            </a:r>
            <a:endParaRPr lang="en-GB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730555" y="196948"/>
            <a:ext cx="2581836" cy="2313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4" y="168812"/>
            <a:ext cx="10410092" cy="1261241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4000" b="1" i="1" dirty="0" smtClean="0">
                <a:latin typeface="Arial" pitchFamily="34" charset="0"/>
                <a:cs typeface="Arial" pitchFamily="34" charset="0"/>
              </a:rPr>
            </a:br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>Sedmični, mjesečni i godišnji dijagrami opterećenja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7957" y="2419643"/>
            <a:ext cx="10438228" cy="443835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4800" dirty="0" err="1" smtClean="0"/>
              <a:t>Osnov</a:t>
            </a:r>
            <a:r>
              <a:rPr lang="en-GB" sz="4800" dirty="0" smtClean="0"/>
              <a:t> </a:t>
            </a:r>
            <a:r>
              <a:rPr lang="en-GB" sz="4800" dirty="0" err="1" smtClean="0"/>
              <a:t>za</a:t>
            </a:r>
            <a:r>
              <a:rPr lang="en-GB" sz="4800" dirty="0" smtClean="0"/>
              <a:t> </a:t>
            </a:r>
            <a:r>
              <a:rPr lang="en-GB" sz="4800" dirty="0" err="1" smtClean="0"/>
              <a:t>formiranje</a:t>
            </a:r>
            <a:r>
              <a:rPr lang="en-GB" sz="4800" dirty="0" smtClean="0"/>
              <a:t> </a:t>
            </a:r>
            <a:r>
              <a:rPr lang="en-GB" sz="4800" dirty="0" err="1" smtClean="0"/>
              <a:t>sedmičnih</a:t>
            </a:r>
            <a:r>
              <a:rPr lang="en-GB" sz="4800" dirty="0" smtClean="0"/>
              <a:t>, </a:t>
            </a:r>
            <a:r>
              <a:rPr lang="en-GB" sz="4800" dirty="0" err="1" smtClean="0"/>
              <a:t>mjesečnih</a:t>
            </a:r>
            <a:r>
              <a:rPr lang="en-GB" sz="4800" dirty="0" smtClean="0"/>
              <a:t>, </a:t>
            </a:r>
            <a:r>
              <a:rPr lang="en-GB" sz="4800" dirty="0" err="1" smtClean="0"/>
              <a:t>godišnjih</a:t>
            </a:r>
            <a:r>
              <a:rPr lang="en-GB" sz="4800" dirty="0" smtClean="0"/>
              <a:t> </a:t>
            </a:r>
            <a:r>
              <a:rPr lang="en-GB" sz="4800" dirty="0" err="1" smtClean="0"/>
              <a:t>dijagrama</a:t>
            </a:r>
            <a:r>
              <a:rPr lang="en-GB" sz="4800" dirty="0" smtClean="0"/>
              <a:t>, </a:t>
            </a:r>
            <a:r>
              <a:rPr lang="en-GB" sz="4800" dirty="0" err="1" smtClean="0"/>
              <a:t>kao</a:t>
            </a:r>
            <a:r>
              <a:rPr lang="en-GB" sz="4800" dirty="0" smtClean="0"/>
              <a:t> </a:t>
            </a:r>
            <a:r>
              <a:rPr lang="en-GB" sz="4800" dirty="0" err="1" smtClean="0"/>
              <a:t>i</a:t>
            </a:r>
            <a:r>
              <a:rPr lang="en-GB" sz="4800" dirty="0" smtClean="0"/>
              <a:t> </a:t>
            </a:r>
            <a:r>
              <a:rPr lang="en-GB" sz="4800" dirty="0" err="1" smtClean="0"/>
              <a:t>dijagrama</a:t>
            </a:r>
            <a:r>
              <a:rPr lang="en-GB" sz="4800" dirty="0" smtClean="0"/>
              <a:t> </a:t>
            </a:r>
            <a:r>
              <a:rPr lang="en-GB" sz="4800" dirty="0" err="1" smtClean="0"/>
              <a:t>trajanja</a:t>
            </a:r>
            <a:r>
              <a:rPr lang="en-GB" sz="4800" dirty="0" smtClean="0"/>
              <a:t> </a:t>
            </a:r>
            <a:r>
              <a:rPr lang="en-GB" sz="4800" dirty="0" err="1" smtClean="0"/>
              <a:t>su</a:t>
            </a:r>
            <a:r>
              <a:rPr lang="en-GB" sz="4800" dirty="0" smtClean="0"/>
              <a:t> </a:t>
            </a:r>
            <a:r>
              <a:rPr lang="en-GB" sz="4800" b="1" dirty="0" err="1" smtClean="0"/>
              <a:t>dnevni</a:t>
            </a:r>
            <a:r>
              <a:rPr lang="en-GB" sz="4800" b="1" dirty="0" smtClean="0"/>
              <a:t> </a:t>
            </a:r>
            <a:r>
              <a:rPr lang="en-GB" sz="4800" b="1" dirty="0" err="1" smtClean="0"/>
              <a:t>dijagrami</a:t>
            </a:r>
            <a:r>
              <a:rPr lang="en-GB" sz="4800" b="1" dirty="0" smtClean="0"/>
              <a:t> </a:t>
            </a:r>
            <a:r>
              <a:rPr lang="en-GB" sz="4800" b="1" dirty="0" err="1" smtClean="0"/>
              <a:t>opterećenja</a:t>
            </a:r>
            <a:r>
              <a:rPr lang="sr-Latn-CS" sz="4800" b="1" dirty="0" smtClean="0"/>
              <a:t>. </a:t>
            </a:r>
            <a:r>
              <a:rPr lang="en-GB" sz="4800" b="1" i="1" dirty="0" smtClean="0"/>
              <a:t> </a:t>
            </a:r>
          </a:p>
          <a:p>
            <a:pPr algn="ctr">
              <a:buNone/>
            </a:pPr>
            <a:endParaRPr lang="en-GB" sz="41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61514" y="168812"/>
            <a:ext cx="10410092" cy="1261241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4000" b="1" i="1" dirty="0" smtClean="0">
                <a:latin typeface="Arial" pitchFamily="34" charset="0"/>
                <a:cs typeface="Arial" pitchFamily="34" charset="0"/>
              </a:rPr>
            </a:br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>Sedmični, mjesečni i godišnji dijagrami opterećenja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634" y="2335237"/>
            <a:ext cx="10813365" cy="452276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4800" dirty="0" err="1" smtClean="0"/>
              <a:t>Dijagrami</a:t>
            </a:r>
            <a:r>
              <a:rPr lang="en-GB" sz="4800" dirty="0" smtClean="0"/>
              <a:t> </a:t>
            </a:r>
            <a:r>
              <a:rPr lang="en-GB" sz="4800" dirty="0" err="1" smtClean="0"/>
              <a:t>za</a:t>
            </a:r>
            <a:r>
              <a:rPr lang="en-GB" sz="4800" dirty="0" smtClean="0"/>
              <a:t> </a:t>
            </a:r>
            <a:r>
              <a:rPr lang="en-GB" sz="4800" dirty="0" err="1" smtClean="0"/>
              <a:t>vremenske</a:t>
            </a:r>
            <a:r>
              <a:rPr lang="en-GB" sz="4800" dirty="0" smtClean="0"/>
              <a:t> </a:t>
            </a:r>
            <a:r>
              <a:rPr lang="en-GB" sz="4800" dirty="0" err="1" smtClean="0"/>
              <a:t>periode</a:t>
            </a:r>
            <a:r>
              <a:rPr lang="en-GB" sz="4800" dirty="0" smtClean="0"/>
              <a:t> </a:t>
            </a:r>
            <a:r>
              <a:rPr lang="en-GB" sz="4800" dirty="0" err="1" smtClean="0"/>
              <a:t>duže</a:t>
            </a:r>
            <a:r>
              <a:rPr lang="en-GB" sz="4800" dirty="0" smtClean="0"/>
              <a:t> </a:t>
            </a:r>
            <a:r>
              <a:rPr lang="en-GB" sz="4800" dirty="0" err="1" smtClean="0"/>
              <a:t>od</a:t>
            </a:r>
            <a:r>
              <a:rPr lang="en-GB" sz="4800" dirty="0" smtClean="0"/>
              <a:t> 24h se </a:t>
            </a:r>
            <a:r>
              <a:rPr lang="en-GB" sz="4800" dirty="0" err="1" smtClean="0"/>
              <a:t>dobijaju</a:t>
            </a:r>
            <a:r>
              <a:rPr lang="en-GB" sz="4800" dirty="0" smtClean="0"/>
              <a:t> </a:t>
            </a:r>
            <a:r>
              <a:rPr lang="en-GB" sz="4800" dirty="0" err="1" smtClean="0"/>
              <a:t>hronološkim</a:t>
            </a:r>
            <a:r>
              <a:rPr lang="en-GB" sz="4800" dirty="0" smtClean="0"/>
              <a:t> </a:t>
            </a:r>
            <a:r>
              <a:rPr lang="en-GB" sz="4800" dirty="0" err="1" smtClean="0"/>
              <a:t>slaganjem</a:t>
            </a:r>
            <a:r>
              <a:rPr lang="en-GB" sz="4800" dirty="0" smtClean="0"/>
              <a:t> </a:t>
            </a:r>
            <a:r>
              <a:rPr lang="en-GB" sz="4800" dirty="0" err="1" smtClean="0"/>
              <a:t>odgovarajućih</a:t>
            </a:r>
            <a:r>
              <a:rPr lang="en-GB" sz="4800" dirty="0" smtClean="0"/>
              <a:t> </a:t>
            </a:r>
            <a:r>
              <a:rPr lang="en-GB" sz="4800" dirty="0" err="1" smtClean="0"/>
              <a:t>dnevnih</a:t>
            </a:r>
            <a:r>
              <a:rPr lang="en-GB" sz="4800" dirty="0" smtClean="0"/>
              <a:t> </a:t>
            </a:r>
            <a:r>
              <a:rPr lang="en-GB" sz="4800" dirty="0" err="1" smtClean="0"/>
              <a:t>dijagrama</a:t>
            </a:r>
            <a:r>
              <a:rPr lang="en-GB" sz="4800" dirty="0" smtClean="0"/>
              <a:t> </a:t>
            </a:r>
            <a:r>
              <a:rPr lang="en-GB" sz="4800" dirty="0" err="1" smtClean="0"/>
              <a:t>za</a:t>
            </a:r>
            <a:r>
              <a:rPr lang="en-GB" sz="4800" dirty="0" smtClean="0"/>
              <a:t> </a:t>
            </a:r>
            <a:r>
              <a:rPr lang="en-GB" sz="4800" dirty="0" err="1" smtClean="0"/>
              <a:t>posmatrani</a:t>
            </a:r>
            <a:r>
              <a:rPr lang="en-GB" sz="4800" dirty="0" smtClean="0"/>
              <a:t> </a:t>
            </a:r>
            <a:r>
              <a:rPr lang="en-GB" sz="4800" dirty="0" err="1" smtClean="0"/>
              <a:t>vremenski</a:t>
            </a:r>
            <a:r>
              <a:rPr lang="en-GB" sz="4800" dirty="0" smtClean="0"/>
              <a:t> period. </a:t>
            </a:r>
            <a:endParaRPr lang="sr-Latn-CS" sz="4800" dirty="0" smtClean="0"/>
          </a:p>
          <a:p>
            <a:pPr algn="ctr">
              <a:buNone/>
            </a:pPr>
            <a:endParaRPr lang="en-GB" sz="4800" b="1" i="1" dirty="0" smtClean="0"/>
          </a:p>
          <a:p>
            <a:pPr algn="ctr">
              <a:buNone/>
            </a:pPr>
            <a:endParaRPr lang="en-GB" sz="41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665" y="1683658"/>
            <a:ext cx="9959926" cy="4790294"/>
          </a:xfrm>
          <a:noFill/>
          <a:ln>
            <a:noFill/>
          </a:ln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2800" dirty="0" smtClean="0"/>
              <a:t> </a:t>
            </a:r>
            <a:r>
              <a:rPr lang="en-GB" sz="4000" dirty="0" err="1" smtClean="0"/>
              <a:t>Slaganje</a:t>
            </a:r>
            <a:r>
              <a:rPr lang="en-GB" sz="4000" dirty="0" smtClean="0"/>
              <a:t> </a:t>
            </a:r>
            <a:r>
              <a:rPr lang="en-GB" sz="4000" dirty="0" err="1" smtClean="0"/>
              <a:t>dnevnih</a:t>
            </a:r>
            <a:r>
              <a:rPr lang="en-GB" sz="4000" dirty="0" smtClean="0"/>
              <a:t> </a:t>
            </a:r>
            <a:r>
              <a:rPr lang="en-GB" sz="4000" dirty="0" err="1" smtClean="0"/>
              <a:t>dijagrama</a:t>
            </a:r>
            <a:r>
              <a:rPr lang="en-GB" sz="4000" dirty="0" smtClean="0"/>
              <a:t> se </a:t>
            </a:r>
            <a:r>
              <a:rPr lang="en-GB" sz="4000" dirty="0" err="1" smtClean="0"/>
              <a:t>vrši</a:t>
            </a:r>
            <a:r>
              <a:rPr lang="en-GB" sz="4000" dirty="0" smtClean="0"/>
              <a:t> </a:t>
            </a:r>
            <a:r>
              <a:rPr lang="en-GB" sz="4000" dirty="0" err="1" smtClean="0"/>
              <a:t>onoliko</a:t>
            </a:r>
            <a:r>
              <a:rPr lang="en-GB" sz="4000" dirty="0" smtClean="0"/>
              <a:t> </a:t>
            </a:r>
            <a:r>
              <a:rPr lang="en-GB" sz="4000" dirty="0" err="1" smtClean="0"/>
              <a:t>puta</a:t>
            </a:r>
            <a:r>
              <a:rPr lang="en-GB" sz="4000" dirty="0" smtClean="0"/>
              <a:t> </a:t>
            </a:r>
            <a:r>
              <a:rPr lang="en-GB" sz="4000" dirty="0" err="1" smtClean="0"/>
              <a:t>koliki</a:t>
            </a:r>
            <a:r>
              <a:rPr lang="en-GB" sz="4000" dirty="0" smtClean="0"/>
              <a:t> je </a:t>
            </a:r>
            <a:r>
              <a:rPr lang="en-GB" sz="4000" dirty="0" err="1" smtClean="0"/>
              <a:t>sadržaj</a:t>
            </a:r>
            <a:r>
              <a:rPr lang="en-GB" sz="4000" dirty="0" smtClean="0"/>
              <a:t> </a:t>
            </a:r>
            <a:r>
              <a:rPr lang="en-GB" sz="4000" dirty="0" err="1" smtClean="0"/>
              <a:t>dana</a:t>
            </a:r>
            <a:r>
              <a:rPr lang="en-GB" sz="4000" dirty="0" smtClean="0"/>
              <a:t> u </a:t>
            </a:r>
            <a:r>
              <a:rPr lang="en-GB" sz="4000" dirty="0" err="1" smtClean="0"/>
              <a:t>njima</a:t>
            </a:r>
            <a:r>
              <a:rPr lang="en-GB" sz="4000" dirty="0" smtClean="0"/>
              <a:t>: </a:t>
            </a:r>
            <a:endParaRPr lang="sr-Latn-CS" sz="4000" dirty="0" smtClean="0"/>
          </a:p>
          <a:p>
            <a:pPr algn="just">
              <a:buFont typeface="Wingdings" pitchFamily="2" charset="2"/>
              <a:buChar char="Ø"/>
            </a:pPr>
            <a:r>
              <a:rPr lang="en-GB" sz="4000" dirty="0" smtClean="0"/>
              <a:t>7 </a:t>
            </a:r>
            <a:r>
              <a:rPr lang="en-GB" sz="4000" dirty="0" err="1" smtClean="0"/>
              <a:t>puta</a:t>
            </a:r>
            <a:r>
              <a:rPr lang="en-GB" sz="4000" dirty="0" smtClean="0"/>
              <a:t> </a:t>
            </a:r>
            <a:r>
              <a:rPr lang="en-GB" sz="4000" dirty="0" err="1" smtClean="0"/>
              <a:t>za</a:t>
            </a:r>
            <a:r>
              <a:rPr lang="en-GB" sz="4000" dirty="0" smtClean="0"/>
              <a:t> </a:t>
            </a:r>
            <a:r>
              <a:rPr lang="en-GB" sz="4000" b="1" dirty="0" err="1" smtClean="0"/>
              <a:t>sedmični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dijagram</a:t>
            </a:r>
            <a:r>
              <a:rPr lang="en-GB" sz="4000" dirty="0" smtClean="0"/>
              <a:t>, </a:t>
            </a:r>
            <a:endParaRPr lang="sr-Latn-CS" sz="4000" dirty="0" smtClean="0"/>
          </a:p>
          <a:p>
            <a:pPr algn="just">
              <a:buFont typeface="Wingdings" pitchFamily="2" charset="2"/>
              <a:buChar char="Ø"/>
            </a:pPr>
            <a:r>
              <a:rPr lang="en-GB" sz="4000" dirty="0" smtClean="0"/>
              <a:t>30 (28, 29 </a:t>
            </a:r>
            <a:r>
              <a:rPr lang="en-GB" sz="4000" dirty="0" err="1" smtClean="0"/>
              <a:t>ili</a:t>
            </a:r>
            <a:r>
              <a:rPr lang="en-GB" sz="4000" dirty="0" smtClean="0"/>
              <a:t> 31) </a:t>
            </a:r>
            <a:r>
              <a:rPr lang="en-GB" sz="4000" dirty="0" err="1" smtClean="0"/>
              <a:t>puta</a:t>
            </a:r>
            <a:r>
              <a:rPr lang="en-GB" sz="4000" dirty="0" smtClean="0"/>
              <a:t> </a:t>
            </a:r>
            <a:r>
              <a:rPr lang="en-GB" sz="4000" dirty="0" err="1" smtClean="0"/>
              <a:t>za</a:t>
            </a:r>
            <a:r>
              <a:rPr lang="en-GB" sz="4000" dirty="0" smtClean="0"/>
              <a:t> </a:t>
            </a:r>
            <a:r>
              <a:rPr lang="en-GB" sz="4000" b="1" dirty="0" err="1" smtClean="0"/>
              <a:t>mjesečni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dijagram</a:t>
            </a:r>
            <a:r>
              <a:rPr lang="en-GB" sz="4000" b="1" dirty="0" smtClean="0"/>
              <a:t> </a:t>
            </a:r>
            <a:r>
              <a:rPr lang="en-GB" sz="4000" dirty="0" err="1" smtClean="0"/>
              <a:t>i</a:t>
            </a:r>
            <a:r>
              <a:rPr lang="en-GB" sz="4000" dirty="0" smtClean="0"/>
              <a:t> </a:t>
            </a:r>
            <a:endParaRPr lang="sr-Latn-CS" sz="4000" dirty="0" smtClean="0"/>
          </a:p>
          <a:p>
            <a:pPr algn="just">
              <a:buFont typeface="Wingdings" pitchFamily="2" charset="2"/>
              <a:buChar char="Ø"/>
            </a:pPr>
            <a:r>
              <a:rPr lang="en-GB" sz="4000" dirty="0" smtClean="0"/>
              <a:t>365 (366) </a:t>
            </a:r>
            <a:r>
              <a:rPr lang="en-GB" sz="4000" dirty="0" err="1" smtClean="0"/>
              <a:t>puta</a:t>
            </a:r>
            <a:r>
              <a:rPr lang="en-GB" sz="4000" dirty="0" smtClean="0"/>
              <a:t> </a:t>
            </a:r>
            <a:r>
              <a:rPr lang="en-GB" sz="4000" dirty="0" err="1" smtClean="0"/>
              <a:t>za</a:t>
            </a:r>
            <a:r>
              <a:rPr lang="en-GB" sz="4000" dirty="0" smtClean="0"/>
              <a:t> </a:t>
            </a:r>
            <a:r>
              <a:rPr lang="en-GB" sz="4000" b="1" dirty="0" err="1" smtClean="0"/>
              <a:t>godišnji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dijagram</a:t>
            </a:r>
            <a:r>
              <a:rPr lang="en-GB" sz="4000" b="1" dirty="0" smtClean="0"/>
              <a:t> </a:t>
            </a:r>
            <a:r>
              <a:rPr lang="en-GB" sz="4000" dirty="0" err="1" smtClean="0"/>
              <a:t>opterećenja</a:t>
            </a:r>
            <a:endParaRPr lang="en-GB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61514" y="234784"/>
            <a:ext cx="10381957" cy="12612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 fontScale="77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sr-Latn-CS" sz="4600" b="1" i="1" dirty="0" smtClean="0">
                <a:latin typeface="Arial" pitchFamily="34" charset="0"/>
                <a:cs typeface="Arial" pitchFamily="34" charset="0"/>
              </a:rPr>
              <a:t>Sedmični, mjesečni i godišnji dijagrami opterećenja 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5582" y="1683658"/>
            <a:ext cx="10616418" cy="4790294"/>
          </a:xfrm>
          <a:ln>
            <a:noFill/>
          </a:ln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2800" dirty="0" smtClean="0"/>
              <a:t> </a:t>
            </a:r>
            <a:r>
              <a:rPr lang="sr-Latn-CS" sz="3600" dirty="0" smtClean="0"/>
              <a:t>Z</a:t>
            </a:r>
            <a:r>
              <a:rPr lang="en-GB" sz="3600" dirty="0" smtClean="0"/>
              <a:t>bog </a:t>
            </a:r>
            <a:r>
              <a:rPr lang="en-GB" sz="3600" dirty="0" err="1" smtClean="0"/>
              <a:t>preglednosti</a:t>
            </a:r>
            <a:r>
              <a:rPr lang="en-GB" sz="3600" dirty="0" smtClean="0"/>
              <a:t> </a:t>
            </a:r>
            <a:r>
              <a:rPr lang="en-GB" sz="3600" dirty="0" err="1" smtClean="0"/>
              <a:t>mogu</a:t>
            </a:r>
            <a:r>
              <a:rPr lang="en-GB" sz="3600" dirty="0" smtClean="0"/>
              <a:t> </a:t>
            </a:r>
            <a:r>
              <a:rPr lang="sr-Latn-CS" sz="3600" dirty="0" smtClean="0"/>
              <a:t>se </a:t>
            </a:r>
            <a:r>
              <a:rPr lang="en-GB" sz="3600" dirty="0" err="1" smtClean="0"/>
              <a:t>crtati</a:t>
            </a:r>
            <a:r>
              <a:rPr lang="en-GB" sz="3600" dirty="0" smtClean="0"/>
              <a:t> </a:t>
            </a:r>
            <a:r>
              <a:rPr lang="sr-Latn-CS" sz="3600" dirty="0" smtClean="0"/>
              <a:t>i </a:t>
            </a:r>
            <a:r>
              <a:rPr lang="en-GB" sz="3600" dirty="0" err="1" smtClean="0"/>
              <a:t>trodimenzionalno</a:t>
            </a:r>
            <a:r>
              <a:rPr lang="sr-Latn-CS" sz="3600" dirty="0" smtClean="0"/>
              <a:t>.</a:t>
            </a:r>
            <a:endParaRPr lang="en-GB" sz="4000" dirty="0" smtClean="0"/>
          </a:p>
          <a:p>
            <a:pPr algn="just">
              <a:buFont typeface="Wingdings" pitchFamily="2" charset="2"/>
              <a:buChar char="q"/>
            </a:pPr>
            <a:endParaRPr lang="en-GB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61514" y="234784"/>
            <a:ext cx="10381957" cy="12612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 fontScale="77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sr-Latn-CS" sz="4600" b="1" i="1" dirty="0" smtClean="0">
                <a:latin typeface="Arial" pitchFamily="34" charset="0"/>
                <a:cs typeface="Arial" pitchFamily="34" charset="0"/>
              </a:rPr>
              <a:t>Sedmični, mjesečni i godišnji dijagrami opterećenja 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2.6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7132" y="2246629"/>
            <a:ext cx="6063982" cy="3908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700997" y="6246874"/>
            <a:ext cx="82211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Trodimenzionalni</a:t>
            </a:r>
            <a:r>
              <a:rPr kumimoji="0" lang="en-GB" sz="2000" b="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dijagram</a:t>
            </a:r>
            <a:r>
              <a:rPr kumimoji="0" lang="en-GB" sz="2000" b="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opterećenja</a:t>
            </a:r>
            <a:r>
              <a:rPr kumimoji="0" lang="en-GB" sz="2000" b="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za</a:t>
            </a:r>
            <a:r>
              <a:rPr kumimoji="0" lang="en-GB" sz="2000" b="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0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sedmični</a:t>
            </a:r>
            <a:r>
              <a:rPr kumimoji="0" lang="en-GB" sz="2000" b="0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period</a:t>
            </a:r>
            <a:endParaRPr kumimoji="0" lang="en-GB" sz="3200" b="0" i="1" u="none" strike="noStrike" cap="none" normalizeH="0" baseline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514" y="1669590"/>
            <a:ext cx="10269416" cy="4885954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4000" dirty="0" smtClean="0"/>
              <a:t>P</a:t>
            </a:r>
            <a:r>
              <a:rPr lang="en-GB" sz="4000" dirty="0" err="1" smtClean="0"/>
              <a:t>osebno</a:t>
            </a:r>
            <a:r>
              <a:rPr lang="en-GB" sz="4000" dirty="0" smtClean="0"/>
              <a:t> se </a:t>
            </a:r>
            <a:r>
              <a:rPr lang="en-GB" sz="4000" dirty="0" err="1" smtClean="0"/>
              <a:t>proučavaju</a:t>
            </a:r>
            <a:r>
              <a:rPr lang="en-GB" sz="4000" dirty="0" smtClean="0"/>
              <a:t> </a:t>
            </a:r>
            <a:r>
              <a:rPr lang="en-GB" sz="4000" dirty="0" err="1" smtClean="0"/>
              <a:t>dijagrami</a:t>
            </a:r>
            <a:r>
              <a:rPr lang="en-GB" sz="4000" dirty="0" smtClean="0"/>
              <a:t> </a:t>
            </a:r>
            <a:r>
              <a:rPr lang="en-GB" sz="4000" dirty="0" err="1" smtClean="0"/>
              <a:t>za</a:t>
            </a:r>
            <a:r>
              <a:rPr lang="en-GB" sz="4000" dirty="0" smtClean="0"/>
              <a:t> </a:t>
            </a:r>
            <a:r>
              <a:rPr lang="en-GB" sz="4000" dirty="0" err="1" smtClean="0"/>
              <a:t>radne</a:t>
            </a:r>
            <a:r>
              <a:rPr lang="en-GB" sz="4000" dirty="0" smtClean="0"/>
              <a:t>, a </a:t>
            </a:r>
            <a:r>
              <a:rPr lang="en-GB" sz="4000" dirty="0" err="1" smtClean="0"/>
              <a:t>posebno</a:t>
            </a:r>
            <a:r>
              <a:rPr lang="en-GB" sz="4000" dirty="0" smtClean="0"/>
              <a:t> </a:t>
            </a:r>
            <a:r>
              <a:rPr lang="en-GB" sz="4000" dirty="0" err="1" smtClean="0"/>
              <a:t>za</a:t>
            </a:r>
            <a:r>
              <a:rPr lang="en-GB" sz="4000" dirty="0" smtClean="0"/>
              <a:t> </a:t>
            </a:r>
            <a:r>
              <a:rPr lang="en-GB" sz="4000" dirty="0" err="1" smtClean="0"/>
              <a:t>neradne</a:t>
            </a:r>
            <a:r>
              <a:rPr lang="en-GB" sz="4000" dirty="0" smtClean="0"/>
              <a:t> </a:t>
            </a:r>
            <a:r>
              <a:rPr lang="en-GB" sz="4000" dirty="0" err="1" smtClean="0"/>
              <a:t>dane</a:t>
            </a:r>
            <a:r>
              <a:rPr lang="en-GB" sz="4000" dirty="0" smtClean="0"/>
              <a:t>.</a:t>
            </a:r>
            <a:endParaRPr lang="sr-Latn-CS" sz="4000" dirty="0" smtClean="0"/>
          </a:p>
          <a:p>
            <a:pPr algn="just">
              <a:buFont typeface="Wingdings" pitchFamily="2" charset="2"/>
              <a:buChar char="q"/>
            </a:pPr>
            <a:endParaRPr lang="sr-Latn-CS" sz="4000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4000" dirty="0" smtClean="0"/>
              <a:t> </a:t>
            </a:r>
            <a:r>
              <a:rPr lang="sr-Latn-CS" sz="4000" b="1" dirty="0" smtClean="0"/>
              <a:t>R</a:t>
            </a:r>
            <a:r>
              <a:rPr lang="en-GB" sz="4000" b="1" dirty="0" err="1" smtClean="0"/>
              <a:t>ijetko</a:t>
            </a:r>
            <a:r>
              <a:rPr lang="en-GB" sz="4000" b="1" dirty="0" smtClean="0"/>
              <a:t> </a:t>
            </a:r>
            <a:r>
              <a:rPr lang="en-GB" sz="4000" dirty="0" smtClean="0"/>
              <a:t>se </a:t>
            </a:r>
            <a:r>
              <a:rPr lang="en-GB" sz="4000" dirty="0" err="1" smtClean="0"/>
              <a:t>crtaju</a:t>
            </a:r>
            <a:r>
              <a:rPr lang="en-GB" sz="4000" dirty="0" smtClean="0"/>
              <a:t> </a:t>
            </a:r>
            <a:r>
              <a:rPr lang="en-GB" sz="4000" dirty="0" err="1" smtClean="0"/>
              <a:t>hronološki</a:t>
            </a:r>
            <a:r>
              <a:rPr lang="en-GB" sz="4000" dirty="0" smtClean="0"/>
              <a:t> </a:t>
            </a:r>
            <a:r>
              <a:rPr lang="en-GB" sz="4000" dirty="0" err="1" smtClean="0"/>
              <a:t>dijagrami</a:t>
            </a:r>
            <a:r>
              <a:rPr lang="en-GB" sz="4000" dirty="0" smtClean="0"/>
              <a:t> </a:t>
            </a:r>
            <a:r>
              <a:rPr lang="en-GB" sz="4000" dirty="0" err="1" smtClean="0"/>
              <a:t>za</a:t>
            </a:r>
            <a:r>
              <a:rPr lang="en-GB" sz="4000" dirty="0" smtClean="0"/>
              <a:t> </a:t>
            </a:r>
            <a:r>
              <a:rPr lang="en-GB" sz="4000" dirty="0" err="1" smtClean="0"/>
              <a:t>sedmicu</a:t>
            </a:r>
            <a:r>
              <a:rPr lang="en-GB" sz="4000" dirty="0" smtClean="0"/>
              <a:t>, </a:t>
            </a:r>
            <a:r>
              <a:rPr lang="en-GB" sz="4000" dirty="0" err="1" smtClean="0"/>
              <a:t>mjesec</a:t>
            </a:r>
            <a:r>
              <a:rPr lang="en-GB" sz="4000" dirty="0" smtClean="0"/>
              <a:t> </a:t>
            </a:r>
            <a:r>
              <a:rPr lang="en-GB" sz="4000" dirty="0" err="1" smtClean="0"/>
              <a:t>i</a:t>
            </a:r>
            <a:r>
              <a:rPr lang="en-GB" sz="4000" dirty="0" smtClean="0"/>
              <a:t> </a:t>
            </a:r>
            <a:r>
              <a:rPr lang="en-GB" sz="4000" dirty="0" err="1" smtClean="0"/>
              <a:t>godinu</a:t>
            </a:r>
            <a:r>
              <a:rPr lang="sr-Latn-CS" sz="4000" dirty="0" smtClean="0"/>
              <a:t>.</a:t>
            </a:r>
          </a:p>
          <a:p>
            <a:pPr algn="just">
              <a:buNone/>
            </a:pPr>
            <a:endParaRPr lang="sr-Latn-CS" sz="4000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CS" sz="4000" b="1" dirty="0" smtClean="0"/>
              <a:t>Č</a:t>
            </a:r>
            <a:r>
              <a:rPr lang="en-GB" sz="4000" b="1" dirty="0" err="1" smtClean="0"/>
              <a:t>ešće</a:t>
            </a:r>
            <a:r>
              <a:rPr lang="sr-Latn-CS" sz="4000" b="1" dirty="0" smtClean="0"/>
              <a:t> </a:t>
            </a:r>
            <a:r>
              <a:rPr lang="sr-Latn-CS" sz="4000" dirty="0" smtClean="0"/>
              <a:t>se</a:t>
            </a:r>
            <a:r>
              <a:rPr lang="en-GB" sz="4000" dirty="0" smtClean="0"/>
              <a:t> </a:t>
            </a:r>
            <a:r>
              <a:rPr lang="en-GB" sz="4000" dirty="0" err="1" smtClean="0"/>
              <a:t>koriste</a:t>
            </a:r>
            <a:r>
              <a:rPr lang="en-GB" sz="4000" dirty="0" smtClean="0"/>
              <a:t> </a:t>
            </a:r>
            <a:r>
              <a:rPr lang="en-GB" sz="4000" dirty="0" err="1" smtClean="0"/>
              <a:t>krive</a:t>
            </a:r>
            <a:r>
              <a:rPr lang="en-GB" sz="4000" dirty="0" smtClean="0"/>
              <a:t> </a:t>
            </a:r>
            <a:r>
              <a:rPr lang="en-GB" sz="4000" dirty="0" err="1" smtClean="0"/>
              <a:t>trajanja</a:t>
            </a:r>
            <a:r>
              <a:rPr lang="en-GB" sz="4000" dirty="0" smtClean="0"/>
              <a:t> </a:t>
            </a:r>
            <a:r>
              <a:rPr lang="en-GB" sz="4000" dirty="0" err="1" smtClean="0"/>
              <a:t>opterećenja</a:t>
            </a:r>
            <a:r>
              <a:rPr lang="en-GB" sz="4000" dirty="0" smtClean="0"/>
              <a:t> </a:t>
            </a:r>
            <a:r>
              <a:rPr lang="en-GB" sz="4000" dirty="0" err="1" smtClean="0"/>
              <a:t>za</a:t>
            </a:r>
            <a:r>
              <a:rPr lang="en-GB" sz="4000" dirty="0" smtClean="0"/>
              <a:t> </a:t>
            </a:r>
            <a:r>
              <a:rPr lang="en-GB" sz="4000" dirty="0" err="1" smtClean="0"/>
              <a:t>određene</a:t>
            </a:r>
            <a:r>
              <a:rPr lang="en-GB" sz="4000" dirty="0" smtClean="0"/>
              <a:t> </a:t>
            </a:r>
            <a:r>
              <a:rPr lang="en-GB" sz="4000" dirty="0" err="1" smtClean="0"/>
              <a:t>vremenske</a:t>
            </a:r>
            <a:r>
              <a:rPr lang="en-GB" sz="4000" dirty="0" smtClean="0"/>
              <a:t> </a:t>
            </a:r>
            <a:r>
              <a:rPr lang="en-GB" sz="4000" dirty="0" err="1" smtClean="0"/>
              <a:t>periode</a:t>
            </a:r>
            <a:r>
              <a:rPr lang="en-GB" sz="4000" dirty="0" smtClean="0"/>
              <a:t> T </a:t>
            </a:r>
            <a:r>
              <a:rPr lang="en-GB" dirty="0" smtClean="0"/>
              <a:t>(168 h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sedmicu</a:t>
            </a:r>
            <a:r>
              <a:rPr lang="en-GB" dirty="0" smtClean="0"/>
              <a:t>, 720 h, </a:t>
            </a:r>
            <a:r>
              <a:rPr lang="en-GB" dirty="0" err="1" smtClean="0"/>
              <a:t>odnosno</a:t>
            </a:r>
            <a:r>
              <a:rPr lang="en-GB" dirty="0" smtClean="0"/>
              <a:t> 744 h, </a:t>
            </a:r>
            <a:r>
              <a:rPr lang="en-GB" dirty="0" err="1" smtClean="0"/>
              <a:t>ili</a:t>
            </a:r>
            <a:r>
              <a:rPr lang="en-GB" dirty="0" smtClean="0"/>
              <a:t> 672/696 h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mjesec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8760, </a:t>
            </a:r>
            <a:r>
              <a:rPr lang="en-GB" dirty="0" err="1" smtClean="0"/>
              <a:t>odnosno</a:t>
            </a:r>
            <a:r>
              <a:rPr lang="en-GB" dirty="0" smtClean="0"/>
              <a:t> 8784 h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godinu</a:t>
            </a:r>
            <a:r>
              <a:rPr lang="en-GB" dirty="0" smtClean="0"/>
              <a:t>).</a:t>
            </a:r>
            <a:endParaRPr lang="en-GB" sz="4000" dirty="0" smtClean="0"/>
          </a:p>
          <a:p>
            <a:pPr algn="just">
              <a:buFont typeface="Wingdings" pitchFamily="2" charset="2"/>
              <a:buChar char="q"/>
            </a:pPr>
            <a:endParaRPr lang="en-GB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61514" y="234784"/>
            <a:ext cx="10381957" cy="12612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 fontScale="77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sr-Latn-CS" sz="4600" b="1" i="1" dirty="0" smtClean="0">
                <a:latin typeface="Arial" pitchFamily="34" charset="0"/>
                <a:cs typeface="Arial" pitchFamily="34" charset="0"/>
              </a:rPr>
              <a:t>Sedmični, mjesečni i godišnji dijagrami opterećenja 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514" y="1669590"/>
            <a:ext cx="10269416" cy="4885954"/>
          </a:xfrm>
          <a:noFill/>
          <a:ln>
            <a:noFill/>
          </a:ln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CS" sz="3600" b="1" dirty="0" smtClean="0"/>
              <a:t>Karakteristični </a:t>
            </a:r>
            <a:r>
              <a:rPr lang="en-GB" sz="3600" dirty="0" err="1" smtClean="0"/>
              <a:t>pokazatelj</a:t>
            </a:r>
            <a:r>
              <a:rPr lang="sr-Latn-CS" sz="3600" dirty="0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sedmičnih</a:t>
            </a:r>
            <a:r>
              <a:rPr lang="en-GB" sz="3600" dirty="0" smtClean="0"/>
              <a:t> (s), </a:t>
            </a:r>
            <a:r>
              <a:rPr lang="en-GB" sz="3600" dirty="0" err="1" smtClean="0"/>
              <a:t>mjesečnih</a:t>
            </a:r>
            <a:r>
              <a:rPr lang="en-GB" sz="3600" dirty="0" smtClean="0"/>
              <a:t> (m) </a:t>
            </a:r>
            <a:r>
              <a:rPr lang="en-GB" sz="3600" dirty="0" err="1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godišnjih</a:t>
            </a:r>
            <a:r>
              <a:rPr lang="en-GB" sz="3600" dirty="0" smtClean="0"/>
              <a:t> (g) </a:t>
            </a:r>
            <a:r>
              <a:rPr lang="en-GB" sz="3600" dirty="0" err="1" smtClean="0"/>
              <a:t>dijagrama</a:t>
            </a:r>
            <a:r>
              <a:rPr lang="en-GB" sz="3600" dirty="0" smtClean="0"/>
              <a:t> </a:t>
            </a:r>
            <a:r>
              <a:rPr lang="en-GB" sz="3600" dirty="0" err="1" smtClean="0"/>
              <a:t>opterećenja</a:t>
            </a:r>
            <a:r>
              <a:rPr lang="en-GB" sz="3600" dirty="0" smtClean="0"/>
              <a:t>:</a:t>
            </a:r>
            <a:endParaRPr lang="sr-Latn-CS" sz="3600" dirty="0" smtClean="0"/>
          </a:p>
          <a:p>
            <a:pPr algn="just">
              <a:buNone/>
            </a:pPr>
            <a:endParaRPr lang="en-GB" sz="4000" dirty="0" smtClean="0"/>
          </a:p>
          <a:p>
            <a:pPr algn="just">
              <a:buFont typeface="Wingdings" pitchFamily="2" charset="2"/>
              <a:buChar char="q"/>
            </a:pPr>
            <a:endParaRPr lang="en-GB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61514" y="234784"/>
            <a:ext cx="10381957" cy="12612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 fontScale="77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sr-Latn-CS" sz="4600" b="1" i="1" dirty="0" smtClean="0">
                <a:latin typeface="Arial" pitchFamily="34" charset="0"/>
                <a:cs typeface="Arial" pitchFamily="34" charset="0"/>
              </a:rPr>
              <a:t>Sedmični, mjesečni i godišnji dijagrami opterećenja 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856935" y="3033712"/>
          <a:ext cx="9959927" cy="2846583"/>
        </p:xfrm>
        <a:graphic>
          <a:graphicData uri="http://schemas.openxmlformats.org/presentationml/2006/ole">
            <p:oleObj spid="_x0000_s40962" name="Equation" r:id="rId3" imgW="3314520" imgH="787320" progId="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406769" y="5950634"/>
            <a:ext cx="1038195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dirty="0" smtClean="0"/>
              <a:t>- </a:t>
            </a:r>
            <a:r>
              <a:rPr lang="en-GB" sz="2800" dirty="0" err="1" smtClean="0"/>
              <a:t>gdje</a:t>
            </a:r>
            <a:r>
              <a:rPr lang="en-GB" sz="2800" dirty="0" smtClean="0"/>
              <a:t> </a:t>
            </a:r>
            <a:r>
              <a:rPr lang="en-GB" sz="2800" dirty="0" err="1" smtClean="0"/>
              <a:t>koeficijenti</a:t>
            </a:r>
            <a:r>
              <a:rPr lang="sr-Latn-CS" sz="2800" dirty="0" smtClean="0"/>
              <a:t>      </a:t>
            </a:r>
            <a:r>
              <a:rPr lang="en-GB" sz="2800" dirty="0" smtClean="0"/>
              <a:t>  </a:t>
            </a:r>
            <a:r>
              <a:rPr lang="en-GB" sz="2800" dirty="0" err="1" smtClean="0"/>
              <a:t>i</a:t>
            </a:r>
            <a:r>
              <a:rPr lang="sr-Latn-CS" sz="2800" dirty="0" smtClean="0"/>
              <a:t>      </a:t>
            </a:r>
            <a:r>
              <a:rPr lang="en-GB" sz="2800" dirty="0" smtClean="0"/>
              <a:t>  </a:t>
            </a:r>
            <a:r>
              <a:rPr lang="en-GB" sz="2800" dirty="0" err="1" smtClean="0"/>
              <a:t>zavise</a:t>
            </a:r>
            <a:r>
              <a:rPr lang="en-GB" sz="2800" dirty="0" smtClean="0"/>
              <a:t> </a:t>
            </a:r>
            <a:r>
              <a:rPr lang="en-GB" sz="2800" dirty="0" err="1" smtClean="0"/>
              <a:t>od</a:t>
            </a:r>
            <a:r>
              <a:rPr lang="en-GB" sz="2800" dirty="0" smtClean="0"/>
              <a:t> </a:t>
            </a:r>
            <a:r>
              <a:rPr lang="en-GB" sz="2800" dirty="0" err="1" smtClean="0"/>
              <a:t>broja</a:t>
            </a:r>
            <a:r>
              <a:rPr lang="en-GB" sz="2800" dirty="0" smtClean="0"/>
              <a:t> sati u </a:t>
            </a:r>
            <a:r>
              <a:rPr lang="en-GB" sz="2800" dirty="0" err="1" smtClean="0"/>
              <a:t>mjesecu</a:t>
            </a:r>
            <a:r>
              <a:rPr lang="en-GB" sz="2800" dirty="0" smtClean="0"/>
              <a:t> ( ∈ {672, 696, 720, 744})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godini</a:t>
            </a:r>
            <a:r>
              <a:rPr lang="en-GB" sz="2800" dirty="0" smtClean="0"/>
              <a:t> ( ∈ {8760, 8784})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graphicFrame>
        <p:nvGraphicFramePr>
          <p:cNvPr id="40972" name="Object 12"/>
          <p:cNvGraphicFramePr>
            <a:graphicFrameLocks noChangeAspect="1"/>
          </p:cNvGraphicFramePr>
          <p:nvPr/>
        </p:nvGraphicFramePr>
        <p:xfrm>
          <a:off x="5994400" y="3325813"/>
          <a:ext cx="203200" cy="203200"/>
        </p:xfrm>
        <a:graphic>
          <a:graphicData uri="http://schemas.openxmlformats.org/presentationml/2006/ole">
            <p:oleObj spid="_x0000_s40972" name="Equation" r:id="rId4" imgW="203040" imgH="203040" progId="">
              <p:embed/>
            </p:oleObj>
          </a:graphicData>
        </a:graphic>
      </p:graphicFrame>
      <p:graphicFrame>
        <p:nvGraphicFramePr>
          <p:cNvPr id="40973" name="Object 13"/>
          <p:cNvGraphicFramePr>
            <a:graphicFrameLocks noChangeAspect="1"/>
          </p:cNvGraphicFramePr>
          <p:nvPr/>
        </p:nvGraphicFramePr>
        <p:xfrm>
          <a:off x="4067127" y="5892385"/>
          <a:ext cx="420468" cy="578753"/>
        </p:xfrm>
        <a:graphic>
          <a:graphicData uri="http://schemas.openxmlformats.org/presentationml/2006/ole">
            <p:oleObj spid="_x0000_s40973" name="Equation" r:id="rId5" imgW="203040" imgH="203040" progId="">
              <p:embed/>
            </p:oleObj>
          </a:graphicData>
        </a:graphic>
      </p:graphicFrame>
      <p:graphicFrame>
        <p:nvGraphicFramePr>
          <p:cNvPr id="40974" name="Object 14"/>
          <p:cNvGraphicFramePr>
            <a:graphicFrameLocks noChangeAspect="1"/>
          </p:cNvGraphicFramePr>
          <p:nvPr/>
        </p:nvGraphicFramePr>
        <p:xfrm>
          <a:off x="4804997" y="5838092"/>
          <a:ext cx="563782" cy="604910"/>
        </p:xfrm>
        <a:graphic>
          <a:graphicData uri="http://schemas.openxmlformats.org/presentationml/2006/ole">
            <p:oleObj spid="_x0000_s40974" name="Equation" r:id="rId6" imgW="190440" imgH="203040" progId="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514" y="1547446"/>
            <a:ext cx="10339754" cy="5008098"/>
          </a:xfrm>
          <a:noFill/>
          <a:ln>
            <a:noFill/>
          </a:ln>
        </p:spPr>
        <p:txBody>
          <a:bodyPr>
            <a:normAutofit/>
          </a:bodyPr>
          <a:lstStyle/>
          <a:p>
            <a:pPr algn="just">
              <a:buNone/>
            </a:pPr>
            <a:endParaRPr lang="en-GB" sz="4000" dirty="0" smtClean="0"/>
          </a:p>
          <a:p>
            <a:pPr algn="just">
              <a:buNone/>
            </a:pPr>
            <a:endParaRPr lang="en-GB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 descr="god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2222" y="1"/>
            <a:ext cx="7730411" cy="603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602525" y="6091312"/>
            <a:ext cx="9045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</a:rPr>
              <a:t>Godišnji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</a:rPr>
              <a:t>dijagram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</a:rPr>
              <a:t> (histogram) 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</a:rPr>
              <a:t>potrošnje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</a:rPr>
              <a:t>energije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</a:rPr>
              <a:t> (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</a:rPr>
              <a:t>za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</a:rPr>
              <a:t>dvije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</a:rPr>
              <a:t>godine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</a:rPr>
              <a:t>)</a:t>
            </a:r>
            <a:endParaRPr lang="en-GB"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514" y="2214390"/>
            <a:ext cx="10339754" cy="4341154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Predavanje</a:t>
            </a:r>
            <a:r>
              <a:rPr lang="en-GB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4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na</a:t>
            </a:r>
            <a:r>
              <a:rPr lang="en-GB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4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ovu</a:t>
            </a:r>
            <a:r>
              <a:rPr lang="en-GB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4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temu</a:t>
            </a:r>
            <a:r>
              <a:rPr lang="en-GB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mo</a:t>
            </a:r>
            <a:r>
              <a:rPr lang="sr-Latn-ME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žete naći na:</a:t>
            </a:r>
          </a:p>
          <a:p>
            <a:pPr algn="just">
              <a:buNone/>
            </a:pPr>
            <a:endParaRPr lang="sr-Latn-ME" sz="2800" dirty="0" smtClean="0"/>
          </a:p>
          <a:p>
            <a:pPr algn="ctr">
              <a:buNone/>
            </a:pPr>
            <a:r>
              <a:rPr lang="en-US" sz="4400" u="sng" dirty="0" smtClean="0">
                <a:hlinkClick r:id="rId2"/>
              </a:rPr>
              <a:t>https://youtu.be/dKMhLu7vB-4</a:t>
            </a:r>
            <a:r>
              <a:rPr lang="en-US" sz="4400" dirty="0" smtClean="0"/>
              <a:t> </a:t>
            </a:r>
          </a:p>
          <a:p>
            <a:pPr algn="just">
              <a:buNone/>
            </a:pPr>
            <a:endParaRPr lang="sr-Latn-CS" dirty="0" smtClean="0"/>
          </a:p>
          <a:p>
            <a:pPr algn="just">
              <a:buNone/>
            </a:pPr>
            <a:endParaRPr lang="en-GB" sz="4000" dirty="0" smtClean="0"/>
          </a:p>
          <a:p>
            <a:pPr algn="just">
              <a:buNone/>
            </a:pPr>
            <a:endParaRPr lang="en-GB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11658</TotalTime>
  <Words>297</Words>
  <Application>Microsoft Office PowerPoint</Application>
  <PresentationFormat>Custom</PresentationFormat>
  <Paragraphs>42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Solstice</vt:lpstr>
      <vt:lpstr>Equation</vt:lpstr>
      <vt:lpstr>Eksploatacija elektroenergetskih sistema (E4a) </vt:lpstr>
      <vt:lpstr> Sedmični, mjesečni i godišnji dijagrami opterećenja </vt:lpstr>
      <vt:lpstr> Sedmični, mjesečni i godišnji dijagrami opterećenja </vt:lpstr>
      <vt:lpstr>Slide 4</vt:lpstr>
      <vt:lpstr>Slide 5</vt:lpstr>
      <vt:lpstr>Slide 6</vt:lpstr>
      <vt:lpstr>8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Izvršni organi u automatici</dc:title>
  <dc:creator>User</dc:creator>
  <cp:lastModifiedBy>Win 7</cp:lastModifiedBy>
  <cp:revision>65</cp:revision>
  <dcterms:created xsi:type="dcterms:W3CDTF">2016-11-15T22:33:43Z</dcterms:created>
  <dcterms:modified xsi:type="dcterms:W3CDTF">2020-09-19T15:48:52Z</dcterms:modified>
</cp:coreProperties>
</file>