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56" r:id="rId1"/>
  </p:sldMasterIdLst>
  <p:notesMasterIdLst>
    <p:notesMasterId r:id="rId15"/>
  </p:notesMasterIdLst>
  <p:sldIdLst>
    <p:sldId id="292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AEB25-CA07-4BF3-889D-F178A5A539F2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13C26-48D0-4D22-A6B0-5E754D0F8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033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CE54F728-FD66-4534-B7DC-5502855D2C0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F405-E790-4232-8915-A48488DCBF4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2FA-9D33-46E7-B97D-2C45E308A23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421658-58CB-4A3B-B4EA-A82316C85EBD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F8B2059-6723-4797-8FCE-51BD2F36DDB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8A53-538A-49EF-A08C-8AD563D394A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290B-058D-4FEF-9FA6-ED309B2DDFD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94C2FC-DAB6-4FA2-A714-FE15D3F5E2EE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0A35-0201-4D42-A1DD-9F93AD05655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6E2685-43C6-4D22-8235-6A533D1F2DD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B68B12-DC23-4DF1-B564-535151DB3B8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752B42-3F7E-4547-856C-F411E5B462B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7" r:id="rId1"/>
    <p:sldLayoutId id="2147484658" r:id="rId2"/>
    <p:sldLayoutId id="2147484659" r:id="rId3"/>
    <p:sldLayoutId id="2147484660" r:id="rId4"/>
    <p:sldLayoutId id="2147484661" r:id="rId5"/>
    <p:sldLayoutId id="2147484662" r:id="rId6"/>
    <p:sldLayoutId id="2147484663" r:id="rId7"/>
    <p:sldLayoutId id="2147484664" r:id="rId8"/>
    <p:sldLayoutId id="2147484665" r:id="rId9"/>
    <p:sldLayoutId id="2147484666" r:id="rId10"/>
    <p:sldLayoutId id="21474846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66SQ1jIL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9655" y="1"/>
            <a:ext cx="7462345" cy="2585544"/>
          </a:xfrm>
        </p:spPr>
        <p:txBody>
          <a:bodyPr>
            <a:normAutofit/>
          </a:bodyPr>
          <a:lstStyle/>
          <a:p>
            <a:pPr algn="ctr"/>
            <a:r>
              <a:rPr lang="en-GB" sz="3600" i="1" dirty="0" err="1" smtClean="0">
                <a:solidFill>
                  <a:schemeClr val="tx1"/>
                </a:solidFill>
              </a:rPr>
              <a:t>Eksploatacija</a:t>
            </a:r>
            <a:r>
              <a:rPr lang="en-GB" sz="3600" i="1" dirty="0" smtClean="0">
                <a:solidFill>
                  <a:schemeClr val="tx1"/>
                </a:solidFill>
              </a:rPr>
              <a:t> </a:t>
            </a:r>
            <a:r>
              <a:rPr lang="en-GB" sz="3600" i="1" dirty="0" err="1" smtClean="0">
                <a:solidFill>
                  <a:schemeClr val="tx1"/>
                </a:solidFill>
              </a:rPr>
              <a:t>elektroenergetskih</a:t>
            </a:r>
            <a:r>
              <a:rPr lang="en-GB" sz="3600" i="1" dirty="0" smtClean="0">
                <a:solidFill>
                  <a:schemeClr val="tx1"/>
                </a:solidFill>
              </a:rPr>
              <a:t> </a:t>
            </a:r>
            <a:r>
              <a:rPr lang="en-GB" sz="3600" i="1" dirty="0" err="1" smtClean="0">
                <a:solidFill>
                  <a:schemeClr val="tx1"/>
                </a:solidFill>
              </a:rPr>
              <a:t>sistema</a:t>
            </a:r>
            <a:r>
              <a:rPr lang="en-GB" sz="3600" i="1" dirty="0" smtClean="0">
                <a:solidFill>
                  <a:schemeClr val="tx1"/>
                </a:solidFill>
              </a:rPr>
              <a:t> (E4a)</a:t>
            </a:r>
            <a:r>
              <a:rPr lang="en-GB" i="1" dirty="0" smtClean="0">
                <a:solidFill>
                  <a:schemeClr val="tx1"/>
                </a:solidFill>
              </a:rPr>
              <a:t/>
            </a:r>
            <a:br>
              <a:rPr lang="en-GB" i="1" dirty="0" smtClean="0">
                <a:solidFill>
                  <a:schemeClr val="tx1"/>
                </a:solidFill>
              </a:rPr>
            </a:b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717" y="3058509"/>
            <a:ext cx="9443545" cy="2979683"/>
          </a:xfrm>
        </p:spPr>
        <p:txBody>
          <a:bodyPr>
            <a:normAutofit fontScale="92500"/>
          </a:bodyPr>
          <a:lstStyle/>
          <a:p>
            <a:pPr algn="ctr"/>
            <a:r>
              <a:rPr lang="sr-Latn-CS" sz="5400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Dnevni dijagrami opterećenja</a:t>
            </a:r>
          </a:p>
          <a:p>
            <a:pPr algn="ctr"/>
            <a:endParaRPr lang="en-GB" sz="5400" i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en-GB" sz="3600" dirty="0" smtClean="0"/>
          </a:p>
          <a:p>
            <a:r>
              <a:rPr lang="en-GB" sz="3600" dirty="0" smtClean="0"/>
              <a:t>                      </a:t>
            </a:r>
            <a:r>
              <a:rPr lang="sr-Latn-CS" sz="3600" dirty="0" smtClean="0"/>
              <a:t> </a:t>
            </a:r>
            <a:r>
              <a:rPr lang="en-GB" sz="3600" dirty="0" smtClean="0"/>
              <a:t>               </a:t>
            </a:r>
            <a:r>
              <a:rPr lang="en-GB" sz="3900" i="1" dirty="0" err="1" smtClean="0"/>
              <a:t>Aktiv</a:t>
            </a:r>
            <a:r>
              <a:rPr lang="en-GB" sz="3900" i="1" dirty="0" smtClean="0"/>
              <a:t> </a:t>
            </a:r>
            <a:r>
              <a:rPr lang="en-GB" sz="3900" i="1" dirty="0" err="1" smtClean="0"/>
              <a:t>energetike</a:t>
            </a:r>
            <a:r>
              <a:rPr lang="en-GB" sz="3900" b="1" i="1" dirty="0" smtClean="0"/>
              <a:t> </a:t>
            </a:r>
            <a:endParaRPr lang="en-GB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335465" y="220717"/>
            <a:ext cx="2581836" cy="2313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3895" y="1683658"/>
            <a:ext cx="11071274" cy="4790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sr-Latn-CS" sz="4000" b="1" i="1" dirty="0" smtClean="0">
                <a:solidFill>
                  <a:schemeClr val="accent2"/>
                </a:solidFill>
              </a:rPr>
              <a:t> </a:t>
            </a:r>
            <a:r>
              <a:rPr lang="sr-Latn-CS" sz="4000" dirty="0" smtClean="0"/>
              <a:t>M</a:t>
            </a:r>
            <a:r>
              <a:rPr lang="en-GB" sz="4000" dirty="0" err="1" smtClean="0"/>
              <a:t>ože</a:t>
            </a:r>
            <a:r>
              <a:rPr lang="en-GB" sz="4000" dirty="0" smtClean="0"/>
              <a:t> se </a:t>
            </a:r>
            <a:r>
              <a:rPr lang="en-GB" sz="4000" dirty="0" err="1" smtClean="0"/>
              <a:t>podijeliti</a:t>
            </a:r>
            <a:r>
              <a:rPr lang="en-GB" sz="4000" dirty="0" smtClean="0"/>
              <a:t> </a:t>
            </a:r>
            <a:r>
              <a:rPr lang="en-GB" sz="4000" dirty="0" err="1" smtClean="0"/>
              <a:t>na</a:t>
            </a:r>
            <a:r>
              <a:rPr lang="en-GB" sz="4000" dirty="0" smtClean="0"/>
              <a:t> </a:t>
            </a:r>
            <a:r>
              <a:rPr lang="en-GB" sz="4000" dirty="0" err="1" smtClean="0"/>
              <a:t>dva</a:t>
            </a:r>
            <a:r>
              <a:rPr lang="en-GB" sz="4000" dirty="0" smtClean="0"/>
              <a:t> </a:t>
            </a:r>
            <a:r>
              <a:rPr lang="en-GB" sz="4000" dirty="0" err="1" smtClean="0"/>
              <a:t>načina</a:t>
            </a:r>
            <a:r>
              <a:rPr lang="en-GB" sz="4000" dirty="0" smtClean="0"/>
              <a:t>:</a:t>
            </a:r>
          </a:p>
          <a:p>
            <a:r>
              <a:rPr lang="sr-Latn-CS" sz="4000" dirty="0" smtClean="0"/>
              <a:t> </a:t>
            </a:r>
            <a:r>
              <a:rPr lang="en-GB" sz="4000" b="1" dirty="0" err="1" smtClean="0">
                <a:solidFill>
                  <a:schemeClr val="accent1"/>
                </a:solidFill>
              </a:rPr>
              <a:t>po</a:t>
            </a:r>
            <a:r>
              <a:rPr lang="en-GB" sz="4000" b="1" dirty="0" smtClean="0">
                <a:solidFill>
                  <a:schemeClr val="accent1"/>
                </a:solidFill>
              </a:rPr>
              <a:t> </a:t>
            </a:r>
            <a:r>
              <a:rPr lang="en-GB" sz="4000" b="1" dirty="0" err="1" smtClean="0">
                <a:solidFill>
                  <a:schemeClr val="accent1"/>
                </a:solidFill>
              </a:rPr>
              <a:t>trajanju</a:t>
            </a:r>
            <a:r>
              <a:rPr lang="en-GB" sz="4000" b="1" dirty="0" smtClean="0">
                <a:solidFill>
                  <a:schemeClr val="accent1"/>
                </a:solidFill>
              </a:rPr>
              <a:t> </a:t>
            </a:r>
            <a:r>
              <a:rPr lang="en-GB" sz="4000" b="1" dirty="0" err="1" smtClean="0">
                <a:solidFill>
                  <a:schemeClr val="accent1"/>
                </a:solidFill>
              </a:rPr>
              <a:t>opterećenja</a:t>
            </a:r>
            <a:r>
              <a:rPr lang="en-GB" sz="4000" b="1" dirty="0" smtClean="0">
                <a:solidFill>
                  <a:schemeClr val="accent1"/>
                </a:solidFill>
              </a:rPr>
              <a:t> </a:t>
            </a:r>
            <a:r>
              <a:rPr lang="sr-Latn-CS" sz="4000" b="1" dirty="0" smtClean="0"/>
              <a:t>(na periode niskih i periode visokih opterećenja)</a:t>
            </a:r>
            <a:endParaRPr lang="en-GB" sz="4000" b="1" dirty="0" smtClean="0"/>
          </a:p>
          <a:p>
            <a:r>
              <a:rPr lang="sr-Latn-CS" sz="4000" b="1" dirty="0" smtClean="0">
                <a:solidFill>
                  <a:schemeClr val="accent1"/>
                </a:solidFill>
              </a:rPr>
              <a:t> </a:t>
            </a:r>
            <a:r>
              <a:rPr lang="en-GB" sz="4000" b="1" dirty="0" err="1" smtClean="0">
                <a:solidFill>
                  <a:schemeClr val="accent1"/>
                </a:solidFill>
              </a:rPr>
              <a:t>po</a:t>
            </a:r>
            <a:r>
              <a:rPr lang="en-GB" sz="4000" b="1" dirty="0" smtClean="0">
                <a:solidFill>
                  <a:schemeClr val="accent1"/>
                </a:solidFill>
              </a:rPr>
              <a:t> </a:t>
            </a:r>
            <a:r>
              <a:rPr lang="en-GB" sz="4000" b="1" dirty="0" err="1" smtClean="0">
                <a:solidFill>
                  <a:schemeClr val="accent1"/>
                </a:solidFill>
              </a:rPr>
              <a:t>tipu</a:t>
            </a:r>
            <a:r>
              <a:rPr lang="en-GB" sz="4000" b="1" dirty="0" smtClean="0">
                <a:solidFill>
                  <a:schemeClr val="accent1"/>
                </a:solidFill>
              </a:rPr>
              <a:t> </a:t>
            </a:r>
            <a:r>
              <a:rPr lang="en-GB" sz="4000" b="1" dirty="0" err="1" smtClean="0">
                <a:solidFill>
                  <a:schemeClr val="accent1"/>
                </a:solidFill>
              </a:rPr>
              <a:t>opterećenja</a:t>
            </a:r>
            <a:r>
              <a:rPr lang="sr-Latn-CS" sz="4000" b="1" dirty="0" smtClean="0">
                <a:solidFill>
                  <a:schemeClr val="accent1"/>
                </a:solidFill>
              </a:rPr>
              <a:t> </a:t>
            </a:r>
            <a:r>
              <a:rPr lang="sr-Latn-CS" sz="4000" b="1" dirty="0" smtClean="0"/>
              <a:t>( </a:t>
            </a:r>
            <a:r>
              <a:rPr lang="en-GB" sz="4000" b="1" dirty="0" err="1" smtClean="0"/>
              <a:t>konstantno</a:t>
            </a:r>
            <a:r>
              <a:rPr lang="en-GB" sz="4000" b="1" dirty="0" smtClean="0"/>
              <a:t> </a:t>
            </a:r>
            <a:r>
              <a:rPr lang="en-GB" sz="4000" dirty="0" smtClean="0"/>
              <a:t>(</a:t>
            </a:r>
            <a:r>
              <a:rPr lang="en-GB" sz="4000" dirty="0" err="1" smtClean="0"/>
              <a:t>ili</a:t>
            </a:r>
            <a:r>
              <a:rPr lang="en-GB" sz="4000" dirty="0" smtClean="0"/>
              <a:t> </a:t>
            </a:r>
            <a:r>
              <a:rPr lang="en-GB" sz="4000" dirty="0" err="1" smtClean="0"/>
              <a:t>bazno</a:t>
            </a:r>
            <a:r>
              <a:rPr lang="en-GB" sz="4000" dirty="0" smtClean="0"/>
              <a:t>) </a:t>
            </a:r>
            <a:r>
              <a:rPr lang="en-GB" sz="4000" b="1" dirty="0" err="1" smtClean="0"/>
              <a:t>opterećenje</a:t>
            </a:r>
            <a:r>
              <a:rPr lang="en-GB" sz="4000" b="1" dirty="0" smtClean="0"/>
              <a:t>  </a:t>
            </a:r>
            <a:r>
              <a:rPr lang="en-GB" sz="4000" b="1" dirty="0" err="1" smtClean="0"/>
              <a:t>i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na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varijabilno</a:t>
            </a:r>
            <a:r>
              <a:rPr lang="en-GB" sz="4000" b="1" dirty="0" smtClean="0"/>
              <a:t> </a:t>
            </a:r>
            <a:r>
              <a:rPr lang="en-GB" sz="4000" dirty="0" smtClean="0"/>
              <a:t>(</a:t>
            </a:r>
            <a:r>
              <a:rPr lang="en-GB" sz="4000" dirty="0" err="1" smtClean="0"/>
              <a:t>ili</a:t>
            </a:r>
            <a:r>
              <a:rPr lang="en-GB" sz="4000" dirty="0" smtClean="0"/>
              <a:t> </a:t>
            </a:r>
            <a:r>
              <a:rPr lang="en-GB" sz="4000" dirty="0" err="1" smtClean="0"/>
              <a:t>vršno</a:t>
            </a:r>
            <a:r>
              <a:rPr lang="en-GB" sz="4000" dirty="0" smtClean="0"/>
              <a:t>)</a:t>
            </a:r>
            <a:r>
              <a:rPr lang="sr-Latn-CS" sz="4000" dirty="0" smtClean="0"/>
              <a:t> </a:t>
            </a:r>
            <a:r>
              <a:rPr lang="en-GB" sz="4000" b="1" dirty="0" err="1" smtClean="0"/>
              <a:t>opterećenje</a:t>
            </a:r>
            <a:r>
              <a:rPr lang="sr-Latn-CS" sz="4000" b="1" dirty="0" smtClean="0"/>
              <a:t>)</a:t>
            </a:r>
            <a:endParaRPr lang="en-GB" sz="4000" b="1" dirty="0" smtClean="0"/>
          </a:p>
          <a:p>
            <a:pPr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Dnevni dijagrami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9943" y="1683658"/>
            <a:ext cx="10973023" cy="4790294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CS" sz="3600" b="1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GB" sz="3600" dirty="0" smtClean="0"/>
          </a:p>
          <a:p>
            <a:pPr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Podjela d</a:t>
            </a: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nevnog dijagrama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367" y="1624916"/>
            <a:ext cx="4694017" cy="448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273" y="1838693"/>
            <a:ext cx="3829125" cy="4215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998806" y="6231988"/>
            <a:ext cx="399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chemeClr val="accent1"/>
                </a:solidFill>
              </a:rPr>
              <a:t>Po trajanju opterećenja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1305" y="6189785"/>
            <a:ext cx="4290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chemeClr val="accent1"/>
                </a:solidFill>
              </a:rPr>
              <a:t>Po tipu opterećenja</a:t>
            </a:r>
            <a:endParaRPr lang="en-GB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3895" y="1683658"/>
            <a:ext cx="11071274" cy="47902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000" dirty="0" smtClean="0"/>
              <a:t> R</a:t>
            </a:r>
            <a:r>
              <a:rPr lang="en-GB" sz="4000" dirty="0" err="1" smtClean="0"/>
              <a:t>azlikuju</a:t>
            </a:r>
            <a:r>
              <a:rPr lang="sr-Latn-CS" sz="4000" dirty="0" smtClean="0"/>
              <a:t> se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b="1" dirty="0" err="1" smtClean="0"/>
              <a:t>radne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i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neradne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dane</a:t>
            </a:r>
            <a:r>
              <a:rPr lang="en-GB" sz="4000" dirty="0" smtClean="0"/>
              <a:t>, </a:t>
            </a:r>
            <a:r>
              <a:rPr lang="en-GB" sz="4000" dirty="0" err="1" smtClean="0"/>
              <a:t>odnosno</a:t>
            </a:r>
            <a:r>
              <a:rPr lang="en-GB" sz="4000" dirty="0" smtClean="0"/>
              <a:t> </a:t>
            </a:r>
            <a:r>
              <a:rPr lang="en-GB" sz="4000" b="1" dirty="0" err="1" smtClean="0"/>
              <a:t>nedjelje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i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praznike</a:t>
            </a:r>
            <a:r>
              <a:rPr lang="en-GB" sz="4000" dirty="0" smtClean="0"/>
              <a:t>, </a:t>
            </a:r>
            <a:r>
              <a:rPr lang="en-GB" sz="4000" dirty="0" err="1" smtClean="0"/>
              <a:t>kako</a:t>
            </a:r>
            <a:r>
              <a:rPr lang="en-GB" sz="4000" dirty="0" smtClean="0"/>
              <a:t> </a:t>
            </a:r>
            <a:r>
              <a:rPr lang="en-GB" sz="4000" dirty="0" err="1" smtClean="0"/>
              <a:t>po</a:t>
            </a:r>
            <a:r>
              <a:rPr lang="en-GB" sz="4000" dirty="0" smtClean="0"/>
              <a:t> </a:t>
            </a:r>
            <a:r>
              <a:rPr lang="en-GB" sz="4000" dirty="0" err="1" smtClean="0"/>
              <a:t>veličini</a:t>
            </a:r>
            <a:r>
              <a:rPr lang="en-GB" sz="4000" dirty="0" smtClean="0"/>
              <a:t> </a:t>
            </a:r>
            <a:r>
              <a:rPr lang="en-GB" sz="4000" dirty="0" err="1" smtClean="0"/>
              <a:t>ukupne</a:t>
            </a:r>
            <a:r>
              <a:rPr lang="en-GB" sz="4000" dirty="0" smtClean="0"/>
              <a:t> </a:t>
            </a:r>
            <a:r>
              <a:rPr lang="en-GB" sz="4000" dirty="0" err="1" smtClean="0"/>
              <a:t>energije</a:t>
            </a:r>
            <a:r>
              <a:rPr lang="en-GB" sz="4000" dirty="0" smtClean="0"/>
              <a:t>, </a:t>
            </a:r>
            <a:r>
              <a:rPr lang="en-GB" sz="4000" dirty="0" err="1" smtClean="0"/>
              <a:t>tako</a:t>
            </a:r>
            <a:r>
              <a:rPr lang="en-GB" sz="4000" dirty="0" smtClean="0"/>
              <a:t> </a:t>
            </a:r>
            <a:r>
              <a:rPr lang="en-GB" sz="4000" dirty="0" err="1" smtClean="0"/>
              <a:t>i</a:t>
            </a:r>
            <a:r>
              <a:rPr lang="en-GB" sz="4000" dirty="0" smtClean="0"/>
              <a:t> </a:t>
            </a:r>
            <a:r>
              <a:rPr lang="en-GB" sz="4000" dirty="0" err="1" smtClean="0"/>
              <a:t>po</a:t>
            </a:r>
            <a:r>
              <a:rPr lang="en-GB" sz="4000" dirty="0" smtClean="0"/>
              <a:t> </a:t>
            </a:r>
            <a:r>
              <a:rPr lang="en-GB" sz="4000" dirty="0" err="1" smtClean="0"/>
              <a:t>maksimalnom</a:t>
            </a:r>
            <a:r>
              <a:rPr lang="en-GB" sz="4000" dirty="0" smtClean="0"/>
              <a:t> </a:t>
            </a:r>
            <a:r>
              <a:rPr lang="en-GB" sz="4000" dirty="0" err="1" smtClean="0"/>
              <a:t>opterećenju</a:t>
            </a:r>
            <a:r>
              <a:rPr lang="en-GB" sz="4000" dirty="0" smtClean="0"/>
              <a:t> </a:t>
            </a:r>
            <a:r>
              <a:rPr lang="en-GB" sz="4000" dirty="0" err="1" smtClean="0"/>
              <a:t>i</a:t>
            </a:r>
            <a:r>
              <a:rPr lang="en-GB" sz="4000" dirty="0" smtClean="0"/>
              <a:t> </a:t>
            </a:r>
            <a:r>
              <a:rPr lang="en-GB" sz="4000" dirty="0" err="1" smtClean="0"/>
              <a:t>vremenu</a:t>
            </a:r>
            <a:r>
              <a:rPr lang="en-GB" sz="4000" dirty="0" smtClean="0"/>
              <a:t> </a:t>
            </a:r>
            <a:r>
              <a:rPr lang="en-GB" sz="4000" dirty="0" err="1" smtClean="0"/>
              <a:t>trajanja</a:t>
            </a:r>
            <a:r>
              <a:rPr lang="en-GB" sz="4000" dirty="0" smtClean="0"/>
              <a:t> </a:t>
            </a:r>
            <a:r>
              <a:rPr lang="en-GB" sz="4000" dirty="0" err="1" smtClean="0"/>
              <a:t>varijabilnog</a:t>
            </a:r>
            <a:r>
              <a:rPr lang="en-GB" sz="4000" dirty="0" smtClean="0"/>
              <a:t> </a:t>
            </a:r>
            <a:r>
              <a:rPr lang="en-GB" sz="4000" dirty="0" err="1" smtClean="0"/>
              <a:t>opterećenja</a:t>
            </a:r>
            <a:r>
              <a:rPr lang="en-GB" sz="4000" dirty="0" smtClean="0"/>
              <a:t>. </a:t>
            </a:r>
            <a:endParaRPr lang="sr-Latn-CS" sz="4000" dirty="0" smtClean="0"/>
          </a:p>
          <a:p>
            <a:pPr algn="just">
              <a:buNone/>
            </a:pPr>
            <a:endParaRPr lang="sr-Latn-CS" sz="40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4000" dirty="0" smtClean="0"/>
              <a:t> </a:t>
            </a:r>
            <a:r>
              <a:rPr lang="en-GB" sz="4000" dirty="0" err="1" smtClean="0"/>
              <a:t>Sve</a:t>
            </a:r>
            <a:r>
              <a:rPr lang="en-GB" sz="4000" dirty="0" smtClean="0"/>
              <a:t> </a:t>
            </a:r>
            <a:r>
              <a:rPr lang="en-GB" sz="4000" dirty="0" err="1" smtClean="0"/>
              <a:t>ove</a:t>
            </a:r>
            <a:r>
              <a:rPr lang="en-GB" sz="4000" dirty="0" smtClean="0"/>
              <a:t> </a:t>
            </a:r>
            <a:r>
              <a:rPr lang="en-GB" sz="4000" dirty="0" err="1" smtClean="0"/>
              <a:t>veličine</a:t>
            </a:r>
            <a:r>
              <a:rPr lang="en-GB" sz="4000" dirty="0" smtClean="0"/>
              <a:t> </a:t>
            </a:r>
            <a:r>
              <a:rPr lang="en-GB" sz="4000" dirty="0" err="1" smtClean="0"/>
              <a:t>veće</a:t>
            </a:r>
            <a:r>
              <a:rPr lang="en-GB" sz="4000" dirty="0" smtClean="0"/>
              <a:t> </a:t>
            </a:r>
            <a:r>
              <a:rPr lang="en-GB" sz="4000" dirty="0" err="1" smtClean="0"/>
              <a:t>su</a:t>
            </a:r>
            <a:r>
              <a:rPr lang="en-GB" sz="4000" dirty="0" smtClean="0"/>
              <a:t> u </a:t>
            </a:r>
            <a:r>
              <a:rPr lang="en-GB" sz="4000" dirty="0" err="1" smtClean="0"/>
              <a:t>radnim</a:t>
            </a:r>
            <a:r>
              <a:rPr lang="en-GB" sz="4000" dirty="0" smtClean="0"/>
              <a:t> </a:t>
            </a:r>
            <a:r>
              <a:rPr lang="en-GB" sz="4000" dirty="0" err="1" smtClean="0"/>
              <a:t>danima</a:t>
            </a:r>
            <a:r>
              <a:rPr lang="en-GB" sz="4000" dirty="0" smtClean="0"/>
              <a:t>.</a:t>
            </a:r>
            <a:endParaRPr lang="en-GB" sz="3600" dirty="0" smtClean="0"/>
          </a:p>
          <a:p>
            <a:pPr algn="just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Dnevni dijagrami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3895" y="1683658"/>
            <a:ext cx="11071274" cy="47902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Predavanje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ovu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temu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mo</a:t>
            </a:r>
            <a:r>
              <a:rPr lang="sr-Latn-ME" sz="4000" b="1" dirty="0" smtClean="0">
                <a:solidFill>
                  <a:schemeClr val="accent1">
                    <a:lumMod val="75000"/>
                  </a:schemeClr>
                </a:solidFill>
              </a:rPr>
              <a:t>žete naći na:</a:t>
            </a:r>
          </a:p>
          <a:p>
            <a:pPr algn="ctr">
              <a:buNone/>
            </a:pPr>
            <a:endParaRPr lang="sr-Latn-ME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4000" u="sng" dirty="0" smtClean="0">
                <a:hlinkClick r:id="rId2"/>
              </a:rPr>
              <a:t>https://youtu.be/k66SQ1jILUE</a:t>
            </a:r>
            <a:r>
              <a:rPr lang="en-US" sz="4000" dirty="0" smtClean="0"/>
              <a:t> </a:t>
            </a:r>
          </a:p>
          <a:p>
            <a:pPr algn="just">
              <a:buNone/>
            </a:pPr>
            <a:endParaRPr lang="sr-Latn-ME" sz="3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38628" y="2627085"/>
            <a:ext cx="10740571" cy="384686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4800" b="1" i="1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sr-Latn-CS" sz="4800" b="1" i="1" dirty="0" smtClean="0">
                <a:solidFill>
                  <a:schemeClr val="accent1">
                    <a:lumMod val="75000"/>
                  </a:schemeClr>
                </a:solidFill>
              </a:rPr>
              <a:t>nevni d</a:t>
            </a:r>
            <a:r>
              <a:rPr lang="en-GB" sz="4800" b="1" i="1" dirty="0" err="1" smtClean="0">
                <a:solidFill>
                  <a:schemeClr val="accent1">
                    <a:lumMod val="75000"/>
                  </a:schemeClr>
                </a:solidFill>
              </a:rPr>
              <a:t>ijagram</a:t>
            </a:r>
            <a:r>
              <a:rPr lang="en-GB" sz="4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800" b="1" i="1" dirty="0" err="1" smtClean="0">
                <a:solidFill>
                  <a:schemeClr val="accent1">
                    <a:lumMod val="75000"/>
                  </a:schemeClr>
                </a:solidFill>
              </a:rPr>
              <a:t>opterećenja</a:t>
            </a:r>
            <a:r>
              <a:rPr lang="sr-Latn-CS" sz="4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800" i="1" dirty="0" err="1" smtClean="0"/>
              <a:t>daje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hronološku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zavisnost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snage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potrošača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od</a:t>
            </a:r>
            <a:r>
              <a:rPr lang="en-GB" sz="4800" i="1" dirty="0" smtClean="0"/>
              <a:t> </a:t>
            </a:r>
            <a:r>
              <a:rPr lang="en-GB" sz="4800" i="1" dirty="0" err="1" smtClean="0"/>
              <a:t>vremena</a:t>
            </a:r>
            <a:r>
              <a:rPr lang="en-GB" sz="4800" i="1" dirty="0" smtClean="0"/>
              <a:t>.</a:t>
            </a:r>
          </a:p>
          <a:p>
            <a:pPr algn="ctr">
              <a:buNone/>
            </a:pPr>
            <a:endParaRPr lang="en-GB" sz="41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9546" y="220716"/>
            <a:ext cx="11209282" cy="1261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>Dnevni dijagrami opterećenja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9943" y="1683658"/>
            <a:ext cx="10987314" cy="47902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000" b="1" i="1" dirty="0" smtClean="0">
                <a:solidFill>
                  <a:schemeClr val="accent2"/>
                </a:solidFill>
              </a:rPr>
              <a:t> </a:t>
            </a:r>
            <a:r>
              <a:rPr lang="en-GB" sz="4000" dirty="0" err="1" smtClean="0"/>
              <a:t>Oblik</a:t>
            </a:r>
            <a:r>
              <a:rPr lang="en-GB" sz="4000" dirty="0" smtClean="0"/>
              <a:t> </a:t>
            </a:r>
            <a:r>
              <a:rPr lang="en-GB" sz="4000" dirty="0" err="1" smtClean="0"/>
              <a:t>ovog</a:t>
            </a:r>
            <a:r>
              <a:rPr lang="en-GB" sz="4000" dirty="0" smtClean="0"/>
              <a:t> </a:t>
            </a:r>
            <a:r>
              <a:rPr lang="en-GB" sz="4000" dirty="0" err="1" smtClean="0"/>
              <a:t>dijagrama</a:t>
            </a:r>
            <a:r>
              <a:rPr lang="en-GB" sz="4000" dirty="0" smtClean="0"/>
              <a:t> </a:t>
            </a:r>
            <a:r>
              <a:rPr lang="en-GB" sz="4000" dirty="0" err="1" smtClean="0"/>
              <a:t>zavisi</a:t>
            </a:r>
            <a:r>
              <a:rPr lang="en-GB" sz="4000" dirty="0" smtClean="0"/>
              <a:t> </a:t>
            </a:r>
            <a:r>
              <a:rPr lang="en-GB" sz="4000" dirty="0" err="1" smtClean="0"/>
              <a:t>od</a:t>
            </a:r>
            <a:r>
              <a:rPr lang="sr-Latn-CS" sz="4000" dirty="0" smtClean="0"/>
              <a:t>:</a:t>
            </a:r>
            <a:r>
              <a:rPr lang="en-GB" sz="4000" dirty="0" smtClean="0"/>
              <a:t> </a:t>
            </a:r>
            <a:endParaRPr lang="sr-Latn-CS" sz="4000" dirty="0" smtClean="0"/>
          </a:p>
          <a:p>
            <a:pPr algn="just">
              <a:buNone/>
            </a:pPr>
            <a:endParaRPr lang="sr-Latn-CS" sz="4000" dirty="0" smtClean="0"/>
          </a:p>
          <a:p>
            <a:pPr algn="just">
              <a:buFont typeface="Wingdings" pitchFamily="2" charset="2"/>
              <a:buChar char="Ø"/>
            </a:pPr>
            <a:r>
              <a:rPr lang="sr-Latn-CS" sz="4000" dirty="0" smtClean="0"/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prirode</a:t>
            </a:r>
            <a:r>
              <a:rPr lang="en-GB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potrošačkog</a:t>
            </a:r>
            <a:r>
              <a:rPr lang="en-GB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područja</a:t>
            </a:r>
            <a:r>
              <a:rPr lang="en-GB" sz="4000" dirty="0" smtClean="0">
                <a:solidFill>
                  <a:schemeClr val="accent1"/>
                </a:solidFill>
              </a:rPr>
              <a:t>, </a:t>
            </a:r>
            <a:endParaRPr lang="sr-Latn-CS" sz="4000" dirty="0" smtClean="0">
              <a:solidFill>
                <a:schemeClr val="accent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udjela</a:t>
            </a:r>
            <a:r>
              <a:rPr lang="en-GB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pojedinih</a:t>
            </a:r>
            <a:r>
              <a:rPr lang="en-GB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potrošača</a:t>
            </a:r>
            <a:r>
              <a:rPr lang="en-GB" sz="4000" dirty="0" smtClean="0">
                <a:solidFill>
                  <a:schemeClr val="accent1"/>
                </a:solidFill>
              </a:rPr>
              <a:t> u </a:t>
            </a:r>
            <a:r>
              <a:rPr lang="en-GB" sz="4000" dirty="0" err="1" smtClean="0">
                <a:solidFill>
                  <a:schemeClr val="accent1"/>
                </a:solidFill>
              </a:rPr>
              <a:t>određenom</a:t>
            </a:r>
            <a:r>
              <a:rPr lang="en-GB" sz="4000" dirty="0" smtClean="0">
                <a:solidFill>
                  <a:schemeClr val="accent1"/>
                </a:solidFill>
              </a:rPr>
              <a:t> </a:t>
            </a:r>
            <a:r>
              <a:rPr lang="sr-Latn-CS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potrošačkom</a:t>
            </a:r>
            <a:r>
              <a:rPr lang="en-GB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području</a:t>
            </a:r>
            <a:r>
              <a:rPr lang="en-GB" sz="4000" dirty="0" smtClean="0">
                <a:solidFill>
                  <a:schemeClr val="accent1"/>
                </a:solidFill>
              </a:rPr>
              <a:t>, </a:t>
            </a:r>
            <a:endParaRPr lang="sr-Latn-CS" sz="4000" dirty="0" smtClean="0">
              <a:solidFill>
                <a:schemeClr val="accent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sezone</a:t>
            </a:r>
            <a:r>
              <a:rPr lang="en-GB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smtClean="0"/>
              <a:t>(</a:t>
            </a:r>
            <a:r>
              <a:rPr lang="en-GB" sz="4000" dirty="0" err="1" smtClean="0"/>
              <a:t>ljeto,zima</a:t>
            </a:r>
            <a:r>
              <a:rPr lang="en-GB" sz="4000" dirty="0" smtClean="0"/>
              <a:t>) </a:t>
            </a:r>
            <a:r>
              <a:rPr lang="en-GB" sz="4000" dirty="0" err="1" smtClean="0"/>
              <a:t>i</a:t>
            </a:r>
            <a:r>
              <a:rPr lang="en-GB" sz="4000" dirty="0" smtClean="0"/>
              <a:t> </a:t>
            </a:r>
            <a:endParaRPr lang="sr-Latn-CS" sz="4000" dirty="0" smtClean="0"/>
          </a:p>
          <a:p>
            <a:pPr algn="just">
              <a:buFont typeface="Wingdings" pitchFamily="2" charset="2"/>
              <a:buChar char="Ø"/>
            </a:pPr>
            <a:r>
              <a:rPr lang="sr-Latn-CS" sz="4000" dirty="0" smtClean="0"/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ostalih</a:t>
            </a:r>
            <a:r>
              <a:rPr lang="en-GB" sz="4000" dirty="0" smtClean="0">
                <a:solidFill>
                  <a:schemeClr val="accent1"/>
                </a:solidFill>
              </a:rPr>
              <a:t> </a:t>
            </a:r>
            <a:r>
              <a:rPr lang="en-GB" sz="4000" dirty="0" err="1" smtClean="0">
                <a:solidFill>
                  <a:schemeClr val="accent1"/>
                </a:solidFill>
              </a:rPr>
              <a:t>faktora</a:t>
            </a:r>
            <a:r>
              <a:rPr lang="en-GB" sz="4000" dirty="0" smtClean="0">
                <a:solidFill>
                  <a:schemeClr val="accent1"/>
                </a:solidFill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Dnevni dijagrami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9943" y="1683658"/>
            <a:ext cx="10973023" cy="47902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000" b="1" i="1" dirty="0" smtClean="0">
                <a:solidFill>
                  <a:schemeClr val="accent2"/>
                </a:solidFill>
              </a:rPr>
              <a:t> </a:t>
            </a:r>
            <a:r>
              <a:rPr lang="sr-Latn-CS" sz="3600" dirty="0" smtClean="0"/>
              <a:t>F</a:t>
            </a:r>
            <a:r>
              <a:rPr lang="en-GB" sz="3600" dirty="0" err="1" smtClean="0"/>
              <a:t>ormira</a:t>
            </a:r>
            <a:r>
              <a:rPr lang="sr-Latn-CS" sz="3600" dirty="0" smtClean="0"/>
              <a:t> se</a:t>
            </a:r>
            <a:r>
              <a:rPr lang="en-GB" sz="3600" dirty="0" smtClean="0"/>
              <a:t> </a:t>
            </a:r>
            <a:r>
              <a:rPr lang="en-GB" sz="3600" dirty="0" err="1" smtClean="0"/>
              <a:t>prema</a:t>
            </a:r>
            <a:r>
              <a:rPr lang="en-GB" sz="3600" dirty="0" smtClean="0"/>
              <a:t> </a:t>
            </a:r>
            <a:r>
              <a:rPr lang="en-GB" sz="3600" dirty="0" err="1" smtClean="0"/>
              <a:t>trenutnim</a:t>
            </a:r>
            <a:r>
              <a:rPr lang="en-GB" sz="3600" dirty="0" smtClean="0"/>
              <a:t>, </a:t>
            </a:r>
            <a:r>
              <a:rPr lang="en-GB" sz="3600" dirty="0" err="1" smtClean="0"/>
              <a:t>ili</a:t>
            </a:r>
            <a:r>
              <a:rPr lang="en-GB" sz="3600" dirty="0" smtClean="0"/>
              <a:t> </a:t>
            </a:r>
            <a:r>
              <a:rPr lang="en-GB" sz="3600" dirty="0" err="1" smtClean="0"/>
              <a:t>prema</a:t>
            </a:r>
            <a:r>
              <a:rPr lang="en-GB" sz="3600" dirty="0" smtClean="0"/>
              <a:t> </a:t>
            </a:r>
            <a:r>
              <a:rPr lang="en-GB" sz="3600" dirty="0" err="1" smtClean="0"/>
              <a:t>usrednjenim</a:t>
            </a:r>
            <a:r>
              <a:rPr lang="en-GB" sz="3600" dirty="0" smtClean="0"/>
              <a:t> </a:t>
            </a:r>
            <a:r>
              <a:rPr lang="en-GB" sz="3600" dirty="0" err="1" smtClean="0"/>
              <a:t>snagama</a:t>
            </a:r>
            <a:r>
              <a:rPr lang="en-GB" sz="3600" dirty="0" smtClean="0"/>
              <a:t> </a:t>
            </a:r>
            <a:r>
              <a:rPr lang="en-GB" sz="3600" dirty="0" err="1" smtClean="0"/>
              <a:t>na</a:t>
            </a:r>
            <a:r>
              <a:rPr lang="en-GB" sz="3600" dirty="0" smtClean="0"/>
              <a:t> </a:t>
            </a:r>
            <a:r>
              <a:rPr lang="en-GB" sz="3600" dirty="0" err="1" smtClean="0"/>
              <a:t>intervalima</a:t>
            </a:r>
            <a:r>
              <a:rPr lang="en-GB" sz="3600" dirty="0" smtClean="0"/>
              <a:t> </a:t>
            </a:r>
            <a:r>
              <a:rPr lang="en-GB" sz="3600" dirty="0" err="1" smtClean="0"/>
              <a:t>od</a:t>
            </a:r>
            <a:r>
              <a:rPr lang="en-GB" sz="3600" dirty="0" smtClean="0"/>
              <a:t> 15 min, 30min </a:t>
            </a:r>
            <a:r>
              <a:rPr lang="en-GB" sz="3600" dirty="0" err="1" smtClean="0"/>
              <a:t>ili</a:t>
            </a:r>
            <a:r>
              <a:rPr lang="en-GB" sz="3600" dirty="0" smtClean="0"/>
              <a:t> 60min. </a:t>
            </a:r>
            <a:endParaRPr lang="sr-Latn-CS" sz="3600" dirty="0" smtClean="0"/>
          </a:p>
          <a:p>
            <a:pPr algn="just">
              <a:buNone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3600" dirty="0" smtClean="0"/>
              <a:t> </a:t>
            </a:r>
            <a:r>
              <a:rPr lang="en-GB" sz="3600" dirty="0" err="1" smtClean="0"/>
              <a:t>Za</a:t>
            </a:r>
            <a:r>
              <a:rPr lang="en-GB" sz="3600" dirty="0" smtClean="0"/>
              <a:t> </a:t>
            </a:r>
            <a:r>
              <a:rPr lang="en-GB" sz="3600" dirty="0" err="1" smtClean="0"/>
              <a:t>potrebe</a:t>
            </a:r>
            <a:r>
              <a:rPr lang="en-GB" sz="3600" dirty="0" smtClean="0"/>
              <a:t> </a:t>
            </a:r>
            <a:r>
              <a:rPr lang="en-GB" sz="3600" dirty="0" err="1" smtClean="0"/>
              <a:t>eksploatacije</a:t>
            </a:r>
            <a:r>
              <a:rPr lang="en-GB" sz="3600" dirty="0" smtClean="0"/>
              <a:t> </a:t>
            </a:r>
            <a:r>
              <a:rPr lang="en-GB" sz="3600" dirty="0" err="1" smtClean="0"/>
              <a:t>najčešće</a:t>
            </a:r>
            <a:r>
              <a:rPr lang="en-GB" sz="3600" dirty="0" smtClean="0"/>
              <a:t> se </a:t>
            </a:r>
            <a:r>
              <a:rPr lang="en-GB" sz="3600" dirty="0" err="1" smtClean="0"/>
              <a:t>prikazuju</a:t>
            </a:r>
            <a:r>
              <a:rPr lang="en-GB" sz="3600" dirty="0" smtClean="0"/>
              <a:t> </a:t>
            </a:r>
            <a:r>
              <a:rPr lang="en-GB" sz="3600" dirty="0" err="1" smtClean="0"/>
              <a:t>za</a:t>
            </a:r>
            <a:r>
              <a:rPr lang="en-GB" sz="3600" dirty="0" smtClean="0"/>
              <a:t> </a:t>
            </a:r>
            <a:r>
              <a:rPr lang="en-GB" sz="3600" dirty="0" err="1" smtClean="0"/>
              <a:t>opterećenja</a:t>
            </a:r>
            <a:r>
              <a:rPr lang="en-GB" sz="3600" dirty="0" smtClean="0"/>
              <a:t> </a:t>
            </a:r>
            <a:r>
              <a:rPr lang="en-GB" sz="3600" dirty="0" err="1" smtClean="0"/>
              <a:t>sistema</a:t>
            </a:r>
            <a:r>
              <a:rPr lang="en-GB" sz="3600" dirty="0" smtClean="0"/>
              <a:t> </a:t>
            </a:r>
            <a:r>
              <a:rPr lang="en-GB" sz="3600" dirty="0" err="1" smtClean="0"/>
              <a:t>na</a:t>
            </a:r>
            <a:r>
              <a:rPr lang="en-GB" sz="3600" dirty="0" smtClean="0"/>
              <a:t> </a:t>
            </a:r>
            <a:r>
              <a:rPr lang="en-GB" sz="3600" u="sng" dirty="0" err="1" smtClean="0"/>
              <a:t>pragu</a:t>
            </a:r>
            <a:r>
              <a:rPr lang="en-GB" sz="3600" u="sng" dirty="0" smtClean="0"/>
              <a:t> </a:t>
            </a:r>
            <a:r>
              <a:rPr lang="en-GB" sz="3600" u="sng" dirty="0" err="1" smtClean="0"/>
              <a:t>elektrane</a:t>
            </a:r>
            <a:r>
              <a:rPr lang="en-GB" sz="3600" dirty="0" smtClean="0"/>
              <a:t>, </a:t>
            </a:r>
            <a:r>
              <a:rPr lang="en-GB" sz="3600" dirty="0" err="1" smtClean="0"/>
              <a:t>ili</a:t>
            </a:r>
            <a:r>
              <a:rPr lang="en-GB" sz="3600" dirty="0" smtClean="0"/>
              <a:t> </a:t>
            </a:r>
            <a:r>
              <a:rPr lang="en-GB" sz="3600" dirty="0" err="1" smtClean="0"/>
              <a:t>za</a:t>
            </a:r>
            <a:r>
              <a:rPr lang="en-GB" sz="3600" dirty="0" smtClean="0"/>
              <a:t> </a:t>
            </a:r>
            <a:r>
              <a:rPr lang="en-GB" sz="3600" u="sng" dirty="0" err="1" smtClean="0"/>
              <a:t>neto</a:t>
            </a:r>
            <a:r>
              <a:rPr lang="en-GB" sz="3600" u="sng" dirty="0" smtClean="0"/>
              <a:t> </a:t>
            </a:r>
            <a:r>
              <a:rPr lang="en-GB" sz="3600" u="sng" dirty="0" err="1" smtClean="0"/>
              <a:t>potrošnju</a:t>
            </a:r>
            <a:r>
              <a:rPr lang="en-GB" sz="36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Dnevni dijagrami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9943" y="1683658"/>
            <a:ext cx="10973023" cy="4790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sr-Latn-CS" sz="4000" b="1" i="1" dirty="0" smtClean="0">
                <a:solidFill>
                  <a:schemeClr val="accent2"/>
                </a:solidFill>
              </a:rPr>
              <a:t> </a:t>
            </a:r>
            <a:r>
              <a:rPr lang="en-GB" sz="3600" dirty="0" err="1" smtClean="0"/>
              <a:t>Karakterišu</a:t>
            </a:r>
            <a:r>
              <a:rPr lang="en-GB" sz="3600" dirty="0" smtClean="0"/>
              <a:t> </a:t>
            </a:r>
            <a:r>
              <a:rPr lang="en-GB" sz="3600" dirty="0" err="1" smtClean="0"/>
              <a:t>ga</a:t>
            </a:r>
            <a:r>
              <a:rPr lang="en-GB" sz="3600" dirty="0" smtClean="0"/>
              <a:t> </a:t>
            </a:r>
            <a:r>
              <a:rPr lang="en-GB" sz="3600" b="1" dirty="0" smtClean="0"/>
              <a:t>tri </a:t>
            </a:r>
            <a:r>
              <a:rPr lang="en-GB" sz="3600" b="1" dirty="0" err="1" smtClean="0"/>
              <a:t>osnovna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pokazatelja</a:t>
            </a:r>
            <a:r>
              <a:rPr lang="en-GB" sz="3600" dirty="0" smtClean="0"/>
              <a:t>: </a:t>
            </a:r>
          </a:p>
          <a:p>
            <a:r>
              <a:rPr lang="en-GB" sz="3600" dirty="0" smtClean="0"/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maksimalno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dnevno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opterećenje</a:t>
            </a:r>
            <a:r>
              <a:rPr lang="sr-Latn-CS" sz="3600" b="1" dirty="0" smtClean="0">
                <a:solidFill>
                  <a:schemeClr val="accent1"/>
                </a:solidFill>
              </a:rPr>
              <a:t> </a:t>
            </a:r>
            <a:r>
              <a:rPr lang="sr-Latn-CS" sz="3600" dirty="0" smtClean="0"/>
              <a:t>(</a:t>
            </a:r>
            <a:r>
              <a:rPr lang="sr-Latn-CS" sz="3600" b="1" dirty="0" smtClean="0">
                <a:solidFill>
                  <a:schemeClr val="accent1"/>
                </a:solidFill>
              </a:rPr>
              <a:t>     </a:t>
            </a:r>
            <a:r>
              <a:rPr lang="sr-Latn-CS" sz="3600" dirty="0" smtClean="0"/>
              <a:t>)</a:t>
            </a:r>
            <a:r>
              <a:rPr lang="sr-Latn-CS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minimalno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dnevno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opterećenje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i</a:t>
            </a:r>
            <a:r>
              <a:rPr lang="sr-Latn-CS" sz="3600" b="1" dirty="0" smtClean="0">
                <a:solidFill>
                  <a:schemeClr val="accent1"/>
                </a:solidFill>
              </a:rPr>
              <a:t> </a:t>
            </a:r>
            <a:r>
              <a:rPr lang="sr-Latn-CS" sz="3600" dirty="0" smtClean="0"/>
              <a:t>( </a:t>
            </a:r>
            <a:r>
              <a:rPr lang="en-GB" sz="3600" dirty="0" smtClean="0"/>
              <a:t> </a:t>
            </a:r>
            <a:r>
              <a:rPr lang="sr-Latn-CS" sz="3600" dirty="0" smtClean="0"/>
              <a:t>   )</a:t>
            </a:r>
            <a:endParaRPr lang="en-GB" sz="3600" dirty="0" smtClean="0"/>
          </a:p>
          <a:p>
            <a:r>
              <a:rPr lang="sr-Latn-CS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ukupna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potrošnja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energije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koja</a:t>
            </a:r>
            <a:r>
              <a:rPr lang="en-GB" sz="3600" b="1" dirty="0" smtClean="0">
                <a:solidFill>
                  <a:schemeClr val="accent1"/>
                </a:solidFill>
              </a:rPr>
              <a:t> je data </a:t>
            </a:r>
            <a:r>
              <a:rPr lang="en-GB" sz="3600" b="1" dirty="0" err="1" smtClean="0">
                <a:solidFill>
                  <a:schemeClr val="accent1"/>
                </a:solidFill>
              </a:rPr>
              <a:t>površinom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ispod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dnevnog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dijagrama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opterećenja</a:t>
            </a:r>
            <a:r>
              <a:rPr lang="sr-Latn-CS" sz="3600" dirty="0" smtClean="0"/>
              <a:t> (      )</a:t>
            </a:r>
            <a:endParaRPr lang="en-GB" sz="3600" dirty="0" smtClean="0"/>
          </a:p>
          <a:p>
            <a:pPr algn="just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Dnevni dijagrami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019550" y="1878013"/>
          <a:ext cx="241300" cy="254000"/>
        </p:xfrm>
        <a:graphic>
          <a:graphicData uri="http://schemas.openxmlformats.org/presentationml/2006/ole">
            <p:oleObj spid="_x0000_s2050" name="Equation" r:id="rId3" imgW="241200" imgH="25380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8902797" y="2287538"/>
          <a:ext cx="789842" cy="752231"/>
        </p:xfrm>
        <a:graphic>
          <a:graphicData uri="http://schemas.openxmlformats.org/presentationml/2006/ole">
            <p:oleObj spid="_x0000_s2051" name="Equation" r:id="rId4" imgW="266400" imgH="253800" progId="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893437" y="2990924"/>
          <a:ext cx="713527" cy="751081"/>
        </p:xfrm>
        <a:graphic>
          <a:graphicData uri="http://schemas.openxmlformats.org/presentationml/2006/ole">
            <p:oleObj spid="_x0000_s2052" name="Equation" r:id="rId5" imgW="241200" imgH="253800" progId="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935534" y="4777520"/>
          <a:ext cx="622398" cy="655156"/>
        </p:xfrm>
        <a:graphic>
          <a:graphicData uri="http://schemas.openxmlformats.org/presentationml/2006/ole">
            <p:oleObj spid="_x0000_s2053" name="Equation" r:id="rId6" imgW="241200" imgH="253800" progId="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9943" y="1683658"/>
            <a:ext cx="10973023" cy="47902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sr-Latn-CS" sz="4000" b="1" i="1" dirty="0" smtClean="0">
                <a:solidFill>
                  <a:schemeClr val="accent2"/>
                </a:solidFill>
              </a:rPr>
              <a:t> </a:t>
            </a:r>
            <a:r>
              <a:rPr lang="en-GB" sz="3600" dirty="0" err="1" smtClean="0"/>
              <a:t>Iz</a:t>
            </a:r>
            <a:r>
              <a:rPr lang="en-GB" sz="3600" dirty="0" smtClean="0"/>
              <a:t> </a:t>
            </a:r>
            <a:r>
              <a:rPr lang="sr-Latn-CS" sz="3600" dirty="0" smtClean="0"/>
              <a:t>tri </a:t>
            </a:r>
            <a:r>
              <a:rPr lang="en-GB" sz="3600" dirty="0" err="1" smtClean="0"/>
              <a:t>osnovna</a:t>
            </a:r>
            <a:r>
              <a:rPr lang="en-GB" sz="3600" dirty="0" smtClean="0"/>
              <a:t> </a:t>
            </a:r>
            <a:r>
              <a:rPr lang="en-GB" sz="3600" dirty="0" err="1" smtClean="0"/>
              <a:t>pokazatelja</a:t>
            </a:r>
            <a:r>
              <a:rPr lang="en-GB" sz="3600" dirty="0" smtClean="0"/>
              <a:t> </a:t>
            </a:r>
            <a:r>
              <a:rPr lang="en-GB" sz="3600" dirty="0" err="1" smtClean="0"/>
              <a:t>definišu</a:t>
            </a:r>
            <a:r>
              <a:rPr lang="en-GB" sz="3600" dirty="0" smtClean="0"/>
              <a:t> se </a:t>
            </a:r>
            <a:r>
              <a:rPr lang="en-GB" sz="3600" dirty="0" err="1" smtClean="0"/>
              <a:t>drugi</a:t>
            </a:r>
            <a:r>
              <a:rPr lang="en-GB" sz="3600" dirty="0" smtClean="0"/>
              <a:t> </a:t>
            </a:r>
            <a:r>
              <a:rPr lang="en-GB" sz="3600" dirty="0" err="1" smtClean="0"/>
              <a:t>izvedeni</a:t>
            </a:r>
            <a:r>
              <a:rPr lang="en-GB" sz="3600" dirty="0" smtClean="0"/>
              <a:t> </a:t>
            </a:r>
            <a:r>
              <a:rPr lang="en-GB" sz="3600" dirty="0" err="1" smtClean="0"/>
              <a:t>karakteristični</a:t>
            </a:r>
            <a:r>
              <a:rPr lang="en-GB" sz="3600" dirty="0" smtClean="0"/>
              <a:t> </a:t>
            </a:r>
            <a:r>
              <a:rPr lang="en-GB" sz="3600" dirty="0" err="1" smtClean="0"/>
              <a:t>pokazatelji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to:</a:t>
            </a:r>
            <a:endParaRPr lang="sr-Latn-CS" sz="3600" dirty="0" smtClean="0"/>
          </a:p>
          <a:p>
            <a:pPr>
              <a:buFont typeface="Wingdings" pitchFamily="2" charset="2"/>
              <a:buChar char="Ø"/>
            </a:pPr>
            <a:r>
              <a:rPr lang="sr-Latn-CS" sz="3600" dirty="0" smtClean="0"/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faktor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dnevnog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opterećenja</a:t>
            </a:r>
            <a:r>
              <a:rPr lang="en-GB" sz="3600" b="1" dirty="0" smtClean="0">
                <a:solidFill>
                  <a:schemeClr val="accent1"/>
                </a:solidFill>
              </a:rPr>
              <a:t>:</a:t>
            </a:r>
            <a:r>
              <a:rPr lang="sr-Latn-CS" sz="3600" b="1" dirty="0" smtClean="0">
                <a:solidFill>
                  <a:schemeClr val="accent1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sr-Latn-CS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srednje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dnevno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opterećenje</a:t>
            </a:r>
            <a:r>
              <a:rPr lang="en-GB" sz="3600" b="1" dirty="0" smtClean="0">
                <a:solidFill>
                  <a:schemeClr val="accent1"/>
                </a:solidFill>
              </a:rPr>
              <a:t>:</a:t>
            </a:r>
            <a:r>
              <a:rPr lang="sr-Latn-CS" sz="3600" b="1" dirty="0" smtClean="0">
                <a:solidFill>
                  <a:schemeClr val="accent1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sr-Latn-CS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vrijeme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iskorišćenja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maks</a:t>
            </a:r>
            <a:r>
              <a:rPr lang="sr-Latn-CS" sz="3600" b="1" dirty="0" smtClean="0">
                <a:solidFill>
                  <a:schemeClr val="accent1"/>
                </a:solidFill>
              </a:rPr>
              <a:t>.</a:t>
            </a:r>
            <a:r>
              <a:rPr lang="en-GB" sz="3600" b="1" dirty="0" smtClean="0">
                <a:solidFill>
                  <a:schemeClr val="accent1"/>
                </a:solidFill>
              </a:rPr>
              <a:t> </a:t>
            </a:r>
            <a:r>
              <a:rPr lang="en-GB" sz="3600" b="1" dirty="0" err="1" smtClean="0">
                <a:solidFill>
                  <a:schemeClr val="accent1"/>
                </a:solidFill>
              </a:rPr>
              <a:t>snage</a:t>
            </a:r>
            <a:r>
              <a:rPr lang="sr-Latn-CS" sz="3600" b="1" dirty="0" smtClean="0">
                <a:solidFill>
                  <a:schemeClr val="accent1"/>
                </a:solidFill>
              </a:rPr>
              <a:t>:</a:t>
            </a:r>
          </a:p>
          <a:p>
            <a:pPr>
              <a:buNone/>
            </a:pPr>
            <a:endParaRPr lang="sr-Latn-CS" sz="3600" b="1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GB" sz="3600" dirty="0" smtClean="0"/>
          </a:p>
          <a:p>
            <a:pPr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Dnevni dijagrami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7909657" y="2968283"/>
          <a:ext cx="2796879" cy="614699"/>
        </p:xfrm>
        <a:graphic>
          <a:graphicData uri="http://schemas.openxmlformats.org/presentationml/2006/ole">
            <p:oleObj spid="_x0000_s3078" name="Equation" r:id="rId3" imgW="1155600" imgH="253800" progId="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7906042" y="3609901"/>
          <a:ext cx="2039816" cy="586494"/>
        </p:xfrm>
        <a:graphic>
          <a:graphicData uri="http://schemas.openxmlformats.org/presentationml/2006/ole">
            <p:oleObj spid="_x0000_s3079" name="Equation" r:id="rId4" imgW="1002960" imgH="253800" progId="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8961354" y="4241798"/>
          <a:ext cx="2686696" cy="639690"/>
        </p:xfrm>
        <a:graphic>
          <a:graphicData uri="http://schemas.openxmlformats.org/presentationml/2006/ole">
            <p:oleObj spid="_x0000_s3080" name="Equation" r:id="rId5" imgW="1066680" imgH="253800" progId="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9943" y="1683658"/>
            <a:ext cx="10973023" cy="4790294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CS" sz="3600" b="1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GB" sz="3600" dirty="0" smtClean="0"/>
          </a:p>
          <a:p>
            <a:pPr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Dnevni dijagrami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Untitled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0825" y="1674055"/>
            <a:ext cx="5542670" cy="440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646706" y="6131282"/>
            <a:ext cx="88985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1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Opšti</a:t>
            </a:r>
            <a:r>
              <a:rPr kumimoji="0" lang="en-GB" sz="24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1" i="1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oblik</a:t>
            </a:r>
            <a:r>
              <a:rPr kumimoji="0" lang="en-GB" sz="24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1" i="1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dnevnog</a:t>
            </a:r>
            <a:r>
              <a:rPr kumimoji="0" lang="en-GB" sz="24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1" i="1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dijagrama</a:t>
            </a:r>
            <a:r>
              <a:rPr kumimoji="0" lang="en-GB" sz="24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1" i="1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opterećenja</a:t>
            </a:r>
            <a:r>
              <a:rPr kumimoji="0" lang="en-GB" sz="24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1" i="1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nekog</a:t>
            </a:r>
            <a:r>
              <a:rPr kumimoji="0" lang="en-GB" sz="24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1" i="1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konzuma</a:t>
            </a:r>
            <a:endParaRPr kumimoji="0" lang="en-GB" sz="3600" b="1" i="1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9943" y="1683658"/>
            <a:ext cx="10973023" cy="4790294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CS" sz="3600" b="1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GB" sz="3600" dirty="0" smtClean="0"/>
          </a:p>
          <a:p>
            <a:pPr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Dnevni dijagrami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172766" y="6131282"/>
            <a:ext cx="5846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 smtClean="0"/>
              <a:t> </a:t>
            </a:r>
            <a:r>
              <a:rPr lang="en-GB" sz="2400" b="1" i="1" dirty="0" err="1" smtClean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Preuređena</a:t>
            </a:r>
            <a:r>
              <a:rPr lang="en-GB" sz="2400" b="1" i="1" dirty="0" smtClean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2400" b="1" i="1" dirty="0" err="1" smtClean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kriva</a:t>
            </a:r>
            <a:r>
              <a:rPr lang="en-GB" sz="2400" b="1" i="1" dirty="0" smtClean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2400" b="1" i="1" dirty="0" err="1" smtClean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trajanja</a:t>
            </a:r>
            <a:r>
              <a:rPr lang="en-GB" sz="2400" b="1" i="1" dirty="0" smtClean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2400" b="1" i="1" dirty="0" err="1" smtClean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opterećenja</a:t>
            </a:r>
            <a:r>
              <a:rPr lang="en-GB" sz="2400" b="1" i="1" dirty="0" smtClean="0">
                <a:solidFill>
                  <a:schemeClr val="accent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pic>
        <p:nvPicPr>
          <p:cNvPr id="8" name="Picture 7" descr="kriv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9126" y="1716258"/>
            <a:ext cx="4600136" cy="422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0879" y="2336409"/>
            <a:ext cx="8229600" cy="1894362"/>
          </a:xfrm>
        </p:spPr>
        <p:txBody>
          <a:bodyPr>
            <a:normAutofit/>
          </a:bodyPr>
          <a:lstStyle/>
          <a:p>
            <a:pPr algn="ctr"/>
            <a:r>
              <a:rPr lang="sr-Latn-CS" sz="4800" i="1" dirty="0" smtClean="0">
                <a:solidFill>
                  <a:schemeClr val="accent1"/>
                </a:solidFill>
              </a:rPr>
              <a:t>Podjela dnevnog dijagrama opterećenja</a:t>
            </a:r>
            <a:endParaRPr lang="en-GB" sz="4800" i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10663</TotalTime>
  <Words>323</Words>
  <Application>Microsoft Office PowerPoint</Application>
  <PresentationFormat>Custom</PresentationFormat>
  <Paragraphs>68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Oriel</vt:lpstr>
      <vt:lpstr>Equation</vt:lpstr>
      <vt:lpstr>Eksploatacija elektroenergetskih sistema (E4a) </vt:lpstr>
      <vt:lpstr>Dnevni dijagrami opterećenja </vt:lpstr>
      <vt:lpstr>Slide 3</vt:lpstr>
      <vt:lpstr>Slide 4</vt:lpstr>
      <vt:lpstr>Slide 5</vt:lpstr>
      <vt:lpstr>Slide 6</vt:lpstr>
      <vt:lpstr>Slide 7</vt:lpstr>
      <vt:lpstr>Slide 8</vt:lpstr>
      <vt:lpstr>Podjela dnevnog dijagrama opterećenja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Izvršni organi u automatici</dc:title>
  <dc:creator>User</dc:creator>
  <cp:lastModifiedBy>Win 7</cp:lastModifiedBy>
  <cp:revision>63</cp:revision>
  <dcterms:created xsi:type="dcterms:W3CDTF">2016-11-15T22:33:43Z</dcterms:created>
  <dcterms:modified xsi:type="dcterms:W3CDTF">2020-09-19T15:43:44Z</dcterms:modified>
</cp:coreProperties>
</file>