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6" r:id="rId1"/>
  </p:sldMasterIdLst>
  <p:notesMasterIdLst>
    <p:notesMasterId r:id="rId13"/>
  </p:notesMasterIdLst>
  <p:sldIdLst>
    <p:sldId id="292" r:id="rId2"/>
    <p:sldId id="303" r:id="rId3"/>
    <p:sldId id="311" r:id="rId4"/>
    <p:sldId id="304" r:id="rId5"/>
    <p:sldId id="306" r:id="rId6"/>
    <p:sldId id="305" r:id="rId7"/>
    <p:sldId id="307" r:id="rId8"/>
    <p:sldId id="308" r:id="rId9"/>
    <p:sldId id="309" r:id="rId10"/>
    <p:sldId id="310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062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EB25-CA07-4BF3-889D-F178A5A539F2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C26-48D0-4D22-A6B0-5E754D0F8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033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E54F728-FD66-4534-B7DC-5502855D2C0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405-E790-4232-8915-A48488DCBF4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62FA-9D33-46E7-B97D-2C45E308A232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421658-58CB-4A3B-B4EA-A82316C85EBD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F8B2059-6723-4797-8FCE-51BD2F36DDB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8A53-538A-49EF-A08C-8AD563D394A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290B-058D-4FEF-9FA6-ED309B2DDFDC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94C2FC-DAB6-4FA2-A714-FE15D3F5E2EE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0A35-0201-4D42-A1DD-9F93AD05655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6E2685-43C6-4D22-8235-6A533D1F2DD4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B68B12-DC23-4DF1-B564-535151DB3B8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1752B42-3F7E-4547-856C-F411E5B462B0}" type="datetime4">
              <a:rPr lang="sr-Latn-RS" smtClean="0"/>
              <a:pPr/>
              <a:t>19. septembar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C4CAA6-4664-458F-A9D9-27EC1B0F67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7" r:id="rId1"/>
    <p:sldLayoutId id="2147484658" r:id="rId2"/>
    <p:sldLayoutId id="2147484659" r:id="rId3"/>
    <p:sldLayoutId id="2147484660" r:id="rId4"/>
    <p:sldLayoutId id="2147484661" r:id="rId5"/>
    <p:sldLayoutId id="2147484662" r:id="rId6"/>
    <p:sldLayoutId id="2147484663" r:id="rId7"/>
    <p:sldLayoutId id="2147484664" r:id="rId8"/>
    <p:sldLayoutId id="2147484665" r:id="rId9"/>
    <p:sldLayoutId id="2147484666" r:id="rId10"/>
    <p:sldLayoutId id="21474846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qtI8kUz67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9655" y="1"/>
            <a:ext cx="7462345" cy="2585544"/>
          </a:xfrm>
        </p:spPr>
        <p:txBody>
          <a:bodyPr>
            <a:normAutofit/>
          </a:bodyPr>
          <a:lstStyle/>
          <a:p>
            <a:pPr algn="ctr"/>
            <a:r>
              <a:rPr lang="en-GB" sz="3600" i="1" dirty="0" err="1" smtClean="0">
                <a:solidFill>
                  <a:schemeClr val="tx1"/>
                </a:solidFill>
              </a:rPr>
              <a:t>Eksploatacija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elektroenergetskih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sistema</a:t>
            </a:r>
            <a:r>
              <a:rPr lang="en-GB" sz="3600" i="1" dirty="0" smtClean="0">
                <a:solidFill>
                  <a:schemeClr val="tx1"/>
                </a:solidFill>
              </a:rPr>
              <a:t> (E4a)</a:t>
            </a:r>
            <a:r>
              <a:rPr lang="en-GB" i="1" dirty="0" smtClean="0">
                <a:solidFill>
                  <a:schemeClr val="tx1"/>
                </a:solidFill>
              </a:rPr>
              <a:t/>
            </a:r>
            <a:br>
              <a:rPr lang="en-GB" i="1" dirty="0" smtClean="0">
                <a:solidFill>
                  <a:schemeClr val="tx1"/>
                </a:solidFill>
              </a:rPr>
            </a:b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717" y="3058509"/>
            <a:ext cx="9443545" cy="2979683"/>
          </a:xfrm>
        </p:spPr>
        <p:txBody>
          <a:bodyPr>
            <a:normAutofit lnSpcReduction="10000"/>
          </a:bodyPr>
          <a:lstStyle/>
          <a:p>
            <a:pPr algn="ctr"/>
            <a:r>
              <a:rPr lang="sr-Latn-CS" sz="5400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Dijagrami opterećenja</a:t>
            </a:r>
          </a:p>
          <a:p>
            <a:pPr algn="ctr"/>
            <a:endParaRPr lang="en-GB" sz="5400" i="1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endParaRPr lang="en-GB" sz="3600" dirty="0" smtClean="0"/>
          </a:p>
          <a:p>
            <a:r>
              <a:rPr lang="en-GB" sz="3600" dirty="0" smtClean="0"/>
              <a:t>                      </a:t>
            </a:r>
            <a:r>
              <a:rPr lang="sr-Latn-CS" sz="3600" dirty="0" smtClean="0"/>
              <a:t> </a:t>
            </a:r>
            <a:r>
              <a:rPr lang="en-GB" sz="3600" dirty="0" smtClean="0"/>
              <a:t>               </a:t>
            </a:r>
            <a:r>
              <a:rPr lang="en-GB" sz="3900" i="1" dirty="0" err="1" smtClean="0"/>
              <a:t>Aktiv</a:t>
            </a:r>
            <a:r>
              <a:rPr lang="en-GB" sz="3900" i="1" dirty="0" smtClean="0"/>
              <a:t> </a:t>
            </a:r>
            <a:r>
              <a:rPr lang="en-GB" sz="3900" i="1" dirty="0" err="1" smtClean="0"/>
              <a:t>energetike</a:t>
            </a:r>
            <a:r>
              <a:rPr lang="en-GB" sz="3900" b="1" i="1" dirty="0" smtClean="0"/>
              <a:t> </a:t>
            </a:r>
            <a:endParaRPr lang="en-GB" sz="3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CG534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335465" y="220717"/>
            <a:ext cx="2581836" cy="231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1770743"/>
            <a:ext cx="10975952" cy="470320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i="1" cap="small" noProof="0" dirty="0" smtClean="0">
                <a:latin typeface="Arial" pitchFamily="34" charset="0"/>
                <a:cs typeface="Arial" pitchFamily="34" charset="0"/>
              </a:rPr>
              <a:t>D</a:t>
            </a:r>
            <a:r>
              <a:rPr kumimoji="0" lang="sr-Latn-CS" sz="4000" b="1" i="1" u="none" strike="noStrike" kern="1200" cap="small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ijagram 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7138" y="1712002"/>
            <a:ext cx="4694017" cy="448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2133599"/>
            <a:ext cx="10975952" cy="45139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Predavanje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ovu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temu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mo</a:t>
            </a:r>
            <a:r>
              <a:rPr lang="sr-Latn-ME" sz="3600" b="1" dirty="0" smtClean="0">
                <a:solidFill>
                  <a:schemeClr val="accent1">
                    <a:lumMod val="75000"/>
                  </a:schemeClr>
                </a:solidFill>
              </a:rPr>
              <a:t>žete naći na:</a:t>
            </a: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Char char="q"/>
            </a:pPr>
            <a:endParaRPr lang="sr-Latn-CS" sz="3600" dirty="0" smtClean="0"/>
          </a:p>
          <a:p>
            <a:pPr algn="ctr">
              <a:buNone/>
            </a:pPr>
            <a:r>
              <a:rPr lang="en-US" sz="3600" u="sng" dirty="0" smtClean="0">
                <a:hlinkClick r:id="rId2"/>
              </a:rPr>
              <a:t>https://youtu.be/-qtI8kUz67Y</a:t>
            </a:r>
            <a:r>
              <a:rPr lang="en-US" sz="3600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314" y="2699657"/>
            <a:ext cx="9739085" cy="377429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Dijagrami</a:t>
            </a:r>
            <a:r>
              <a:rPr lang="en-GB" sz="5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5400" b="1" i="1" dirty="0" err="1" smtClean="0">
                <a:solidFill>
                  <a:schemeClr val="accent1">
                    <a:lumMod val="75000"/>
                  </a:schemeClr>
                </a:solidFill>
              </a:rPr>
              <a:t>opterećenja</a:t>
            </a:r>
            <a:r>
              <a:rPr lang="en-GB" sz="5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5400" i="1" dirty="0" err="1" smtClean="0"/>
              <a:t>izražavaju</a:t>
            </a:r>
            <a:r>
              <a:rPr lang="en-GB" sz="5400" i="1" dirty="0" smtClean="0"/>
              <a:t> </a:t>
            </a:r>
            <a:r>
              <a:rPr lang="en-GB" sz="5400" i="1" dirty="0" err="1" smtClean="0"/>
              <a:t>promjenu</a:t>
            </a:r>
            <a:r>
              <a:rPr lang="en-GB" sz="5400" i="1" dirty="0" smtClean="0"/>
              <a:t> </a:t>
            </a:r>
            <a:r>
              <a:rPr lang="en-GB" sz="5400" i="1" dirty="0" err="1" smtClean="0"/>
              <a:t>snage</a:t>
            </a:r>
            <a:r>
              <a:rPr lang="en-GB" sz="5400" i="1" dirty="0" smtClean="0"/>
              <a:t> u </a:t>
            </a:r>
            <a:r>
              <a:rPr lang="en-GB" sz="5400" i="1" dirty="0" err="1" smtClean="0"/>
              <a:t>funkciji</a:t>
            </a:r>
            <a:r>
              <a:rPr lang="en-GB" sz="5400" i="1" dirty="0" smtClean="0"/>
              <a:t> </a:t>
            </a:r>
            <a:r>
              <a:rPr lang="en-GB" sz="5400" i="1" dirty="0" err="1" smtClean="0"/>
              <a:t>vremena</a:t>
            </a:r>
            <a:r>
              <a:rPr lang="en-GB" sz="5400" i="1" dirty="0" smtClean="0"/>
              <a:t>.</a:t>
            </a:r>
            <a:r>
              <a:rPr lang="en-GB" sz="4400" i="1" dirty="0" smtClean="0"/>
              <a:t> </a:t>
            </a:r>
          </a:p>
          <a:p>
            <a:pPr algn="ctr">
              <a:buNone/>
            </a:pPr>
            <a:endParaRPr lang="en-GB" sz="4100" i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9546" y="220716"/>
            <a:ext cx="11209282" cy="1261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>Dijagrami opterećenja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9546" y="220716"/>
            <a:ext cx="11209282" cy="126124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sr-Latn-CS" sz="4000" b="1" i="1" dirty="0" smtClean="0">
                <a:latin typeface="Arial" pitchFamily="34" charset="0"/>
                <a:cs typeface="Arial" pitchFamily="34" charset="0"/>
              </a:rPr>
              <a:t>Dijagrami opterećenja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b="1" i="1" dirty="0">
              <a:solidFill>
                <a:schemeClr val="accent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8451" y="1629784"/>
            <a:ext cx="5471091" cy="5228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0571" y="2191657"/>
            <a:ext cx="10435772" cy="42822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b="1" i="1" dirty="0" smtClean="0">
                <a:solidFill>
                  <a:schemeClr val="accent2"/>
                </a:solidFill>
              </a:rPr>
              <a:t> </a:t>
            </a:r>
            <a:r>
              <a:rPr lang="en-GB" sz="4000" dirty="0" err="1" smtClean="0"/>
              <a:t>Mogu</a:t>
            </a:r>
            <a:r>
              <a:rPr lang="en-GB" sz="4000" dirty="0" smtClean="0"/>
              <a:t> se </a:t>
            </a:r>
            <a:r>
              <a:rPr lang="en-GB" sz="4000" dirty="0" err="1" smtClean="0"/>
              <a:t>crtati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pojedinačne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potrošače</a:t>
            </a:r>
            <a:r>
              <a:rPr lang="en-GB" sz="4000" dirty="0" smtClean="0"/>
              <a:t>, </a:t>
            </a:r>
            <a:r>
              <a:rPr lang="en-GB" sz="4000" dirty="0" err="1" smtClean="0"/>
              <a:t>kao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b="1" dirty="0" err="1" smtClean="0"/>
              <a:t>agregiranu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potrošnju</a:t>
            </a:r>
            <a:r>
              <a:rPr lang="en-GB" sz="4000" b="1" dirty="0" smtClean="0"/>
              <a:t> </a:t>
            </a:r>
            <a:r>
              <a:rPr lang="en-GB" sz="4000" dirty="0" smtClean="0"/>
              <a:t>u </a:t>
            </a:r>
            <a:r>
              <a:rPr lang="en-GB" sz="4000" dirty="0" err="1" smtClean="0"/>
              <a:t>okviru</a:t>
            </a:r>
            <a:r>
              <a:rPr lang="en-GB" sz="4000" dirty="0" smtClean="0"/>
              <a:t> </a:t>
            </a:r>
            <a:r>
              <a:rPr lang="en-GB" sz="4000" dirty="0" err="1" smtClean="0"/>
              <a:t>administrativnih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geografskih</a:t>
            </a:r>
            <a:r>
              <a:rPr lang="en-GB" sz="4000" dirty="0" smtClean="0"/>
              <a:t> </a:t>
            </a:r>
            <a:r>
              <a:rPr lang="en-GB" sz="4000" dirty="0" err="1" smtClean="0"/>
              <a:t>cjelina</a:t>
            </a:r>
            <a:r>
              <a:rPr lang="en-GB" sz="4000" dirty="0" smtClean="0"/>
              <a:t> </a:t>
            </a:r>
            <a:r>
              <a:rPr lang="en-GB" sz="4000" dirty="0" err="1" smtClean="0"/>
              <a:t>ili</a:t>
            </a:r>
            <a:r>
              <a:rPr lang="en-GB" sz="4000" dirty="0" smtClean="0"/>
              <a:t> </a:t>
            </a:r>
            <a:r>
              <a:rPr lang="en-GB" sz="4000" dirty="0" err="1" smtClean="0"/>
              <a:t>raznih</a:t>
            </a:r>
            <a:r>
              <a:rPr lang="en-GB" sz="4000" dirty="0" smtClean="0"/>
              <a:t> </a:t>
            </a:r>
            <a:r>
              <a:rPr lang="en-GB" sz="4000" dirty="0" err="1" smtClean="0"/>
              <a:t>kategorija</a:t>
            </a:r>
            <a:r>
              <a:rPr lang="en-GB" sz="4000" dirty="0" smtClean="0"/>
              <a:t> </a:t>
            </a:r>
            <a:r>
              <a:rPr lang="en-GB" sz="4000" dirty="0" err="1" smtClean="0"/>
              <a:t>i</a:t>
            </a:r>
            <a:r>
              <a:rPr lang="en-GB" sz="4000" dirty="0" smtClean="0"/>
              <a:t> </a:t>
            </a:r>
            <a:r>
              <a:rPr lang="en-GB" sz="4000" dirty="0" err="1" smtClean="0"/>
              <a:t>sektora</a:t>
            </a:r>
            <a:r>
              <a:rPr lang="en-GB" sz="4000" dirty="0" smtClean="0"/>
              <a:t> </a:t>
            </a:r>
            <a:r>
              <a:rPr lang="en-GB" sz="4000" dirty="0" err="1" smtClean="0"/>
              <a:t>potrošnje</a:t>
            </a:r>
            <a:r>
              <a:rPr lang="en-GB" sz="4000" dirty="0" smtClean="0"/>
              <a:t>.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000" b="1" i="1" u="none" strike="noStrike" kern="1200" cap="small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Dijagrami opterećenja</a:t>
            </a:r>
            <a:r>
              <a:rPr kumimoji="0" lang="en-GB" sz="3200" b="0" i="0" u="none" strike="noStrike" kern="1200" cap="small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571" y="2325914"/>
            <a:ext cx="6937828" cy="1894362"/>
          </a:xfrm>
        </p:spPr>
        <p:txBody>
          <a:bodyPr>
            <a:noAutofit/>
          </a:bodyPr>
          <a:lstStyle/>
          <a:p>
            <a:pPr algn="ctr"/>
            <a:r>
              <a:rPr lang="sr-Latn-CS" sz="6000" i="1" dirty="0" smtClean="0">
                <a:solidFill>
                  <a:schemeClr val="accent1"/>
                </a:solidFill>
              </a:rPr>
              <a:t>Vrste dijagrama opterećenja</a:t>
            </a:r>
            <a:endParaRPr lang="en-GB" sz="6000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1770743"/>
            <a:ext cx="10975952" cy="4703209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b="1" i="1" dirty="0" smtClean="0">
                <a:solidFill>
                  <a:schemeClr val="accent2"/>
                </a:solidFill>
              </a:rPr>
              <a:t> </a:t>
            </a:r>
            <a:r>
              <a:rPr lang="sr-Latn-CS" sz="3600" dirty="0" smtClean="0"/>
              <a:t>Obzirom na gubitke snage</a:t>
            </a:r>
            <a:r>
              <a:rPr lang="en-GB" sz="3600" dirty="0" smtClean="0"/>
              <a:t> u </a:t>
            </a:r>
            <a:r>
              <a:rPr lang="en-GB" sz="3600" dirty="0" err="1" smtClean="0"/>
              <a:t>pojedinim</a:t>
            </a:r>
            <a:r>
              <a:rPr lang="en-GB" sz="3600" dirty="0" smtClean="0"/>
              <a:t> </a:t>
            </a:r>
            <a:r>
              <a:rPr lang="en-GB" sz="3600" dirty="0" err="1" smtClean="0"/>
              <a:t>elementima</a:t>
            </a:r>
            <a:r>
              <a:rPr lang="en-GB" sz="3600" dirty="0" smtClean="0"/>
              <a:t> </a:t>
            </a:r>
            <a:r>
              <a:rPr lang="en-GB" sz="3600" dirty="0" err="1" smtClean="0"/>
              <a:t>sistema</a:t>
            </a:r>
            <a:r>
              <a:rPr lang="en-GB" sz="3600" dirty="0" smtClean="0"/>
              <a:t>, </a:t>
            </a:r>
            <a:r>
              <a:rPr lang="en-GB" sz="3600" dirty="0" err="1" smtClean="0"/>
              <a:t>razlikuju</a:t>
            </a:r>
            <a:r>
              <a:rPr lang="en-GB" sz="3600" dirty="0" smtClean="0"/>
              <a:t> se </a:t>
            </a:r>
            <a:r>
              <a:rPr lang="en-GB" sz="3600" dirty="0" err="1" smtClean="0"/>
              <a:t>dijagrami</a:t>
            </a:r>
            <a:r>
              <a:rPr lang="en-GB" sz="3600" dirty="0" smtClean="0"/>
              <a:t>:</a:t>
            </a:r>
            <a:endParaRPr lang="sr-Latn-CS" sz="3600" dirty="0" smtClean="0"/>
          </a:p>
          <a:p>
            <a:pPr algn="just">
              <a:buNone/>
            </a:pPr>
            <a:endParaRPr lang="sr-Latn-CS" sz="3600" dirty="0" smtClean="0"/>
          </a:p>
          <a:p>
            <a:pPr lvl="0"/>
            <a:r>
              <a:rPr lang="sr-Latn-CS" sz="3600" dirty="0" smtClean="0"/>
              <a:t> </a:t>
            </a:r>
            <a:r>
              <a:rPr lang="en-GB" sz="3600" b="1" dirty="0" err="1" smtClean="0"/>
              <a:t>bruto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potrošnje</a:t>
            </a:r>
            <a:endParaRPr lang="en-GB" sz="3600" b="1" dirty="0" smtClean="0"/>
          </a:p>
          <a:p>
            <a:pPr lvl="0"/>
            <a:r>
              <a:rPr lang="sr-Latn-CS" sz="3600" dirty="0" smtClean="0"/>
              <a:t> </a:t>
            </a:r>
            <a:r>
              <a:rPr lang="en-GB" sz="3600" b="1" dirty="0" err="1" smtClean="0"/>
              <a:t>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pragu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elektrane</a:t>
            </a:r>
            <a:endParaRPr lang="en-GB" sz="3600" b="1" dirty="0" smtClean="0"/>
          </a:p>
          <a:p>
            <a:pPr lvl="0"/>
            <a:r>
              <a:rPr lang="sr-Latn-CS" sz="3600" dirty="0" smtClean="0"/>
              <a:t> </a:t>
            </a:r>
            <a:r>
              <a:rPr lang="en-GB" sz="3600" b="1" dirty="0" err="1" smtClean="0"/>
              <a:t>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pragu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prenosa</a:t>
            </a:r>
            <a:endParaRPr lang="en-GB" sz="3600" b="1" dirty="0" smtClean="0"/>
          </a:p>
          <a:p>
            <a:pPr lvl="0"/>
            <a:r>
              <a:rPr lang="sr-Latn-CS" sz="3600" dirty="0" smtClean="0"/>
              <a:t> </a:t>
            </a:r>
            <a:r>
              <a:rPr lang="en-GB" sz="3600" b="1" dirty="0" err="1" smtClean="0"/>
              <a:t>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pragu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distribucije</a:t>
            </a:r>
            <a:endParaRPr lang="en-GB" sz="3600" b="1" dirty="0" smtClean="0"/>
          </a:p>
          <a:p>
            <a:pPr lvl="0"/>
            <a:r>
              <a:rPr lang="sr-Latn-CS" sz="3600" dirty="0" smtClean="0"/>
              <a:t> </a:t>
            </a:r>
            <a:r>
              <a:rPr lang="en-GB" sz="3600" b="1" dirty="0" err="1" smtClean="0"/>
              <a:t>neto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potrošnj</a:t>
            </a:r>
            <a:r>
              <a:rPr lang="sr-Latn-CS" sz="3600" b="1" dirty="0" smtClean="0"/>
              <a:t>e koja se naplaćuje od potrošaća</a:t>
            </a:r>
            <a:endParaRPr lang="en-GB" sz="3600" b="1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Vrste d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ijagrama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1799771"/>
            <a:ext cx="10975952" cy="4674181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b="1" i="1" dirty="0" smtClean="0">
                <a:solidFill>
                  <a:schemeClr val="accent2"/>
                </a:solidFill>
              </a:rPr>
              <a:t> </a:t>
            </a:r>
            <a:r>
              <a:rPr lang="sr-Latn-CS" sz="4700" u="sng" dirty="0" smtClean="0"/>
              <a:t>Bruto potrošnje</a:t>
            </a:r>
            <a:r>
              <a:rPr lang="sr-Latn-CS" sz="4700" dirty="0" smtClean="0"/>
              <a:t> - na generatorima</a:t>
            </a:r>
          </a:p>
          <a:p>
            <a:pPr algn="just">
              <a:buNone/>
            </a:pPr>
            <a:endParaRPr lang="sr-Latn-CS" sz="47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700" dirty="0" smtClean="0"/>
              <a:t> </a:t>
            </a:r>
            <a:r>
              <a:rPr lang="sr-Latn-CS" sz="4700" u="sng" dirty="0" smtClean="0"/>
              <a:t>N</a:t>
            </a:r>
            <a:r>
              <a:rPr lang="en-GB" sz="4700" u="sng" dirty="0" smtClean="0"/>
              <a:t>a </a:t>
            </a:r>
            <a:r>
              <a:rPr lang="en-GB" sz="4700" u="sng" dirty="0" err="1" smtClean="0"/>
              <a:t>pragu</a:t>
            </a:r>
            <a:r>
              <a:rPr lang="en-GB" sz="4700" u="sng" dirty="0" smtClean="0"/>
              <a:t> </a:t>
            </a:r>
            <a:r>
              <a:rPr lang="en-GB" sz="4700" u="sng" dirty="0" err="1" smtClean="0"/>
              <a:t>elektrane</a:t>
            </a:r>
            <a:r>
              <a:rPr lang="sr-Latn-CS" sz="4700" dirty="0" smtClean="0"/>
              <a:t> -</a:t>
            </a:r>
            <a:r>
              <a:rPr lang="en-GB" sz="4700" dirty="0" smtClean="0"/>
              <a:t> </a:t>
            </a:r>
            <a:r>
              <a:rPr lang="en-GB" sz="4700" dirty="0" err="1" smtClean="0"/>
              <a:t>umanjena</a:t>
            </a:r>
            <a:r>
              <a:rPr lang="en-GB" sz="4700" dirty="0" smtClean="0"/>
              <a:t> </a:t>
            </a:r>
            <a:r>
              <a:rPr lang="en-GB" sz="4700" dirty="0" err="1" smtClean="0"/>
              <a:t>bruto</a:t>
            </a:r>
            <a:r>
              <a:rPr lang="en-GB" sz="4700" dirty="0" smtClean="0"/>
              <a:t> </a:t>
            </a:r>
            <a:r>
              <a:rPr lang="en-GB" sz="4700" dirty="0" err="1" smtClean="0"/>
              <a:t>potrošnja</a:t>
            </a:r>
            <a:r>
              <a:rPr lang="en-GB" sz="4700" dirty="0" smtClean="0"/>
              <a:t> </a:t>
            </a:r>
            <a:r>
              <a:rPr lang="en-GB" sz="4700" dirty="0" err="1" smtClean="0"/>
              <a:t>za</a:t>
            </a:r>
            <a:r>
              <a:rPr lang="en-GB" sz="4700" dirty="0" smtClean="0"/>
              <a:t> </a:t>
            </a:r>
            <a:r>
              <a:rPr lang="en-GB" sz="4700" dirty="0" err="1" smtClean="0"/>
              <a:t>sopstvenu</a:t>
            </a:r>
            <a:r>
              <a:rPr lang="en-GB" sz="4700" dirty="0" smtClean="0"/>
              <a:t> </a:t>
            </a:r>
            <a:r>
              <a:rPr lang="en-GB" sz="4700" dirty="0" err="1" smtClean="0"/>
              <a:t>potrošnju</a:t>
            </a:r>
            <a:r>
              <a:rPr lang="en-GB" sz="4700" dirty="0" smtClean="0"/>
              <a:t> </a:t>
            </a:r>
            <a:r>
              <a:rPr lang="en-GB" sz="4700" dirty="0" err="1" smtClean="0"/>
              <a:t>elektrane</a:t>
            </a:r>
            <a:endParaRPr lang="sr-Latn-CS" sz="4700" dirty="0" smtClean="0"/>
          </a:p>
          <a:p>
            <a:pPr algn="just">
              <a:buFont typeface="Wingdings" pitchFamily="2" charset="2"/>
              <a:buChar char="q"/>
            </a:pPr>
            <a:endParaRPr lang="sr-Latn-CS" sz="4700" dirty="0" smtClean="0"/>
          </a:p>
          <a:p>
            <a:pPr lvl="0" algn="just">
              <a:buFont typeface="Wingdings" pitchFamily="2" charset="2"/>
              <a:buChar char="q"/>
            </a:pPr>
            <a:r>
              <a:rPr lang="sr-Latn-CS" sz="4700" dirty="0" smtClean="0"/>
              <a:t> </a:t>
            </a:r>
            <a:r>
              <a:rPr lang="sr-Latn-CS" sz="4700" u="sng" dirty="0" smtClean="0"/>
              <a:t>N</a:t>
            </a:r>
            <a:r>
              <a:rPr lang="en-GB" sz="4700" u="sng" dirty="0" smtClean="0"/>
              <a:t>a </a:t>
            </a:r>
            <a:r>
              <a:rPr lang="en-GB" sz="4700" u="sng" dirty="0" err="1" smtClean="0"/>
              <a:t>pragu</a:t>
            </a:r>
            <a:r>
              <a:rPr lang="en-GB" sz="4700" u="sng" dirty="0" smtClean="0"/>
              <a:t> </a:t>
            </a:r>
            <a:r>
              <a:rPr lang="en-GB" sz="4700" u="sng" dirty="0" err="1" smtClean="0"/>
              <a:t>prenosa</a:t>
            </a:r>
            <a:r>
              <a:rPr lang="sr-Latn-CS" sz="4700" dirty="0" smtClean="0"/>
              <a:t> - </a:t>
            </a:r>
            <a:r>
              <a:rPr lang="en-GB" sz="4700" dirty="0" err="1" smtClean="0"/>
              <a:t>umanjena</a:t>
            </a:r>
            <a:r>
              <a:rPr lang="en-GB" sz="4700" dirty="0" smtClean="0"/>
              <a:t> </a:t>
            </a:r>
            <a:r>
              <a:rPr lang="en-GB" sz="4700" dirty="0" err="1" smtClean="0"/>
              <a:t>potrošnja</a:t>
            </a:r>
            <a:r>
              <a:rPr lang="en-GB" sz="4700" dirty="0" smtClean="0"/>
              <a:t> </a:t>
            </a:r>
            <a:r>
              <a:rPr lang="en-GB" sz="4700" dirty="0" err="1" smtClean="0"/>
              <a:t>na</a:t>
            </a:r>
            <a:r>
              <a:rPr lang="en-GB" sz="4700" dirty="0" smtClean="0"/>
              <a:t> </a:t>
            </a:r>
            <a:r>
              <a:rPr lang="en-GB" sz="4700" dirty="0" err="1" smtClean="0"/>
              <a:t>pragu</a:t>
            </a:r>
            <a:r>
              <a:rPr lang="en-GB" sz="4700" dirty="0" smtClean="0"/>
              <a:t> </a:t>
            </a:r>
            <a:r>
              <a:rPr lang="en-GB" sz="4700" dirty="0" err="1" smtClean="0"/>
              <a:t>elektrane</a:t>
            </a:r>
            <a:r>
              <a:rPr lang="en-GB" sz="4700" dirty="0" smtClean="0"/>
              <a:t> </a:t>
            </a:r>
            <a:r>
              <a:rPr lang="en-GB" sz="4700" dirty="0" err="1" smtClean="0"/>
              <a:t>za</a:t>
            </a:r>
            <a:r>
              <a:rPr lang="en-GB" sz="4700" dirty="0" smtClean="0"/>
              <a:t> </a:t>
            </a:r>
            <a:r>
              <a:rPr lang="en-GB" sz="4700" dirty="0" err="1" smtClean="0"/>
              <a:t>gubitke</a:t>
            </a:r>
            <a:r>
              <a:rPr lang="en-GB" sz="4700" dirty="0" smtClean="0"/>
              <a:t> u </a:t>
            </a:r>
            <a:r>
              <a:rPr lang="en-GB" sz="4700" dirty="0" err="1" smtClean="0"/>
              <a:t>generatorskim</a:t>
            </a:r>
            <a:r>
              <a:rPr lang="en-GB" sz="4700" dirty="0" smtClean="0"/>
              <a:t> </a:t>
            </a:r>
            <a:r>
              <a:rPr lang="en-GB" sz="4700" dirty="0" err="1" smtClean="0"/>
              <a:t>blok</a:t>
            </a:r>
            <a:r>
              <a:rPr lang="en-GB" sz="4700" dirty="0" smtClean="0"/>
              <a:t> </a:t>
            </a:r>
            <a:r>
              <a:rPr lang="en-GB" sz="4700" dirty="0" err="1" smtClean="0"/>
              <a:t>transformatorima</a:t>
            </a:r>
            <a:endParaRPr lang="en-GB" sz="42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Vrste d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ijagrama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1770743"/>
            <a:ext cx="10975952" cy="470320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</a:t>
            </a:r>
            <a:r>
              <a:rPr lang="sr-Latn-CS" sz="4000" u="sng" dirty="0" smtClean="0"/>
              <a:t>N</a:t>
            </a:r>
            <a:r>
              <a:rPr lang="en-GB" sz="4000" u="sng" dirty="0" smtClean="0"/>
              <a:t>a </a:t>
            </a:r>
            <a:r>
              <a:rPr lang="en-GB" sz="4000" u="sng" dirty="0" err="1" smtClean="0"/>
              <a:t>pragu</a:t>
            </a:r>
            <a:r>
              <a:rPr lang="en-GB" sz="4000" u="sng" dirty="0" smtClean="0"/>
              <a:t> </a:t>
            </a:r>
            <a:r>
              <a:rPr lang="en-GB" sz="4000" u="sng" dirty="0" err="1" smtClean="0"/>
              <a:t>distribucije</a:t>
            </a:r>
            <a:r>
              <a:rPr lang="sr-Latn-CS" sz="4000" dirty="0" smtClean="0"/>
              <a:t> - </a:t>
            </a:r>
            <a:r>
              <a:rPr lang="en-GB" sz="4000" dirty="0" err="1" smtClean="0"/>
              <a:t>umanjena</a:t>
            </a:r>
            <a:r>
              <a:rPr lang="en-GB" sz="4000" dirty="0" smtClean="0"/>
              <a:t> </a:t>
            </a:r>
            <a:r>
              <a:rPr lang="en-GB" sz="4000" dirty="0" err="1" smtClean="0"/>
              <a:t>potrošnja</a:t>
            </a:r>
            <a:r>
              <a:rPr lang="en-GB" sz="4000" dirty="0" smtClean="0"/>
              <a:t> </a:t>
            </a:r>
            <a:r>
              <a:rPr lang="en-GB" sz="4000" dirty="0" err="1" smtClean="0"/>
              <a:t>na</a:t>
            </a:r>
            <a:r>
              <a:rPr lang="en-GB" sz="4000" dirty="0" smtClean="0"/>
              <a:t> </a:t>
            </a:r>
            <a:r>
              <a:rPr lang="en-GB" sz="4000" dirty="0" err="1" smtClean="0"/>
              <a:t>pragu</a:t>
            </a:r>
            <a:r>
              <a:rPr lang="en-GB" sz="4000" dirty="0" smtClean="0"/>
              <a:t> </a:t>
            </a:r>
            <a:r>
              <a:rPr lang="en-GB" sz="4000" dirty="0" err="1" smtClean="0"/>
              <a:t>prenosa</a:t>
            </a:r>
            <a:r>
              <a:rPr lang="en-GB" sz="4000" dirty="0" smtClean="0"/>
              <a:t> </a:t>
            </a:r>
            <a:r>
              <a:rPr lang="en-GB" sz="4000" dirty="0" err="1" smtClean="0"/>
              <a:t>za</a:t>
            </a:r>
            <a:r>
              <a:rPr lang="en-GB" sz="4000" dirty="0" smtClean="0"/>
              <a:t> </a:t>
            </a:r>
            <a:r>
              <a:rPr lang="en-GB" sz="4000" dirty="0" err="1" smtClean="0"/>
              <a:t>gubitke</a:t>
            </a:r>
            <a:r>
              <a:rPr lang="en-GB" sz="4000" dirty="0" smtClean="0"/>
              <a:t> u </a:t>
            </a:r>
            <a:r>
              <a:rPr lang="en-GB" sz="4000" dirty="0" err="1" smtClean="0"/>
              <a:t>prenosnoj</a:t>
            </a:r>
            <a:r>
              <a:rPr lang="en-GB" sz="4000" dirty="0" smtClean="0"/>
              <a:t> </a:t>
            </a:r>
            <a:r>
              <a:rPr lang="en-GB" sz="4000" dirty="0" err="1" smtClean="0"/>
              <a:t>mreži</a:t>
            </a:r>
            <a:endParaRPr lang="sr-Latn-CS" sz="4000" dirty="0" smtClean="0"/>
          </a:p>
          <a:p>
            <a:pPr algn="just">
              <a:buNone/>
            </a:pPr>
            <a:endParaRPr lang="sr-Latn-CS" sz="4000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4000" dirty="0" smtClean="0"/>
              <a:t> </a:t>
            </a:r>
            <a:r>
              <a:rPr lang="sr-Latn-CS" sz="4000" u="sng" dirty="0" smtClean="0"/>
              <a:t>N</a:t>
            </a:r>
            <a:r>
              <a:rPr lang="en-GB" sz="4000" u="sng" dirty="0" err="1" smtClean="0"/>
              <a:t>eto</a:t>
            </a:r>
            <a:r>
              <a:rPr lang="en-GB" sz="4000" u="sng" dirty="0" smtClean="0"/>
              <a:t> </a:t>
            </a:r>
            <a:r>
              <a:rPr lang="en-GB" sz="4000" u="sng" dirty="0" err="1" smtClean="0"/>
              <a:t>potrošnja</a:t>
            </a:r>
            <a:r>
              <a:rPr lang="en-GB" sz="4000" u="sng" dirty="0" smtClean="0"/>
              <a:t> </a:t>
            </a:r>
            <a:r>
              <a:rPr lang="en-GB" sz="4000" u="sng" dirty="0" err="1" smtClean="0"/>
              <a:t>koja</a:t>
            </a:r>
            <a:r>
              <a:rPr lang="en-GB" sz="4000" u="sng" dirty="0" smtClean="0"/>
              <a:t> se </a:t>
            </a:r>
            <a:r>
              <a:rPr lang="en-GB" sz="4000" u="sng" dirty="0" err="1" smtClean="0"/>
              <a:t>naplaćuje</a:t>
            </a:r>
            <a:r>
              <a:rPr lang="en-GB" sz="4000" u="sng" dirty="0" smtClean="0"/>
              <a:t> </a:t>
            </a:r>
            <a:r>
              <a:rPr lang="en-GB" sz="4000" u="sng" dirty="0" err="1" smtClean="0"/>
              <a:t>od</a:t>
            </a:r>
            <a:r>
              <a:rPr lang="en-GB" sz="4000" u="sng" dirty="0" smtClean="0"/>
              <a:t> </a:t>
            </a:r>
            <a:r>
              <a:rPr lang="en-GB" sz="4000" u="sng" dirty="0" err="1" smtClean="0"/>
              <a:t>potrošača</a:t>
            </a:r>
            <a:r>
              <a:rPr lang="en-GB" sz="4000" dirty="0" smtClean="0"/>
              <a:t> </a:t>
            </a:r>
            <a:r>
              <a:rPr lang="sr-Latn-CS" sz="4000" dirty="0" smtClean="0"/>
              <a:t>- </a:t>
            </a:r>
            <a:r>
              <a:rPr lang="en-GB" sz="4000" dirty="0" err="1" smtClean="0"/>
              <a:t>bez</a:t>
            </a:r>
            <a:r>
              <a:rPr lang="en-GB" sz="4000" dirty="0" smtClean="0"/>
              <a:t> </a:t>
            </a:r>
            <a:r>
              <a:rPr lang="en-GB" sz="4000" dirty="0" err="1" smtClean="0"/>
              <a:t>gubitaka</a:t>
            </a:r>
            <a:r>
              <a:rPr lang="en-GB" sz="4000" dirty="0" smtClean="0"/>
              <a:t> u </a:t>
            </a:r>
            <a:r>
              <a:rPr lang="en-GB" sz="4000" dirty="0" err="1" smtClean="0"/>
              <a:t>distributivnim</a:t>
            </a:r>
            <a:r>
              <a:rPr lang="en-GB" sz="4000" dirty="0" smtClean="0"/>
              <a:t> </a:t>
            </a:r>
            <a:r>
              <a:rPr lang="en-GB" sz="4000" dirty="0" err="1" smtClean="0"/>
              <a:t>mrežama</a:t>
            </a:r>
            <a:endParaRPr lang="en-GB" sz="4000" dirty="0" smtClean="0"/>
          </a:p>
          <a:p>
            <a:pPr lvl="0"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Vrste d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ijagrama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2608" y="1770743"/>
            <a:ext cx="10975952" cy="4703209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</a:t>
            </a:r>
            <a:r>
              <a:rPr lang="en-GB" sz="3600" dirty="0" err="1" smtClean="0"/>
              <a:t>Kada</a:t>
            </a:r>
            <a:r>
              <a:rPr lang="en-GB" sz="3600" dirty="0" smtClean="0"/>
              <a:t> je </a:t>
            </a:r>
            <a:r>
              <a:rPr lang="en-GB" sz="3600" dirty="0" err="1" smtClean="0"/>
              <a:t>riječ</a:t>
            </a:r>
            <a:r>
              <a:rPr lang="en-GB" sz="3600" dirty="0" smtClean="0"/>
              <a:t> o </a:t>
            </a:r>
            <a:r>
              <a:rPr lang="en-GB" sz="3600" u="sng" dirty="0" err="1" smtClean="0"/>
              <a:t>vremenskim</a:t>
            </a:r>
            <a:r>
              <a:rPr lang="en-GB" sz="3600" u="sng" dirty="0" smtClean="0"/>
              <a:t> </a:t>
            </a:r>
            <a:r>
              <a:rPr lang="en-GB" sz="3600" u="sng" dirty="0" err="1" smtClean="0"/>
              <a:t>periodima</a:t>
            </a:r>
            <a:r>
              <a:rPr lang="en-GB" sz="3600" u="sng" dirty="0" smtClean="0"/>
              <a:t> </a:t>
            </a:r>
            <a:r>
              <a:rPr lang="en-GB" sz="3600" dirty="0" err="1" smtClean="0"/>
              <a:t>dijagrami</a:t>
            </a:r>
            <a:r>
              <a:rPr lang="en-GB" sz="3600" dirty="0" smtClean="0"/>
              <a:t> </a:t>
            </a:r>
            <a:r>
              <a:rPr lang="en-GB" sz="3600" dirty="0" err="1" smtClean="0"/>
              <a:t>opterećenja</a:t>
            </a:r>
            <a:r>
              <a:rPr lang="en-GB" sz="3600" dirty="0" smtClean="0"/>
              <a:t> se </a:t>
            </a:r>
            <a:r>
              <a:rPr lang="en-GB" sz="3600" dirty="0" err="1" smtClean="0"/>
              <a:t>javljaju</a:t>
            </a:r>
            <a:r>
              <a:rPr lang="en-GB" sz="3600" dirty="0" smtClean="0"/>
              <a:t> </a:t>
            </a:r>
            <a:r>
              <a:rPr lang="en-GB" sz="3600" dirty="0" err="1" smtClean="0"/>
              <a:t>kao</a:t>
            </a:r>
            <a:r>
              <a:rPr lang="sr-Latn-CS" sz="3600" dirty="0" smtClean="0"/>
              <a:t>:</a:t>
            </a:r>
          </a:p>
          <a:p>
            <a:pPr algn="just">
              <a:buFont typeface="Wingdings" pitchFamily="2" charset="2"/>
              <a:buChar char="q"/>
            </a:pPr>
            <a:r>
              <a:rPr lang="en-GB" sz="3600" dirty="0" smtClean="0"/>
              <a:t> </a:t>
            </a:r>
            <a:r>
              <a:rPr lang="en-GB" sz="3600" b="1" dirty="0" err="1" smtClean="0"/>
              <a:t>dnevni</a:t>
            </a:r>
            <a:r>
              <a:rPr lang="en-GB" sz="3600" b="1" dirty="0" smtClean="0"/>
              <a:t>, </a:t>
            </a:r>
            <a:endParaRPr lang="sr-Latn-CS" sz="3600" b="1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b="1" dirty="0" smtClean="0"/>
              <a:t> </a:t>
            </a:r>
            <a:r>
              <a:rPr lang="en-GB" sz="3600" b="1" dirty="0" err="1" smtClean="0"/>
              <a:t>sedmični</a:t>
            </a:r>
            <a:r>
              <a:rPr lang="en-GB" sz="3600" b="1" dirty="0" smtClean="0"/>
              <a:t>, </a:t>
            </a:r>
            <a:endParaRPr lang="sr-Latn-CS" sz="3600" b="1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b="1" dirty="0" smtClean="0"/>
              <a:t> </a:t>
            </a:r>
            <a:r>
              <a:rPr lang="en-GB" sz="3600" b="1" dirty="0" err="1" smtClean="0"/>
              <a:t>mjesečni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i</a:t>
            </a:r>
            <a:r>
              <a:rPr lang="en-GB" sz="3600" b="1" dirty="0" smtClean="0"/>
              <a:t> </a:t>
            </a:r>
            <a:endParaRPr lang="sr-Latn-CS" sz="3600" b="1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b="1" dirty="0" smtClean="0"/>
              <a:t> </a:t>
            </a:r>
            <a:r>
              <a:rPr lang="en-GB" sz="3600" b="1" dirty="0" err="1" smtClean="0"/>
              <a:t>godišnji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dijagrami</a:t>
            </a:r>
            <a:r>
              <a:rPr lang="sr-Latn-CS" sz="3600" b="1" dirty="0" smtClean="0"/>
              <a:t>.</a:t>
            </a:r>
          </a:p>
          <a:p>
            <a:pPr algn="just">
              <a:buNone/>
            </a:pPr>
            <a:endParaRPr lang="sr-Latn-CS" sz="3600" b="1" dirty="0" smtClean="0"/>
          </a:p>
          <a:p>
            <a:pPr algn="just">
              <a:buFont typeface="Wingdings" pitchFamily="2" charset="2"/>
              <a:buChar char="q"/>
            </a:pPr>
            <a:r>
              <a:rPr lang="sr-Latn-CS" sz="3600" dirty="0" smtClean="0"/>
              <a:t> O</a:t>
            </a:r>
            <a:r>
              <a:rPr lang="en-GB" sz="3600" dirty="0" err="1" smtClean="0"/>
              <a:t>snov</a:t>
            </a:r>
            <a:r>
              <a:rPr lang="en-GB" sz="3600" dirty="0" smtClean="0"/>
              <a:t> </a:t>
            </a:r>
            <a:r>
              <a:rPr lang="en-GB" sz="3600" dirty="0" err="1" smtClean="0"/>
              <a:t>svih</a:t>
            </a:r>
            <a:r>
              <a:rPr lang="en-GB" sz="3600" dirty="0" smtClean="0"/>
              <a:t> </a:t>
            </a:r>
            <a:r>
              <a:rPr lang="sr-Latn-CS" sz="3600" dirty="0" smtClean="0"/>
              <a:t>je </a:t>
            </a:r>
            <a:r>
              <a:rPr lang="en-GB" sz="3600" dirty="0" err="1" smtClean="0"/>
              <a:t>dnevni</a:t>
            </a:r>
            <a:r>
              <a:rPr lang="en-GB" sz="3600" dirty="0" smtClean="0"/>
              <a:t> </a:t>
            </a:r>
            <a:r>
              <a:rPr lang="en-GB" sz="3600" dirty="0" err="1" smtClean="0"/>
              <a:t>dijagram</a:t>
            </a:r>
            <a:r>
              <a:rPr lang="sr-Latn-CS" sz="3600" dirty="0" smtClean="0"/>
              <a:t> opterećenja.</a:t>
            </a: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sr-Latn-CS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dirty="0" smtClean="0"/>
          </a:p>
          <a:p>
            <a:pPr algn="just">
              <a:buFont typeface="Wingdings" pitchFamily="2" charset="2"/>
              <a:buChar char="q"/>
            </a:pP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CC4CAA6-4664-458F-A9D9-27EC1B0F67C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99546" y="220716"/>
            <a:ext cx="11209282" cy="12612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4000" b="1" i="1" cap="small" dirty="0" smtClean="0">
                <a:latin typeface="Arial" pitchFamily="34" charset="0"/>
                <a:cs typeface="Arial" pitchFamily="34" charset="0"/>
              </a:rPr>
              <a:t>Vrste d</a:t>
            </a:r>
            <a:r>
              <a:rPr kumimoji="0" lang="sr-Latn-CS" sz="4000" b="1" i="1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ijagrama opterećenja</a:t>
            </a:r>
            <a: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32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3000" b="1" i="1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10344</TotalTime>
  <Words>235</Words>
  <Application>Microsoft Office PowerPoint</Application>
  <PresentationFormat>Custom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Eksploatacija elektroenergetskih sistema (E4a) </vt:lpstr>
      <vt:lpstr>Dijagrami opterećenja </vt:lpstr>
      <vt:lpstr>Dijagrami opterećenja </vt:lpstr>
      <vt:lpstr>Slide 4</vt:lpstr>
      <vt:lpstr>Vrste dijagrama opterećenja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Izvršni organi u automatici</dc:title>
  <dc:creator>User</dc:creator>
  <cp:lastModifiedBy>Win 7</cp:lastModifiedBy>
  <cp:revision>61</cp:revision>
  <dcterms:created xsi:type="dcterms:W3CDTF">2016-11-15T22:33:43Z</dcterms:created>
  <dcterms:modified xsi:type="dcterms:W3CDTF">2020-09-19T15:42:01Z</dcterms:modified>
</cp:coreProperties>
</file>