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3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4" r:id="rId15"/>
    <p:sldId id="28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FB047-7B1D-4722-9219-84C741D47020}" type="datetimeFigureOut">
              <a:rPr lang="en-GB" smtClean="0"/>
              <a:pPr/>
              <a:t>06/02/2021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6BAA8-A163-4F81-AB2E-938046796D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A7EDFD-1F2E-4768-B4DF-016D49B6CEA6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345A-ABBE-4DE6-BF2B-B3BECBA82406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8D3F-139B-43E3-983F-8BF1279D9D3D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F0775D-301C-46B0-B369-4C9913700D18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5440DF-9110-4BDA-AD01-139EE6A55641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CC01-5161-41A6-8C8B-E4BE47CA5220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9564-A1BA-4CE4-852C-7EC9E400AA73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D758C7-2632-4071-8507-CA9999BDF577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057-D264-4719-A064-687C1E707E17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227B6E-255E-4B26-B1E3-0C4151FAB1BF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F628DD-D4BD-4B9E-B7A0-01F7EB00CA97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B48E01-E6DD-43FB-A316-2DEFFC3A4CDA}" type="datetime1">
              <a:rPr lang="en-GB" smtClean="0"/>
              <a:pPr/>
              <a:t>06/02/2021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060848"/>
            <a:ext cx="6534472" cy="2232248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 smtClean="0">
                <a:solidFill>
                  <a:schemeClr val="tx1"/>
                </a:solidFill>
              </a:rPr>
              <a:t>Regulacija</a:t>
            </a:r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dirty="0" err="1" smtClean="0">
                <a:solidFill>
                  <a:schemeClr val="tx1"/>
                </a:solidFill>
              </a:rPr>
              <a:t>napona</a:t>
            </a:r>
            <a:r>
              <a:rPr lang="sr-Latn-CS" sz="3600" dirty="0" smtClean="0">
                <a:solidFill>
                  <a:schemeClr val="tx1"/>
                </a:solidFill>
              </a:rPr>
              <a:t> </a:t>
            </a:r>
            <a:r>
              <a:rPr lang="sr-Latn-CS" sz="3600" dirty="0" smtClean="0">
                <a:solidFill>
                  <a:schemeClr val="tx1"/>
                </a:solidFill>
              </a:rPr>
              <a:t>i </a:t>
            </a:r>
            <a:r>
              <a:rPr lang="en-GB" sz="3600" dirty="0" smtClean="0">
                <a:solidFill>
                  <a:schemeClr val="tx1"/>
                </a:solidFill>
              </a:rPr>
              <a:t>re</a:t>
            </a:r>
            <a:r>
              <a:rPr lang="sr-Latn-CS" sz="3600" dirty="0" smtClean="0">
                <a:solidFill>
                  <a:schemeClr val="tx1"/>
                </a:solidFill>
              </a:rPr>
              <a:t>aktivnih </a:t>
            </a:r>
            <a:r>
              <a:rPr lang="sr-Latn-CS" sz="3600" dirty="0" smtClean="0">
                <a:solidFill>
                  <a:schemeClr val="tx1"/>
                </a:solidFill>
              </a:rPr>
              <a:t>snaga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5976" y="5373216"/>
            <a:ext cx="4536504" cy="1001706"/>
          </a:xfrm>
        </p:spPr>
        <p:txBody>
          <a:bodyPr>
            <a:normAutofit/>
          </a:bodyPr>
          <a:lstStyle/>
          <a:p>
            <a:r>
              <a:rPr lang="en-GB" sz="2800" i="1" dirty="0" smtClean="0"/>
              <a:t>AKTIV ENERGETIKE</a:t>
            </a:r>
            <a:endParaRPr lang="en-GB" sz="2800" i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2635624" cy="21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83968" y="26064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Eksploatacija elektroenergetskih sistema </a:t>
            </a:r>
          </a:p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( E4a)</a:t>
            </a:r>
            <a:endParaRPr lang="en-GB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>
                <a:solidFill>
                  <a:srgbClr val="FF0000"/>
                </a:solidFill>
              </a:rPr>
              <a:t>Tercij</a:t>
            </a:r>
            <a:r>
              <a:rPr lang="sr-Latn-CS" sz="3200" b="1" dirty="0" smtClean="0">
                <a:solidFill>
                  <a:srgbClr val="FF0000"/>
                </a:solidFill>
              </a:rPr>
              <a:t>arna </a:t>
            </a:r>
            <a:r>
              <a:rPr lang="sr-Latn-CS" sz="3200" b="1" dirty="0" smtClean="0">
                <a:solidFill>
                  <a:srgbClr val="FF0000"/>
                </a:solidFill>
              </a:rPr>
              <a:t>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Glavni </a:t>
            </a:r>
            <a:r>
              <a:rPr lang="sr-Latn-CS" sz="2800" b="1" dirty="0" smtClean="0"/>
              <a:t>zadatak</a:t>
            </a:r>
            <a:r>
              <a:rPr lang="sr-Latn-CS" sz="2800" dirty="0" smtClean="0"/>
              <a:t> ove regulacije je da se odrede željene (referentne) vrijednosti podešavanja zonskih sekundarnih regulatora koje se u periodu pripreme pogona dobijaju proračunom optimalnih tokova snaga za cio EES. </a:t>
            </a:r>
            <a:endParaRPr lang="en-GB" sz="2800" dirty="0" smtClean="0"/>
          </a:p>
          <a:p>
            <a:pPr marL="457200" indent="-457200" algn="just"/>
            <a:endParaRPr lang="en-GB" sz="2800" dirty="0" smtClean="0"/>
          </a:p>
          <a:p>
            <a:pPr marL="457200" indent="-457200" algn="just"/>
            <a:r>
              <a:rPr lang="sr-Latn-CS" sz="2800" dirty="0" smtClean="0"/>
              <a:t>Dobijene </a:t>
            </a:r>
            <a:r>
              <a:rPr lang="sr-Latn-CS" sz="2800" dirty="0" smtClean="0"/>
              <a:t>referentne vrijednosti podešavanja ulaza sekundarnih zonskih regulatora se dalje prenose na njihove lokacije telefonom, teleprinterom ili preko teleinformacionog (SCADA) sistema, kada on postoji. 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>
                <a:solidFill>
                  <a:srgbClr val="FF0000"/>
                </a:solidFill>
              </a:rPr>
              <a:t>Tercij</a:t>
            </a:r>
            <a:r>
              <a:rPr lang="sr-Latn-CS" sz="3200" b="1" dirty="0" smtClean="0">
                <a:solidFill>
                  <a:srgbClr val="FF0000"/>
                </a:solidFill>
              </a:rPr>
              <a:t>arna </a:t>
            </a:r>
            <a:r>
              <a:rPr lang="sr-Latn-CS" sz="3200" b="1" dirty="0" smtClean="0">
                <a:solidFill>
                  <a:srgbClr val="FF0000"/>
                </a:solidFill>
              </a:rPr>
              <a:t>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Na ovom nivou regulacije se takođe odlučuje o planu angažovanja i programu rada statičkih uređaja za proizvodnju / apsorpciju reaktivnih snaga . </a:t>
            </a:r>
            <a:endParaRPr lang="en-GB" sz="2800" dirty="0" smtClean="0"/>
          </a:p>
          <a:p>
            <a:pPr marL="457200" indent="-457200" algn="just"/>
            <a:endParaRPr lang="en-GB" sz="2800" dirty="0" smtClean="0"/>
          </a:p>
          <a:p>
            <a:pPr marL="457200" indent="-457200" algn="just"/>
            <a:r>
              <a:rPr lang="sr-Latn-CS" sz="2800" b="1" dirty="0" smtClean="0"/>
              <a:t>Koordinaciona </a:t>
            </a:r>
            <a:r>
              <a:rPr lang="sr-Latn-CS" sz="2800" b="1" dirty="0" smtClean="0"/>
              <a:t>uloga tercijarne regulacije </a:t>
            </a:r>
            <a:r>
              <a:rPr lang="sr-Latn-CS" sz="2800" dirty="0" smtClean="0"/>
              <a:t>se ogleda u nadzoru i kontroli napona u osnovnim čvorovima sistema i razmjene reaktivnih snaga po spojnim vodovima između pojedinih zona, shodno prethodno napravljenim planovima.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Uređaji za regulaciju napona i reaktivne snage 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Svi regulacioni resursi se mogu podijeliti u </a:t>
            </a:r>
            <a:r>
              <a:rPr lang="sr-Latn-CS" sz="2800" b="1" dirty="0" smtClean="0"/>
              <a:t>dvije osnovne kategorije:</a:t>
            </a:r>
            <a:endParaRPr lang="en-GB" sz="2800" b="1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sr-Latn-CS" sz="2800" b="1" dirty="0" smtClean="0"/>
              <a:t>Sredstva za proizvodnju / apsorpciju reaktivnih snaga </a:t>
            </a:r>
            <a:r>
              <a:rPr lang="sr-Latn-CS" sz="2800" dirty="0" smtClean="0"/>
              <a:t>(sinhroni generatori, kompenzatori i motori, otočni kondenzatori i linearni zasićeni reaktori, statički kompenzacioni sistemi ). </a:t>
            </a:r>
            <a:endParaRPr lang="en-GB" sz="28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sr-Latn-CS" sz="2800" b="1" dirty="0" smtClean="0"/>
              <a:t>Sredstva za preraspodjelu tokova reaktivnih snaga u mreži </a:t>
            </a:r>
            <a:r>
              <a:rPr lang="sr-Latn-CS" sz="2800" dirty="0" smtClean="0"/>
              <a:t>(regulacioni transformatori, redni kondenzatori i reaktori ).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Uređaji za regulaciju napona i reaktivne snage 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Regulacioni uređaji za upravljanje regulacionih resursa </a:t>
            </a:r>
            <a:r>
              <a:rPr lang="sr-Latn-CS" sz="2800" dirty="0" smtClean="0"/>
              <a:t>su raznovrsni i </a:t>
            </a:r>
            <a:r>
              <a:rPr lang="sr-Latn-CS" sz="2800" dirty="0" smtClean="0"/>
              <a:t>uključuju</a:t>
            </a:r>
            <a:r>
              <a:rPr lang="en-GB" sz="2800" dirty="0" smtClean="0"/>
              <a:t>: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sr-Latn-CS" sz="2800" dirty="0" smtClean="0"/>
              <a:t>brze </a:t>
            </a:r>
            <a:r>
              <a:rPr lang="sr-Latn-CS" sz="2800" dirty="0" smtClean="0"/>
              <a:t>regulatore napona sinhronih mašina sa kontinualnim dejstvom, </a:t>
            </a:r>
            <a:endParaRPr lang="en-GB" sz="2800" dirty="0" smtClean="0"/>
          </a:p>
          <a:p>
            <a:pPr marL="457200" indent="-457200" algn="just">
              <a:buFont typeface="Courier New" pitchFamily="49" charset="0"/>
              <a:buChar char="o"/>
            </a:pPr>
            <a:r>
              <a:rPr lang="sr-Latn-CS" sz="2800" dirty="0" smtClean="0"/>
              <a:t>spore </a:t>
            </a:r>
            <a:r>
              <a:rPr lang="sr-Latn-CS" sz="2800" dirty="0" smtClean="0"/>
              <a:t>relejne regulatore regulacionih transformatora i </a:t>
            </a:r>
            <a:endParaRPr lang="en-GB" sz="2800" dirty="0" smtClean="0"/>
          </a:p>
          <a:p>
            <a:pPr marL="457200" indent="-457200" algn="just">
              <a:buFont typeface="Courier New" pitchFamily="49" charset="0"/>
              <a:buChar char="o"/>
            </a:pPr>
            <a:r>
              <a:rPr lang="sr-Latn-CS" sz="2800" dirty="0" smtClean="0"/>
              <a:t>raznovrsne </a:t>
            </a:r>
            <a:r>
              <a:rPr lang="sr-Latn-CS" sz="2800" dirty="0" smtClean="0"/>
              <a:t>regulatore statičkih kompenzacionih sistema.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Uređaji za regulaciju napona i reaktivne snage 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U savremenim EES, u prenosnim mrežama</a:t>
            </a:r>
            <a:r>
              <a:rPr lang="sr-Latn-CS" sz="2800" b="1" dirty="0" smtClean="0"/>
              <a:t> vrlo visokih napona</a:t>
            </a:r>
            <a:r>
              <a:rPr lang="sr-Latn-CS" sz="2800" dirty="0" smtClean="0"/>
              <a:t> (VVN), kao i u mrežama </a:t>
            </a:r>
            <a:r>
              <a:rPr lang="sr-Latn-CS" sz="2800" b="1" dirty="0" smtClean="0"/>
              <a:t>ultra visokih napona </a:t>
            </a:r>
            <a:r>
              <a:rPr lang="sr-Latn-CS" sz="2800" dirty="0" smtClean="0"/>
              <a:t>(UVN) se koriste sinhroni generatori (</a:t>
            </a:r>
            <a:r>
              <a:rPr lang="sr-Latn-CS" sz="2800" dirty="0" smtClean="0"/>
              <a:t>G)</a:t>
            </a:r>
            <a:r>
              <a:rPr lang="en-GB" sz="2800" dirty="0" smtClean="0"/>
              <a:t>, </a:t>
            </a:r>
            <a:r>
              <a:rPr lang="sr-Latn-CS" sz="2800" dirty="0" smtClean="0"/>
              <a:t>koji </a:t>
            </a:r>
            <a:r>
              <a:rPr lang="sr-Latn-CS" sz="2800" dirty="0" smtClean="0"/>
              <a:t>su direktno povezani na te mreže i reaktori (L). </a:t>
            </a:r>
            <a:endParaRPr lang="en-GB" sz="2800" dirty="0" smtClean="0"/>
          </a:p>
          <a:p>
            <a:pPr marL="457200" indent="-457200" algn="just"/>
            <a:endParaRPr lang="en-GB" sz="2800" dirty="0" smtClean="0"/>
          </a:p>
          <a:p>
            <a:pPr marL="457200" indent="-457200" algn="just"/>
            <a:r>
              <a:rPr lang="sr-Latn-CS" sz="2800" dirty="0" smtClean="0"/>
              <a:t>U </a:t>
            </a:r>
            <a:r>
              <a:rPr lang="sr-Latn-CS" sz="2800" dirty="0" smtClean="0"/>
              <a:t>mrežama </a:t>
            </a:r>
            <a:r>
              <a:rPr lang="sr-Latn-CS" sz="2800" b="1" dirty="0" smtClean="0"/>
              <a:t>visokog napona </a:t>
            </a:r>
            <a:r>
              <a:rPr lang="sr-Latn-CS" sz="2800" dirty="0" smtClean="0"/>
              <a:t>(VN) se, pored sinhronih generatora, koriste sinhroni kompenzatori (SK) i regulacioni transformatori. 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Uređaji za regulaciju napona i reaktivne snage 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064896" cy="54006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Na </a:t>
            </a:r>
            <a:r>
              <a:rPr lang="sr-Latn-CS" sz="2800" dirty="0" smtClean="0"/>
              <a:t>kraju, u </a:t>
            </a:r>
            <a:r>
              <a:rPr lang="sr-Latn-CS" sz="2800" b="1" dirty="0" smtClean="0"/>
              <a:t>srednjenaponskim distributivnim mrežama </a:t>
            </a:r>
            <a:r>
              <a:rPr lang="sr-Latn-CS" sz="2800" dirty="0" smtClean="0"/>
              <a:t>osnovni regulacioni resursi su sinhroni generatori i kompenzatori, kao i baterije otočnih kondenzatora C. </a:t>
            </a:r>
            <a:endParaRPr lang="en-GB" sz="2800" dirty="0" smtClean="0"/>
          </a:p>
          <a:p>
            <a:pPr marL="457200" indent="-457200" algn="just">
              <a:buNone/>
            </a:pPr>
            <a:endParaRPr lang="en-GB" sz="2800" dirty="0" smtClean="0"/>
          </a:p>
          <a:p>
            <a:pPr marL="457200" indent="-457200" algn="just"/>
            <a:r>
              <a:rPr lang="sr-Latn-CS" sz="2800" dirty="0" smtClean="0"/>
              <a:t>U </a:t>
            </a:r>
            <a:r>
              <a:rPr lang="sr-Latn-CS" sz="2800" dirty="0" smtClean="0"/>
              <a:t>slučaju </a:t>
            </a:r>
            <a:r>
              <a:rPr lang="sr-Latn-CS" sz="2800" b="1" dirty="0" smtClean="0"/>
              <a:t>velikih industrijskih potrošača </a:t>
            </a:r>
            <a:r>
              <a:rPr lang="sr-Latn-CS" sz="2800" dirty="0" smtClean="0"/>
              <a:t>koriste se još sinhroni motor (SM) i statički kompenzacioni sistemi (SVS).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>HVALA NA PAŽNJI!!!</a:t>
            </a: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288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</a:t>
            </a:r>
            <a:r>
              <a:rPr lang="en-GB" sz="3200" b="1" dirty="0" err="1" smtClean="0"/>
              <a:t>napona</a:t>
            </a:r>
            <a:r>
              <a:rPr lang="sr-Latn-CS" sz="3200" b="1" dirty="0" smtClean="0"/>
              <a:t> </a:t>
            </a:r>
            <a:r>
              <a:rPr lang="sr-Latn-CS" sz="3200" b="1" dirty="0" smtClean="0"/>
              <a:t>i </a:t>
            </a:r>
            <a:r>
              <a:rPr lang="en-GB" sz="3200" b="1" dirty="0" smtClean="0"/>
              <a:t>re</a:t>
            </a:r>
            <a:r>
              <a:rPr lang="sr-Latn-CS" sz="3200" b="1" dirty="0" smtClean="0"/>
              <a:t>aktivnih </a:t>
            </a:r>
            <a:r>
              <a:rPr lang="sr-Latn-CS" sz="3200" b="1" dirty="0" smtClean="0"/>
              <a:t>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136904" cy="5256584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Napon je pored učestanosti najvažniji eksploatacioni pokazatelj stanja svakog EES-a. </a:t>
            </a:r>
            <a:endParaRPr lang="en-GB" sz="2800" b="1" dirty="0" smtClean="0"/>
          </a:p>
          <a:p>
            <a:pPr marL="457200" indent="-457200" algn="just"/>
            <a:endParaRPr lang="en-GB" sz="2800" b="1" dirty="0" smtClean="0"/>
          </a:p>
          <a:p>
            <a:pPr marL="457200" indent="-457200" algn="just"/>
            <a:r>
              <a:rPr lang="sr-Latn-CS" sz="2800" dirty="0" smtClean="0"/>
              <a:t>Za </a:t>
            </a:r>
            <a:r>
              <a:rPr lang="sr-Latn-CS" sz="2800" dirty="0" smtClean="0"/>
              <a:t>razliku od učestanosti koja je globalni pokazatelj, napon je </a:t>
            </a:r>
            <a:r>
              <a:rPr lang="sr-Latn-CS" sz="2800" b="1" dirty="0" smtClean="0"/>
              <a:t>lokalni pokazatelj</a:t>
            </a:r>
            <a:r>
              <a:rPr lang="sr-Latn-CS" sz="2800" dirty="0" smtClean="0"/>
              <a:t>, vezan za čvorove prenosnih i distributivnih mreža</a:t>
            </a:r>
            <a:endParaRPr lang="sr-Latn-CS" sz="2800" b="1" dirty="0" smtClean="0"/>
          </a:p>
          <a:p>
            <a:pPr marL="457200" indent="-457200" algn="just">
              <a:buNone/>
            </a:pP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</a:t>
            </a:r>
            <a:r>
              <a:rPr lang="en-GB" sz="3200" b="1" dirty="0" err="1" smtClean="0"/>
              <a:t>napona</a:t>
            </a:r>
            <a:r>
              <a:rPr lang="sr-Latn-CS" sz="3200" b="1" dirty="0" smtClean="0"/>
              <a:t> </a:t>
            </a:r>
            <a:r>
              <a:rPr lang="sr-Latn-CS" sz="3200" b="1" dirty="0" smtClean="0"/>
              <a:t>i </a:t>
            </a:r>
            <a:r>
              <a:rPr lang="en-GB" sz="3200" b="1" dirty="0" smtClean="0"/>
              <a:t>re</a:t>
            </a:r>
            <a:r>
              <a:rPr lang="sr-Latn-CS" sz="3200" b="1" dirty="0" smtClean="0"/>
              <a:t>aktivnih </a:t>
            </a:r>
            <a:r>
              <a:rPr lang="sr-Latn-CS" sz="3200" b="1" dirty="0" smtClean="0"/>
              <a:t>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Osnovni zadatak regulacije napona i reaktivnih snaga </a:t>
            </a:r>
            <a:r>
              <a:rPr lang="sr-Latn-CS" sz="2800" dirty="0" smtClean="0"/>
              <a:t>u normalnom radnom režimu je održavanje željenih nivoa napona u čvornim tačkama EES-a, pomoću stalnog podešavanja ravnoteže između proizvodnje i potrošnje reaktivnih snaga, pri dnevnim, sedmičnim i sezonskim promjenama radnih režima. </a:t>
            </a:r>
            <a:endParaRPr lang="en-GB" sz="2800" dirty="0" smtClean="0"/>
          </a:p>
          <a:p>
            <a:pPr marL="457200" indent="-457200" algn="just"/>
            <a:endParaRPr lang="en-GB" sz="2800" dirty="0" smtClean="0"/>
          </a:p>
          <a:p>
            <a:pPr marL="457200" indent="-457200" algn="just"/>
            <a:r>
              <a:rPr lang="sr-Latn-CS" sz="2800" dirty="0" smtClean="0"/>
              <a:t>Kako </a:t>
            </a:r>
            <a:r>
              <a:rPr lang="sr-Latn-CS" sz="2800" dirty="0" smtClean="0"/>
              <a:t>globalno za cijeli sistem, ova ravnoteža treba da se održava i lokalno za sve regione i čvorove VN mreža.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</a:t>
            </a:r>
            <a:r>
              <a:rPr lang="en-GB" sz="3200" b="1" dirty="0" err="1" smtClean="0"/>
              <a:t>napona</a:t>
            </a:r>
            <a:r>
              <a:rPr lang="sr-Latn-CS" sz="3200" b="1" dirty="0" smtClean="0"/>
              <a:t> </a:t>
            </a:r>
            <a:r>
              <a:rPr lang="sr-Latn-CS" sz="3200" b="1" dirty="0" smtClean="0"/>
              <a:t>i </a:t>
            </a:r>
            <a:r>
              <a:rPr lang="en-GB" sz="3200" b="1" dirty="0" smtClean="0"/>
              <a:t>re</a:t>
            </a:r>
            <a:r>
              <a:rPr lang="sr-Latn-CS" sz="3200" b="1" dirty="0" smtClean="0"/>
              <a:t>aktivnih </a:t>
            </a:r>
            <a:r>
              <a:rPr lang="sr-Latn-CS" sz="3200" b="1" dirty="0" smtClean="0"/>
              <a:t>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Kao i kod regulacije učestanosti i aktivnih snaga, postoje </a:t>
            </a:r>
            <a:r>
              <a:rPr lang="sr-Latn-CS" sz="2800" b="1" dirty="0" smtClean="0"/>
              <a:t>tri osnovna nivoa </a:t>
            </a:r>
            <a:r>
              <a:rPr lang="sr-Latn-CS" sz="2800" dirty="0" smtClean="0"/>
              <a:t>regulacije napona i reaktivnih snaga : </a:t>
            </a:r>
            <a:endParaRPr lang="en-GB" sz="2800" dirty="0" smtClean="0"/>
          </a:p>
          <a:p>
            <a:pPr lvl="0" algn="just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FF0000"/>
                </a:solidFill>
              </a:rPr>
              <a:t>primarna, </a:t>
            </a:r>
            <a:endParaRPr lang="en-GB" sz="3200" b="1" dirty="0" smtClean="0">
              <a:solidFill>
                <a:srgbClr val="FF0000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FF0000"/>
                </a:solidFill>
              </a:rPr>
              <a:t>sekundarna i </a:t>
            </a:r>
            <a:endParaRPr lang="en-GB" sz="3200" b="1" dirty="0" smtClean="0">
              <a:solidFill>
                <a:srgbClr val="FF0000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FF0000"/>
                </a:solidFill>
              </a:rPr>
              <a:t>tercijarna regulacija.</a:t>
            </a:r>
            <a:endParaRPr lang="en-GB" sz="3200" b="1" dirty="0" smtClean="0">
              <a:solidFill>
                <a:srgbClr val="FF0000"/>
              </a:solidFill>
            </a:endParaRPr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Primarna 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r>
              <a:rPr lang="sr-Latn-CS" sz="2800" dirty="0" smtClean="0"/>
              <a:t>Ovaj nivo regulacije se realizuje preko</a:t>
            </a:r>
            <a:r>
              <a:rPr lang="sr-Latn-CS" sz="2800" dirty="0" smtClean="0"/>
              <a:t>:</a:t>
            </a:r>
            <a:endParaRPr lang="en-GB" sz="2800" dirty="0" smtClean="0"/>
          </a:p>
          <a:p>
            <a:pPr lvl="0">
              <a:buFont typeface="Wingdings" pitchFamily="2" charset="2"/>
              <a:buChar char="Ø"/>
            </a:pPr>
            <a:r>
              <a:rPr lang="sr-Latn-CS" sz="2800" b="1" dirty="0" smtClean="0"/>
              <a:t> regulatora pobude sinhronih mašina, </a:t>
            </a:r>
            <a:endParaRPr lang="en-GB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sr-Latn-CS" sz="2800" b="1" dirty="0" smtClean="0"/>
              <a:t>regulatora položaja regulacionih otcjepa transformatora i </a:t>
            </a:r>
            <a:endParaRPr lang="en-GB" sz="2800" b="1" dirty="0" smtClean="0"/>
          </a:p>
          <a:p>
            <a:pPr lvl="0">
              <a:buFont typeface="Wingdings" pitchFamily="2" charset="2"/>
              <a:buChar char="Ø"/>
            </a:pPr>
            <a:r>
              <a:rPr lang="sr-Latn-CS" sz="2800" b="1" dirty="0" smtClean="0"/>
              <a:t>regulatora napona / reaktivnih snaga statičkih kompenzacionih sistema, na bazi lokalnih informacija. </a:t>
            </a:r>
            <a:endParaRPr lang="en-GB" sz="2800" b="1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Primarna 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algn="just"/>
            <a:r>
              <a:rPr lang="sr-Latn-CS" sz="2800" b="1" dirty="0" smtClean="0"/>
              <a:t>Sinhrone mašine </a:t>
            </a:r>
            <a:r>
              <a:rPr lang="sr-Latn-CS" sz="2800" dirty="0" smtClean="0"/>
              <a:t>su regulacioni resursi pomoću kojih se kompenzuju brze i spore promjene napona i / ili reaktivnih opterećenja, a pomoću </a:t>
            </a:r>
            <a:r>
              <a:rPr lang="sr-Latn-CS" sz="2800" b="1" dirty="0" smtClean="0"/>
              <a:t>regulacionih transformatori</a:t>
            </a:r>
            <a:r>
              <a:rPr lang="sr-Latn-CS" sz="2800" dirty="0" smtClean="0"/>
              <a:t> se kompenzuju samo trajne i spore promjene napona. </a:t>
            </a:r>
            <a:endParaRPr lang="en-GB" sz="2800" dirty="0" smtClean="0"/>
          </a:p>
          <a:p>
            <a:pPr algn="just"/>
            <a:endParaRPr lang="en-GB" sz="2800" dirty="0" smtClean="0"/>
          </a:p>
          <a:p>
            <a:pPr algn="just"/>
            <a:r>
              <a:rPr lang="sr-Latn-CS" sz="2800" b="1" dirty="0" smtClean="0"/>
              <a:t>Statički kompenzacioni sistemi </a:t>
            </a:r>
            <a:r>
              <a:rPr lang="sr-Latn-CS" sz="2800" dirty="0" smtClean="0"/>
              <a:t>se najčešće koriste za kompenzaciju brzih promjena napona i reaktivnih snaga velikih industrijskih potrošača.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>
                <a:solidFill>
                  <a:srgbClr val="FF0000"/>
                </a:solidFill>
              </a:rPr>
              <a:t>Primarna 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Podešavanje referentnih ulaza na regulatorima regulacionih resursa se vrši </a:t>
            </a:r>
            <a:r>
              <a:rPr lang="sr-Latn-CS" sz="2800" b="1" dirty="0" smtClean="0"/>
              <a:t>ručno</a:t>
            </a:r>
            <a:r>
              <a:rPr lang="sr-Latn-CS" sz="2800" dirty="0" smtClean="0"/>
              <a:t> ukoliko učestvuju samo u primarnoj regulaciji, ili </a:t>
            </a:r>
            <a:r>
              <a:rPr lang="sr-Latn-CS" sz="2800" b="1" dirty="0" smtClean="0"/>
              <a:t>automatski</a:t>
            </a:r>
            <a:r>
              <a:rPr lang="sr-Latn-CS" sz="2800" dirty="0" smtClean="0"/>
              <a:t>, posredstvom superponiranih sekundarnih regulatora ukoliko učestvuju u primarnoj i u automatskoj sekundarnoj regulaciji.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>
                <a:solidFill>
                  <a:srgbClr val="FF0000"/>
                </a:solidFill>
              </a:rPr>
              <a:t>Sekund</a:t>
            </a:r>
            <a:r>
              <a:rPr lang="sr-Latn-CS" sz="3200" b="1" dirty="0" smtClean="0">
                <a:solidFill>
                  <a:srgbClr val="FF0000"/>
                </a:solidFill>
              </a:rPr>
              <a:t>arna </a:t>
            </a:r>
            <a:r>
              <a:rPr lang="sr-Latn-CS" sz="3200" b="1" dirty="0" smtClean="0">
                <a:solidFill>
                  <a:srgbClr val="FF0000"/>
                </a:solidFill>
              </a:rPr>
              <a:t>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 err="1" smtClean="0"/>
              <a:t>Sekundarna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regulacija</a:t>
            </a:r>
            <a:r>
              <a:rPr lang="en-GB" sz="2800" b="1" dirty="0" smtClean="0"/>
              <a:t> </a:t>
            </a:r>
            <a:r>
              <a:rPr lang="en-GB" sz="2800" dirty="0" smtClean="0"/>
              <a:t>se s</a:t>
            </a:r>
            <a:r>
              <a:rPr lang="sr-Latn-CS" sz="2800" dirty="0" smtClean="0"/>
              <a:t>provodi </a:t>
            </a:r>
            <a:r>
              <a:rPr lang="sr-Latn-CS" sz="2800" dirty="0" smtClean="0"/>
              <a:t>po manjim cjelinama na koje se može izdijeliti neki EES, tako da ima regionalni karakter. </a:t>
            </a:r>
            <a:endParaRPr lang="en-GB" sz="2800" dirty="0" smtClean="0"/>
          </a:p>
          <a:p>
            <a:pPr algn="just"/>
            <a:r>
              <a:rPr lang="sr-Latn-CS" sz="2800" dirty="0" smtClean="0"/>
              <a:t>Njen </a:t>
            </a:r>
            <a:r>
              <a:rPr lang="sr-Latn-CS" sz="2800" b="1" dirty="0" smtClean="0"/>
              <a:t>osnovni zadatak </a:t>
            </a:r>
            <a:r>
              <a:rPr lang="sr-Latn-CS" sz="2800" dirty="0" smtClean="0"/>
              <a:t>je koordinacija napona i reaktivnih snaga unutar pojedinih regulacionih zona, što ima povoljan efekat na naponsko-reaktivnu sigurnost i stabilnost. </a:t>
            </a:r>
            <a:endParaRPr lang="en-GB" sz="2800" dirty="0" smtClean="0"/>
          </a:p>
          <a:p>
            <a:pPr algn="just"/>
            <a:r>
              <a:rPr lang="sr-Latn-CS" sz="2800" dirty="0" smtClean="0"/>
              <a:t>Realizuje se </a:t>
            </a:r>
            <a:r>
              <a:rPr lang="sr-Latn-CS" sz="2800" b="1" dirty="0" smtClean="0"/>
              <a:t>ručno ili automatski</a:t>
            </a:r>
            <a:r>
              <a:rPr lang="sr-Latn-CS" sz="2800" dirty="0" smtClean="0"/>
              <a:t>, uz pomoć sekundarnog regulatora zone. </a:t>
            </a:r>
            <a:endParaRPr lang="en-GB" sz="2800" dirty="0" smtClean="0"/>
          </a:p>
          <a:p>
            <a:pPr algn="just"/>
            <a:r>
              <a:rPr lang="sr-Latn-CS" sz="2800" dirty="0" smtClean="0"/>
              <a:t>U </a:t>
            </a:r>
            <a:r>
              <a:rPr lang="sr-Latn-CS" sz="2800" dirty="0" smtClean="0"/>
              <a:t>praksi dominira </a:t>
            </a:r>
            <a:r>
              <a:rPr lang="sr-Latn-CS" sz="2800" b="1" dirty="0" smtClean="0"/>
              <a:t>ručna sekundarna regulacija. </a:t>
            </a:r>
            <a:endParaRPr lang="en-GB" sz="2800" b="1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>
                <a:solidFill>
                  <a:srgbClr val="FF0000"/>
                </a:solidFill>
              </a:rPr>
              <a:t>Tercij</a:t>
            </a:r>
            <a:r>
              <a:rPr lang="sr-Latn-CS" sz="3200" b="1" dirty="0" smtClean="0">
                <a:solidFill>
                  <a:srgbClr val="FF0000"/>
                </a:solidFill>
              </a:rPr>
              <a:t>arna </a:t>
            </a:r>
            <a:r>
              <a:rPr lang="sr-Latn-CS" sz="3200" b="1" dirty="0" smtClean="0">
                <a:solidFill>
                  <a:srgbClr val="FF0000"/>
                </a:solidFill>
              </a:rPr>
              <a:t>regulacija napona i reaktivnih snaga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064896" cy="5328592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Tercijarna regulacija</a:t>
            </a:r>
            <a:r>
              <a:rPr lang="sr-Latn-CS" sz="2800" dirty="0" smtClean="0"/>
              <a:t> je globalna sistemska regulacija napona, proizvodnje i tokova reaktivnih snaga, sa osnovnim ciljem koordinacije djelovanja sekundarnih regulatora zona. </a:t>
            </a:r>
            <a:endParaRPr lang="en-GB" sz="2800" dirty="0" smtClean="0"/>
          </a:p>
          <a:p>
            <a:pPr marL="457200" indent="-457200" algn="just">
              <a:buNone/>
            </a:pPr>
            <a:endParaRPr lang="en-GB" sz="2800" dirty="0" smtClean="0"/>
          </a:p>
          <a:p>
            <a:pPr marL="457200" indent="-457200" algn="just"/>
            <a:r>
              <a:rPr lang="sr-Latn-CS" sz="2800" dirty="0" smtClean="0"/>
              <a:t>U </a:t>
            </a:r>
            <a:r>
              <a:rPr lang="sr-Latn-CS" sz="2800" dirty="0" smtClean="0"/>
              <a:t>suštini predstavlja </a:t>
            </a:r>
            <a:r>
              <a:rPr lang="en-GB" sz="2800" dirty="0" smtClean="0"/>
              <a:t>”of line”</a:t>
            </a:r>
            <a:r>
              <a:rPr lang="sr-Latn-CS" sz="2800" dirty="0" smtClean="0"/>
              <a:t> proces, bez zatvorene povratne sprege. 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1734</TotalTime>
  <Words>773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Regulacija napona i reaktivnih snaga</vt:lpstr>
      <vt:lpstr>Regulacija napona i reaktivnih snaga</vt:lpstr>
      <vt:lpstr>Regulacija napona i reaktivnih snaga</vt:lpstr>
      <vt:lpstr>Regulacija napona i reaktivnih snaga</vt:lpstr>
      <vt:lpstr>Primarna regulacija napona i reaktivnih snaga</vt:lpstr>
      <vt:lpstr>Primarna regulacija napona i reaktivnih snaga</vt:lpstr>
      <vt:lpstr>Primarna regulacija napona i reaktivnih snaga</vt:lpstr>
      <vt:lpstr>Sekundarna regulacija napona i reaktivnih snaga</vt:lpstr>
      <vt:lpstr>Tercijarna regulacija napona i reaktivnih snaga</vt:lpstr>
      <vt:lpstr>Tercijarna regulacija napona i reaktivnih snaga</vt:lpstr>
      <vt:lpstr>Tercijarna regulacija napona i reaktivnih snaga</vt:lpstr>
      <vt:lpstr>Uređaji za regulaciju napona i reaktivne snage </vt:lpstr>
      <vt:lpstr>Uređaji za regulaciju napona i reaktivne snage </vt:lpstr>
      <vt:lpstr>Uređaji za regulaciju napona i reaktivne snage </vt:lpstr>
      <vt:lpstr>Uređaji za regulaciju napona i reaktivne snage </vt:lpstr>
      <vt:lpstr>  HVALA NA PAŽNJI!!!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rada asinhronih mašina</dc:title>
  <dc:creator>VESNA</dc:creator>
  <cp:lastModifiedBy>VESNA</cp:lastModifiedBy>
  <cp:revision>17</cp:revision>
  <dcterms:created xsi:type="dcterms:W3CDTF">2020-11-24T10:00:37Z</dcterms:created>
  <dcterms:modified xsi:type="dcterms:W3CDTF">2021-02-06T09:28:56Z</dcterms:modified>
</cp:coreProperties>
</file>