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6" r:id="rId1"/>
  </p:sldMasterIdLst>
  <p:notesMasterIdLst>
    <p:notesMasterId r:id="rId13"/>
  </p:notesMasterIdLst>
  <p:sldIdLst>
    <p:sldId id="292" r:id="rId2"/>
    <p:sldId id="303" r:id="rId3"/>
    <p:sldId id="304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266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E54F728-FD66-4534-B7DC-5502855D2C0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405-E790-4232-8915-A48488DCBF4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2FA-9D33-46E7-B97D-2C45E308A23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421658-58CB-4A3B-B4EA-A82316C85EBD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F8B2059-6723-4797-8FCE-51BD2F36DDB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8A53-538A-49EF-A08C-8AD563D394A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290B-058D-4FEF-9FA6-ED309B2DDFD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94C2FC-DAB6-4FA2-A714-FE15D3F5E2EE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0A35-0201-4D42-A1DD-9F93AD05655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6E2685-43C6-4D22-8235-6A533D1F2DD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B68B12-DC23-4DF1-B564-535151DB3B8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752B42-3F7E-4547-856C-F411E5B462B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7" r:id="rId1"/>
    <p:sldLayoutId id="2147484658" r:id="rId2"/>
    <p:sldLayoutId id="2147484659" r:id="rId3"/>
    <p:sldLayoutId id="2147484660" r:id="rId4"/>
    <p:sldLayoutId id="2147484661" r:id="rId5"/>
    <p:sldLayoutId id="2147484662" r:id="rId6"/>
    <p:sldLayoutId id="2147484663" r:id="rId7"/>
    <p:sldLayoutId id="2147484664" r:id="rId8"/>
    <p:sldLayoutId id="2147484665" r:id="rId9"/>
    <p:sldLayoutId id="2147484666" r:id="rId10"/>
    <p:sldLayoutId id="21474846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iK3NwC50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55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3600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sistema</a:t>
            </a:r>
            <a:r>
              <a:rPr lang="en-GB" sz="3600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717" y="3058510"/>
            <a:ext cx="9443545" cy="2858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5200" i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Osnovni</a:t>
            </a:r>
            <a:r>
              <a:rPr lang="en-GB" sz="52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5200" i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zadaci</a:t>
            </a:r>
            <a:r>
              <a:rPr lang="en-GB" sz="52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5200" i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GB" sz="52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5200" i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problemi</a:t>
            </a:r>
            <a:r>
              <a:rPr lang="en-GB" sz="52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5200" i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eksploatacije</a:t>
            </a:r>
            <a:r>
              <a:rPr lang="en-GB" sz="5200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EES-a</a:t>
            </a:r>
          </a:p>
          <a:p>
            <a:pPr algn="ctr"/>
            <a:endParaRPr lang="en-GB" sz="4400" i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     </a:t>
            </a:r>
            <a:r>
              <a:rPr lang="en-GB" sz="3900" i="1" dirty="0" err="1" smtClean="0"/>
              <a:t>Aktiv</a:t>
            </a:r>
            <a:r>
              <a:rPr lang="en-GB" sz="3900" i="1" dirty="0" smtClean="0"/>
              <a:t> </a:t>
            </a:r>
            <a:r>
              <a:rPr lang="en-GB" sz="3900" i="1" dirty="0" err="1" smtClean="0"/>
              <a:t>energetike</a:t>
            </a:r>
            <a:r>
              <a:rPr lang="en-GB" sz="3900" b="1" i="1" dirty="0" smtClean="0"/>
              <a:t> 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335465" y="220717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17" y="1639615"/>
            <a:ext cx="11288111" cy="5029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i="1" dirty="0" smtClean="0">
                <a:solidFill>
                  <a:schemeClr val="accent2"/>
                </a:solidFill>
              </a:rPr>
              <a:t> </a:t>
            </a:r>
            <a:r>
              <a:rPr lang="en-GB" sz="3200" dirty="0" err="1" smtClean="0"/>
              <a:t>Potrošači</a:t>
            </a:r>
            <a:r>
              <a:rPr lang="en-GB" sz="3200" dirty="0" smtClean="0"/>
              <a:t> se </a:t>
            </a:r>
            <a:r>
              <a:rPr lang="en-GB" sz="3200" dirty="0" err="1" smtClean="0"/>
              <a:t>najčešće</a:t>
            </a:r>
            <a:r>
              <a:rPr lang="en-GB" sz="3200" dirty="0" smtClean="0"/>
              <a:t> </a:t>
            </a:r>
            <a:r>
              <a:rPr lang="en-GB" sz="3200" dirty="0" err="1" smtClean="0"/>
              <a:t>karakterišu</a:t>
            </a:r>
            <a:r>
              <a:rPr lang="en-GB" sz="3200" dirty="0" smtClean="0"/>
              <a:t> </a:t>
            </a:r>
            <a:r>
              <a:rPr lang="en-GB" sz="3200" b="1" dirty="0" err="1" smtClean="0"/>
              <a:t>dijagramima</a:t>
            </a:r>
            <a:r>
              <a:rPr lang="sr-Latn-CS" sz="3200" b="1" dirty="0" smtClean="0"/>
              <a:t> </a:t>
            </a:r>
            <a:r>
              <a:rPr lang="en-GB" sz="3200" b="1" dirty="0" err="1" smtClean="0"/>
              <a:t>opterećenja</a:t>
            </a:r>
            <a:r>
              <a:rPr lang="en-GB" sz="3200" dirty="0" smtClean="0"/>
              <a:t>, </a:t>
            </a:r>
            <a:r>
              <a:rPr lang="en-GB" sz="3200" dirty="0" err="1" smtClean="0"/>
              <a:t>odnosno</a:t>
            </a:r>
            <a:r>
              <a:rPr lang="en-GB" sz="3200" dirty="0" smtClean="0"/>
              <a:t> </a:t>
            </a:r>
            <a:r>
              <a:rPr lang="en-GB" sz="3200" dirty="0" err="1" smtClean="0"/>
              <a:t>pokazateljima</a:t>
            </a:r>
            <a:r>
              <a:rPr lang="en-GB" sz="3200" dirty="0" smtClean="0"/>
              <a:t> </a:t>
            </a:r>
            <a:r>
              <a:rPr lang="en-GB" sz="3200" dirty="0" err="1" smtClean="0"/>
              <a:t>koji</a:t>
            </a:r>
            <a:r>
              <a:rPr lang="en-GB" sz="3200" dirty="0" smtClean="0"/>
              <a:t> </a:t>
            </a:r>
            <a:r>
              <a:rPr lang="en-GB" sz="3200" dirty="0" err="1" smtClean="0"/>
              <a:t>opisuju</a:t>
            </a:r>
            <a:r>
              <a:rPr lang="en-GB" sz="3200" dirty="0" smtClean="0"/>
              <a:t> </a:t>
            </a:r>
            <a:r>
              <a:rPr lang="en-GB" sz="3200" dirty="0" err="1" smtClean="0"/>
              <a:t>te</a:t>
            </a:r>
            <a:r>
              <a:rPr lang="en-GB" sz="3200" dirty="0" smtClean="0"/>
              <a:t> </a:t>
            </a:r>
            <a:r>
              <a:rPr lang="en-GB" sz="3200" dirty="0" err="1" smtClean="0"/>
              <a:t>dijagrame</a:t>
            </a:r>
            <a:r>
              <a:rPr lang="en-GB" sz="3200" dirty="0" smtClean="0"/>
              <a:t>.</a:t>
            </a:r>
            <a:endParaRPr lang="en-GB" sz="4000" dirty="0" smtClean="0"/>
          </a:p>
          <a:p>
            <a:pPr>
              <a:buNone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4634" y="3143518"/>
            <a:ext cx="7173311" cy="371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8372" y="362607"/>
            <a:ext cx="11130456" cy="6306208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GB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GB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Predavanje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ME" sz="4000" b="1" dirty="0" smtClean="0">
                <a:solidFill>
                  <a:schemeClr val="accent1">
                    <a:lumMod val="75000"/>
                  </a:schemeClr>
                </a:solidFill>
              </a:rPr>
              <a:t>na ovu temu 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mo</a:t>
            </a:r>
            <a:r>
              <a:rPr lang="sr-Latn-ME" sz="4000" b="1" dirty="0" smtClean="0">
                <a:solidFill>
                  <a:schemeClr val="accent1">
                    <a:lumMod val="75000"/>
                  </a:schemeClr>
                </a:solidFill>
              </a:rPr>
              <a:t>žete naći na:</a:t>
            </a: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sr-Latn-ME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4000" u="sng" dirty="0" smtClean="0">
                <a:hlinkClick r:id="rId2"/>
              </a:rPr>
              <a:t>https://youtu.be/LiK3NwC50ms</a:t>
            </a:r>
            <a:endParaRPr lang="en-US" sz="4000" dirty="0" smtClean="0"/>
          </a:p>
          <a:p>
            <a:pPr>
              <a:buNone/>
            </a:pP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sr-Latn-ME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sr-Latn-ME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876096"/>
            <a:ext cx="9956800" cy="459785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4100" b="1" i="1" u="sng" dirty="0" err="1" smtClean="0">
                <a:solidFill>
                  <a:schemeClr val="accent2"/>
                </a:solidFill>
              </a:rPr>
              <a:t>Elektroenergetski</a:t>
            </a:r>
            <a:r>
              <a:rPr lang="en-GB" sz="4100" b="1" i="1" u="sng" dirty="0" smtClean="0">
                <a:solidFill>
                  <a:schemeClr val="accent2"/>
                </a:solidFill>
              </a:rPr>
              <a:t> </a:t>
            </a:r>
            <a:r>
              <a:rPr lang="en-GB" sz="4100" b="1" i="1" u="sng" dirty="0" err="1" smtClean="0">
                <a:solidFill>
                  <a:schemeClr val="accent2"/>
                </a:solidFill>
              </a:rPr>
              <a:t>sistem</a:t>
            </a:r>
            <a:r>
              <a:rPr lang="en-GB" sz="4100" b="1" i="1" u="sng" dirty="0" smtClean="0">
                <a:solidFill>
                  <a:schemeClr val="accent2"/>
                </a:solidFill>
              </a:rPr>
              <a:t> (EES) </a:t>
            </a:r>
            <a:r>
              <a:rPr lang="en-GB" sz="4100" i="1" dirty="0" smtClean="0">
                <a:solidFill>
                  <a:schemeClr val="accent2"/>
                </a:solidFill>
              </a:rPr>
              <a:t>je </a:t>
            </a:r>
            <a:r>
              <a:rPr lang="en-GB" sz="4100" i="1" dirty="0" err="1" smtClean="0">
                <a:solidFill>
                  <a:schemeClr val="accent2"/>
                </a:solidFill>
              </a:rPr>
              <a:t>složeni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dinamički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sistem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koji</a:t>
            </a:r>
            <a:r>
              <a:rPr lang="en-GB" sz="4100" i="1" dirty="0" smtClean="0">
                <a:solidFill>
                  <a:schemeClr val="accent2"/>
                </a:solidFill>
              </a:rPr>
              <a:t> se </a:t>
            </a:r>
            <a:r>
              <a:rPr lang="en-GB" sz="4100" i="1" dirty="0" err="1" smtClean="0">
                <a:solidFill>
                  <a:schemeClr val="accent2"/>
                </a:solidFill>
              </a:rPr>
              <a:t>sastoji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od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skupa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elektrana</a:t>
            </a:r>
            <a:r>
              <a:rPr lang="en-GB" sz="4100" i="1" dirty="0" smtClean="0">
                <a:solidFill>
                  <a:schemeClr val="accent2"/>
                </a:solidFill>
              </a:rPr>
              <a:t>, </a:t>
            </a:r>
            <a:r>
              <a:rPr lang="en-GB" sz="4100" i="1" dirty="0" err="1" smtClean="0">
                <a:solidFill>
                  <a:schemeClr val="accent2"/>
                </a:solidFill>
              </a:rPr>
              <a:t>prenosnih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i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distributivnih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vodova</a:t>
            </a:r>
            <a:r>
              <a:rPr lang="en-GB" sz="4100" i="1" dirty="0" smtClean="0">
                <a:solidFill>
                  <a:schemeClr val="accent2"/>
                </a:solidFill>
              </a:rPr>
              <a:t>, </a:t>
            </a:r>
            <a:r>
              <a:rPr lang="en-GB" sz="4100" i="1" dirty="0" err="1" smtClean="0">
                <a:solidFill>
                  <a:schemeClr val="accent2"/>
                </a:solidFill>
              </a:rPr>
              <a:t>transformatora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i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potrošača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međusobno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povezanih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tako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da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djeluje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kao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jedinstvena</a:t>
            </a:r>
            <a:r>
              <a:rPr lang="en-GB" sz="4100" i="1" dirty="0" smtClean="0">
                <a:solidFill>
                  <a:schemeClr val="accent2"/>
                </a:solidFill>
              </a:rPr>
              <a:t> </a:t>
            </a:r>
            <a:r>
              <a:rPr lang="en-GB" sz="4100" i="1" dirty="0" err="1" smtClean="0">
                <a:solidFill>
                  <a:schemeClr val="accent2"/>
                </a:solidFill>
              </a:rPr>
              <a:t>cjelina</a:t>
            </a: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9546" y="220716"/>
            <a:ext cx="11209282" cy="1261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7" y="1600200"/>
            <a:ext cx="10862441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b="1" i="1" dirty="0" smtClean="0">
                <a:solidFill>
                  <a:schemeClr val="accent2"/>
                </a:solidFill>
              </a:rPr>
              <a:t> </a:t>
            </a:r>
            <a:r>
              <a:rPr lang="en-GB" sz="3600" b="1" dirty="0" err="1" smtClean="0"/>
              <a:t>Osnovni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zadatak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elektroenergetskog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sektora</a:t>
            </a:r>
            <a:r>
              <a:rPr lang="en-GB" sz="3600" b="1" dirty="0" smtClean="0"/>
              <a:t> </a:t>
            </a:r>
            <a:r>
              <a:rPr lang="en-GB" sz="3600" dirty="0" smtClean="0"/>
              <a:t>je </a:t>
            </a:r>
            <a:r>
              <a:rPr lang="en-GB" sz="3600" dirty="0" err="1" smtClean="0"/>
              <a:t>da</a:t>
            </a:r>
            <a:r>
              <a:rPr lang="en-GB" sz="3600" dirty="0" smtClean="0"/>
              <a:t> </a:t>
            </a:r>
            <a:r>
              <a:rPr lang="en-GB" sz="3600" dirty="0" err="1" smtClean="0"/>
              <a:t>odgovarajućim</a:t>
            </a:r>
            <a:r>
              <a:rPr lang="en-GB" sz="3600" dirty="0" smtClean="0"/>
              <a:t> </a:t>
            </a:r>
            <a:r>
              <a:rPr lang="en-GB" sz="3600" dirty="0" err="1" smtClean="0"/>
              <a:t>aktivnostima</a:t>
            </a:r>
            <a:r>
              <a:rPr lang="en-GB" sz="3600" dirty="0" smtClean="0"/>
              <a:t> </a:t>
            </a:r>
            <a:r>
              <a:rPr lang="en-GB" sz="3600" dirty="0" err="1" smtClean="0"/>
              <a:t>potrošačima</a:t>
            </a:r>
            <a:r>
              <a:rPr lang="en-GB" sz="3600" dirty="0" smtClean="0"/>
              <a:t> </a:t>
            </a:r>
            <a:r>
              <a:rPr lang="en-GB" sz="3600" dirty="0" err="1" smtClean="0"/>
              <a:t>obezbijedi</a:t>
            </a:r>
            <a:r>
              <a:rPr lang="en-GB" sz="3600" dirty="0" smtClean="0"/>
              <a:t> </a:t>
            </a:r>
            <a:r>
              <a:rPr lang="en-GB" sz="3600" dirty="0" err="1" smtClean="0"/>
              <a:t>zahtijevane</a:t>
            </a:r>
            <a:r>
              <a:rPr lang="en-GB" sz="3600" dirty="0" smtClean="0"/>
              <a:t> </a:t>
            </a:r>
            <a:r>
              <a:rPr lang="en-GB" sz="3600" dirty="0" err="1" smtClean="0"/>
              <a:t>isporuke</a:t>
            </a:r>
            <a:r>
              <a:rPr lang="en-GB" sz="3600" dirty="0" smtClean="0"/>
              <a:t> </a:t>
            </a:r>
            <a:r>
              <a:rPr lang="en-GB" sz="3600" dirty="0" err="1" smtClean="0"/>
              <a:t>električne</a:t>
            </a:r>
            <a:r>
              <a:rPr lang="en-GB" sz="3600" dirty="0" smtClean="0"/>
              <a:t> </a:t>
            </a:r>
            <a:r>
              <a:rPr lang="en-GB" sz="3600" dirty="0" err="1" smtClean="0"/>
              <a:t>energije</a:t>
            </a:r>
            <a:r>
              <a:rPr lang="en-GB" sz="3600" dirty="0" smtClean="0"/>
              <a:t>, </a:t>
            </a:r>
            <a:r>
              <a:rPr lang="en-GB" sz="3600" dirty="0" err="1" smtClean="0"/>
              <a:t>uz</a:t>
            </a:r>
            <a:r>
              <a:rPr lang="en-GB" sz="3600" dirty="0" smtClean="0"/>
              <a:t> </a:t>
            </a:r>
            <a:r>
              <a:rPr lang="en-GB" sz="3600" dirty="0" err="1" smtClean="0"/>
              <a:t>propisani</a:t>
            </a:r>
            <a:r>
              <a:rPr lang="en-GB" sz="3600" dirty="0" smtClean="0"/>
              <a:t> </a:t>
            </a:r>
            <a:r>
              <a:rPr lang="en-GB" sz="3600" dirty="0" err="1" smtClean="0"/>
              <a:t>kvalitet</a:t>
            </a:r>
            <a:r>
              <a:rPr lang="en-GB" sz="3600" dirty="0" smtClean="0"/>
              <a:t>, </a:t>
            </a:r>
            <a:r>
              <a:rPr lang="en-GB" sz="3600" dirty="0" err="1" smtClean="0"/>
              <a:t>neophodne</a:t>
            </a:r>
            <a:r>
              <a:rPr lang="en-GB" sz="3600" dirty="0" smtClean="0"/>
              <a:t> </a:t>
            </a:r>
            <a:r>
              <a:rPr lang="en-GB" sz="3600" dirty="0" err="1" smtClean="0"/>
              <a:t>nivoe</a:t>
            </a:r>
            <a:r>
              <a:rPr lang="en-GB" sz="3600" dirty="0" smtClean="0"/>
              <a:t> </a:t>
            </a:r>
            <a:r>
              <a:rPr lang="en-GB" sz="3600" dirty="0" err="1" smtClean="0"/>
              <a:t>sigurnosti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pouzdanosti</a:t>
            </a:r>
            <a:r>
              <a:rPr lang="en-GB" sz="3600" dirty="0" smtClean="0"/>
              <a:t> </a:t>
            </a:r>
            <a:r>
              <a:rPr lang="en-GB" sz="3600" dirty="0" err="1" smtClean="0"/>
              <a:t>isporuke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uz</a:t>
            </a:r>
            <a:r>
              <a:rPr lang="en-GB" sz="3600" dirty="0" smtClean="0"/>
              <a:t> </a:t>
            </a:r>
            <a:r>
              <a:rPr lang="en-GB" sz="3600" dirty="0" err="1" smtClean="0"/>
              <a:t>najmanje</a:t>
            </a:r>
            <a:r>
              <a:rPr lang="en-GB" sz="3600" dirty="0" smtClean="0"/>
              <a:t> </a:t>
            </a:r>
            <a:r>
              <a:rPr lang="en-GB" sz="3600" dirty="0" err="1" smtClean="0"/>
              <a:t>sopstvene</a:t>
            </a:r>
            <a:r>
              <a:rPr lang="en-GB" sz="3600" dirty="0" smtClean="0"/>
              <a:t> </a:t>
            </a:r>
            <a:r>
              <a:rPr lang="en-GB" sz="3600" dirty="0" err="1" smtClean="0"/>
              <a:t>troškove</a:t>
            </a:r>
            <a:r>
              <a:rPr lang="sr-Latn-CS" sz="3600" dirty="0" smtClean="0"/>
              <a:t>, što se </a:t>
            </a:r>
            <a:r>
              <a:rPr lang="en-GB" sz="3600" dirty="0" err="1" smtClean="0"/>
              <a:t>postiže</a:t>
            </a:r>
            <a:r>
              <a:rPr lang="en-GB" sz="3600" dirty="0" smtClean="0"/>
              <a:t> </a:t>
            </a:r>
            <a:r>
              <a:rPr lang="en-GB" sz="3600" dirty="0" err="1" smtClean="0"/>
              <a:t>preko</a:t>
            </a:r>
            <a:r>
              <a:rPr lang="en-GB" sz="3600" dirty="0" smtClean="0"/>
              <a:t>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</a:rPr>
              <a:t>eksploatacije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</a:rPr>
              <a:t>planiranja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 EES-a.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1" u="none" strike="noStrike" kern="1200" cap="small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Elektroenergetski</a:t>
            </a:r>
            <a:r>
              <a:rPr kumimoji="0" lang="en-GB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GB" sz="4000" b="1" i="1" u="none" strike="noStrike" kern="1200" cap="small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sektor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7" y="1828800"/>
            <a:ext cx="10862441" cy="46451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800" b="1" i="1" dirty="0" smtClean="0">
                <a:solidFill>
                  <a:schemeClr val="accent2"/>
                </a:solidFill>
              </a:rPr>
              <a:t> </a:t>
            </a:r>
            <a:r>
              <a:rPr lang="en-GB" sz="4800" b="1" i="1" dirty="0" err="1" smtClean="0">
                <a:solidFill>
                  <a:schemeClr val="accent1">
                    <a:lumMod val="75000"/>
                  </a:schemeClr>
                </a:solidFill>
              </a:rPr>
              <a:t>Planiranje</a:t>
            </a:r>
            <a:r>
              <a:rPr lang="en-GB" sz="4800" dirty="0" smtClean="0"/>
              <a:t> </a:t>
            </a:r>
            <a:r>
              <a:rPr lang="en-GB" sz="4400" dirty="0" smtClean="0"/>
              <a:t>se </a:t>
            </a:r>
            <a:r>
              <a:rPr lang="en-GB" sz="4400" dirty="0" err="1" smtClean="0"/>
              <a:t>bavi</a:t>
            </a:r>
            <a:r>
              <a:rPr lang="en-GB" sz="4400" dirty="0" smtClean="0"/>
              <a:t> </a:t>
            </a:r>
            <a:r>
              <a:rPr lang="en-GB" sz="4400" dirty="0" err="1" smtClean="0"/>
              <a:t>problemima</a:t>
            </a:r>
            <a:r>
              <a:rPr lang="en-GB" sz="4400" dirty="0" smtClean="0"/>
              <a:t> </a:t>
            </a:r>
            <a:r>
              <a:rPr lang="en-GB" sz="4400" b="1" dirty="0" err="1" smtClean="0"/>
              <a:t>budućeg</a:t>
            </a:r>
            <a:r>
              <a:rPr lang="en-GB" sz="4400" dirty="0" smtClean="0"/>
              <a:t> </a:t>
            </a:r>
            <a:r>
              <a:rPr lang="en-GB" sz="4400" dirty="0" err="1" smtClean="0"/>
              <a:t>razvoja</a:t>
            </a:r>
            <a:r>
              <a:rPr lang="en-GB" sz="4400" dirty="0" smtClean="0"/>
              <a:t> </a:t>
            </a:r>
            <a:r>
              <a:rPr lang="en-GB" sz="4400" dirty="0" err="1" smtClean="0"/>
              <a:t>sistema</a:t>
            </a:r>
            <a:r>
              <a:rPr lang="sr-Latn-CS" sz="4400" dirty="0" smtClean="0"/>
              <a:t>.</a:t>
            </a:r>
          </a:p>
          <a:p>
            <a:pPr algn="just">
              <a:buNone/>
            </a:pPr>
            <a:endParaRPr lang="sr-Latn-CS" sz="48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800" dirty="0" smtClean="0"/>
              <a:t> </a:t>
            </a:r>
            <a:r>
              <a:rPr lang="sr-Latn-CS" sz="4800" b="1" i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GB" sz="4800" b="1" i="1" dirty="0" err="1" smtClean="0">
                <a:solidFill>
                  <a:schemeClr val="accent1">
                    <a:lumMod val="75000"/>
                  </a:schemeClr>
                </a:solidFill>
              </a:rPr>
              <a:t>ksploatacija</a:t>
            </a:r>
            <a:r>
              <a:rPr lang="sr-Latn-CS" sz="4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4400" dirty="0" smtClean="0"/>
              <a:t>se</a:t>
            </a:r>
            <a:r>
              <a:rPr lang="en-GB" sz="4400" dirty="0" smtClean="0"/>
              <a:t> </a:t>
            </a:r>
            <a:r>
              <a:rPr lang="en-GB" sz="4400" dirty="0" err="1" smtClean="0"/>
              <a:t>ograničava</a:t>
            </a:r>
            <a:r>
              <a:rPr lang="en-GB" sz="4400" dirty="0" smtClean="0"/>
              <a:t> </a:t>
            </a:r>
            <a:r>
              <a:rPr lang="en-GB" sz="4400" dirty="0" err="1" smtClean="0"/>
              <a:t>na</a:t>
            </a:r>
            <a:r>
              <a:rPr lang="en-GB" sz="4400" dirty="0" smtClean="0"/>
              <a:t> </a:t>
            </a:r>
            <a:r>
              <a:rPr lang="en-GB" sz="4400" b="1" dirty="0" err="1" smtClean="0"/>
              <a:t>postojeći</a:t>
            </a:r>
            <a:r>
              <a:rPr lang="en-GB" sz="4400" dirty="0" smtClean="0"/>
              <a:t>, </a:t>
            </a:r>
            <a:r>
              <a:rPr lang="en-GB" sz="4400" dirty="0" err="1" smtClean="0"/>
              <a:t>već</a:t>
            </a:r>
            <a:r>
              <a:rPr lang="en-GB" sz="4400" dirty="0" smtClean="0"/>
              <a:t> </a:t>
            </a:r>
            <a:r>
              <a:rPr lang="en-GB" sz="4400" dirty="0" err="1" smtClean="0"/>
              <a:t>izgrađeni</a:t>
            </a:r>
            <a:r>
              <a:rPr lang="en-GB" sz="4400" dirty="0" smtClean="0"/>
              <a:t> </a:t>
            </a:r>
            <a:r>
              <a:rPr lang="en-GB" sz="4400" dirty="0" err="1" smtClean="0"/>
              <a:t>sistem</a:t>
            </a:r>
            <a:r>
              <a:rPr lang="en-GB" sz="4400" dirty="0" smtClean="0"/>
              <a:t>. </a:t>
            </a: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Planiranje i 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7" y="1828800"/>
            <a:ext cx="10862441" cy="4645152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q"/>
            </a:pPr>
            <a:r>
              <a:rPr lang="sr-Latn-CS" sz="3200" b="1" i="1" dirty="0" smtClean="0">
                <a:solidFill>
                  <a:schemeClr val="accent2"/>
                </a:solidFill>
              </a:rPr>
              <a:t> </a:t>
            </a:r>
            <a:r>
              <a:rPr lang="en-GB" sz="4000" b="1" i="1" u="sng" dirty="0" err="1" smtClean="0">
                <a:solidFill>
                  <a:schemeClr val="accent2"/>
                </a:solidFill>
              </a:rPr>
              <a:t>Eksploatacija</a:t>
            </a:r>
            <a:r>
              <a:rPr lang="en-GB" sz="4000" b="1" i="1" u="sng" dirty="0" smtClean="0">
                <a:solidFill>
                  <a:schemeClr val="accent2"/>
                </a:solidFill>
              </a:rPr>
              <a:t> EES </a:t>
            </a:r>
            <a:r>
              <a:rPr lang="en-GB" sz="4000" i="1" dirty="0" err="1" smtClean="0">
                <a:solidFill>
                  <a:schemeClr val="accent2"/>
                </a:solidFill>
              </a:rPr>
              <a:t>predstavlja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skup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upravljačkih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akcija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preduzetih</a:t>
            </a:r>
            <a:r>
              <a:rPr lang="en-GB" sz="4000" i="1" dirty="0" smtClean="0">
                <a:solidFill>
                  <a:schemeClr val="accent2"/>
                </a:solidFill>
              </a:rPr>
              <a:t> u </a:t>
            </a:r>
            <a:r>
              <a:rPr lang="en-GB" sz="4000" i="1" dirty="0" err="1" smtClean="0">
                <a:solidFill>
                  <a:schemeClr val="accent2"/>
                </a:solidFill>
              </a:rPr>
              <a:t>cilju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zadovoljenja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potreba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potrošača</a:t>
            </a:r>
            <a:r>
              <a:rPr lang="en-GB" sz="4000" i="1" dirty="0" smtClean="0">
                <a:solidFill>
                  <a:schemeClr val="accent2"/>
                </a:solidFill>
              </a:rPr>
              <a:t>, </a:t>
            </a:r>
            <a:r>
              <a:rPr lang="en-GB" sz="4000" i="1" dirty="0" err="1" smtClean="0">
                <a:solidFill>
                  <a:schemeClr val="accent2"/>
                </a:solidFill>
              </a:rPr>
              <a:t>uz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uslov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obezbeđenja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sigurnosti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pogona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izvora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i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mreže</a:t>
            </a:r>
            <a:r>
              <a:rPr lang="en-GB" sz="4000" i="1" dirty="0" smtClean="0">
                <a:solidFill>
                  <a:schemeClr val="accent2"/>
                </a:solidFill>
              </a:rPr>
              <a:t>, </a:t>
            </a:r>
            <a:r>
              <a:rPr lang="en-GB" sz="4000" i="1" dirty="0" err="1" smtClean="0">
                <a:solidFill>
                  <a:schemeClr val="accent2"/>
                </a:solidFill>
              </a:rPr>
              <a:t>pouzdanost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napajanja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potrošača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kvalitetnom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električnom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energijom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i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najmanji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troškovi</a:t>
            </a:r>
            <a:r>
              <a:rPr lang="en-GB" sz="4000" i="1" dirty="0" smtClean="0">
                <a:solidFill>
                  <a:schemeClr val="accent2"/>
                </a:solidFill>
              </a:rPr>
              <a:t> </a:t>
            </a:r>
            <a:r>
              <a:rPr lang="en-GB" sz="4000" i="1" dirty="0" err="1" smtClean="0">
                <a:solidFill>
                  <a:schemeClr val="accent2"/>
                </a:solidFill>
              </a:rPr>
              <a:t>poslovanja</a:t>
            </a:r>
            <a:r>
              <a:rPr lang="en-GB" sz="4000" i="1" dirty="0" smtClean="0">
                <a:solidFill>
                  <a:schemeClr val="accent2"/>
                </a:solidFill>
              </a:rPr>
              <a:t>.</a:t>
            </a:r>
            <a:endParaRPr lang="en-GB" sz="40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7" y="1828800"/>
            <a:ext cx="11225048" cy="4645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b="1" i="1" dirty="0" smtClean="0">
                <a:solidFill>
                  <a:schemeClr val="accent2"/>
                </a:solidFill>
              </a:rPr>
              <a:t> </a:t>
            </a:r>
            <a:r>
              <a:rPr lang="sr-Latn-CS" sz="4000" dirty="0" smtClean="0"/>
              <a:t>S</a:t>
            </a:r>
            <a:r>
              <a:rPr lang="en-GB" sz="4000" dirty="0" err="1" smtClean="0"/>
              <a:t>ve</a:t>
            </a:r>
            <a:r>
              <a:rPr lang="en-GB" sz="4000" dirty="0" smtClean="0"/>
              <a:t> </a:t>
            </a:r>
            <a:r>
              <a:rPr lang="en-GB" sz="4000" dirty="0" err="1" smtClean="0"/>
              <a:t>funkcije</a:t>
            </a:r>
            <a:r>
              <a:rPr lang="en-GB" sz="4000" dirty="0" smtClean="0"/>
              <a:t> </a:t>
            </a:r>
            <a:r>
              <a:rPr lang="en-GB" sz="4000" dirty="0" err="1" smtClean="0"/>
              <a:t>eksploatacije</a:t>
            </a:r>
            <a:r>
              <a:rPr lang="en-GB" sz="4000" dirty="0" smtClean="0"/>
              <a:t> se </a:t>
            </a:r>
            <a:r>
              <a:rPr lang="en-GB" sz="4000" dirty="0" err="1" smtClean="0"/>
              <a:t>mogu</a:t>
            </a:r>
            <a:r>
              <a:rPr lang="en-GB" sz="4000" dirty="0" smtClean="0"/>
              <a:t> </a:t>
            </a:r>
            <a:r>
              <a:rPr lang="en-GB" sz="4000" dirty="0" err="1" smtClean="0"/>
              <a:t>svrstati</a:t>
            </a:r>
            <a:r>
              <a:rPr lang="en-GB" sz="4000" dirty="0" smtClean="0"/>
              <a:t> u </a:t>
            </a:r>
            <a:r>
              <a:rPr lang="en-GB" sz="4000" b="1" dirty="0" smtClean="0"/>
              <a:t>tri </a:t>
            </a:r>
            <a:r>
              <a:rPr lang="en-GB" sz="4000" b="1" dirty="0" err="1" smtClean="0"/>
              <a:t>vremenska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perioda</a:t>
            </a:r>
            <a:r>
              <a:rPr lang="en-GB" sz="4000" dirty="0" smtClean="0"/>
              <a:t>: </a:t>
            </a:r>
            <a:endParaRPr lang="sr-Latn-CS" sz="4000" dirty="0" smtClean="0"/>
          </a:p>
          <a:p>
            <a:pPr>
              <a:buNone/>
            </a:pPr>
            <a:endParaRPr lang="en-GB" sz="40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sr-Latn-CS" sz="4000" dirty="0" smtClean="0"/>
              <a:t> </a:t>
            </a: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riprema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pogona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dirty="0" smtClean="0"/>
              <a:t>(</a:t>
            </a:r>
            <a:r>
              <a:rPr lang="en-GB" sz="4000" dirty="0" err="1" smtClean="0"/>
              <a:t>operativno</a:t>
            </a:r>
            <a:r>
              <a:rPr lang="en-GB" sz="4000" dirty="0" smtClean="0"/>
              <a:t> </a:t>
            </a:r>
            <a:r>
              <a:rPr lang="en-GB" sz="4000" dirty="0" err="1" smtClean="0"/>
              <a:t>planiranje</a:t>
            </a:r>
            <a:r>
              <a:rPr lang="en-GB" sz="4000" dirty="0" smtClean="0"/>
              <a:t>)</a:t>
            </a:r>
          </a:p>
          <a:p>
            <a:pPr marL="742950" lvl="0" indent="-742950">
              <a:buFont typeface="+mj-lt"/>
              <a:buAutoNum type="arabicPeriod"/>
            </a:pPr>
            <a:r>
              <a:rPr lang="sr-Latn-CS" sz="4000" b="1" dirty="0" smtClean="0"/>
              <a:t> </a:t>
            </a: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pravljanje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realnom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vremenu</a:t>
            </a:r>
            <a:endParaRPr lang="en-GB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A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naliza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ostvarenog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pogona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17" y="1655379"/>
            <a:ext cx="10767849" cy="501343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i="1" dirty="0" smtClean="0">
                <a:solidFill>
                  <a:schemeClr val="accent2"/>
                </a:solidFill>
              </a:rPr>
              <a:t> </a:t>
            </a:r>
            <a:r>
              <a:rPr lang="en-GB" sz="3200" b="1" dirty="0" err="1" smtClean="0"/>
              <a:t>Priprema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pogona</a:t>
            </a:r>
            <a:r>
              <a:rPr lang="en-GB" sz="3200" b="1" dirty="0" smtClean="0"/>
              <a:t> </a:t>
            </a:r>
            <a:r>
              <a:rPr lang="en-GB" sz="3200" dirty="0" err="1" smtClean="0"/>
              <a:t>obuhvata</a:t>
            </a:r>
            <a:r>
              <a:rPr lang="en-GB" sz="3200" dirty="0" smtClean="0"/>
              <a:t> </a:t>
            </a:r>
            <a:r>
              <a:rPr lang="en-GB" sz="3200" dirty="0" err="1" smtClean="0"/>
              <a:t>čitav</a:t>
            </a:r>
            <a:r>
              <a:rPr lang="en-GB" sz="3200" dirty="0" smtClean="0"/>
              <a:t> period </a:t>
            </a:r>
            <a:r>
              <a:rPr lang="en-GB" sz="3200" dirty="0" err="1" smtClean="0"/>
              <a:t>koji</a:t>
            </a:r>
            <a:r>
              <a:rPr lang="en-GB" sz="3200" dirty="0" smtClean="0"/>
              <a:t> </a:t>
            </a:r>
            <a:r>
              <a:rPr lang="en-GB" sz="3200" dirty="0" err="1" smtClean="0"/>
              <a:t>prethodi</a:t>
            </a:r>
            <a:r>
              <a:rPr lang="en-GB" sz="3200" dirty="0" smtClean="0"/>
              <a:t> </a:t>
            </a:r>
            <a:r>
              <a:rPr lang="en-GB" sz="3200" dirty="0" err="1" smtClean="0"/>
              <a:t>događaju</a:t>
            </a:r>
            <a:r>
              <a:rPr lang="en-GB" sz="3200" dirty="0" smtClean="0"/>
              <a:t>, a </a:t>
            </a:r>
            <a:r>
              <a:rPr lang="en-GB" sz="3200" dirty="0" err="1" smtClean="0"/>
              <a:t>obavlja</a:t>
            </a:r>
            <a:r>
              <a:rPr lang="en-GB" sz="3200" dirty="0" smtClean="0"/>
              <a:t> se u </a:t>
            </a:r>
            <a:r>
              <a:rPr lang="en-GB" sz="3200" dirty="0" err="1" smtClean="0"/>
              <a:t>dnevnim</a:t>
            </a:r>
            <a:r>
              <a:rPr lang="en-GB" sz="3200" dirty="0" smtClean="0"/>
              <a:t>, </a:t>
            </a:r>
            <a:r>
              <a:rPr lang="en-GB" sz="3200" dirty="0" err="1" smtClean="0"/>
              <a:t>sedmičnim</a:t>
            </a:r>
            <a:r>
              <a:rPr lang="en-GB" sz="3200" dirty="0" smtClean="0"/>
              <a:t>, </a:t>
            </a:r>
            <a:r>
              <a:rPr lang="en-GB" sz="3200" dirty="0" err="1" smtClean="0"/>
              <a:t>mjesečnim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godišnjim</a:t>
            </a:r>
            <a:r>
              <a:rPr lang="en-GB" sz="3200" dirty="0" smtClean="0"/>
              <a:t> </a:t>
            </a:r>
            <a:r>
              <a:rPr lang="en-GB" sz="3200" dirty="0" err="1" smtClean="0"/>
              <a:t>ciklusima</a:t>
            </a:r>
            <a:r>
              <a:rPr lang="en-GB" sz="3200" dirty="0" smtClean="0"/>
              <a:t>.</a:t>
            </a:r>
            <a:endParaRPr lang="sr-Latn-CS" sz="3200" dirty="0" smtClean="0"/>
          </a:p>
          <a:p>
            <a:pPr algn="just">
              <a:buFont typeface="Wingdings" pitchFamily="2" charset="2"/>
              <a:buChar char="q"/>
            </a:pPr>
            <a:endParaRPr lang="sr-Latn-CS" sz="32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200" dirty="0" smtClean="0"/>
              <a:t> </a:t>
            </a:r>
            <a:r>
              <a:rPr lang="en-GB" sz="3200" b="1" dirty="0" err="1" smtClean="0"/>
              <a:t>Upravljanje</a:t>
            </a:r>
            <a:r>
              <a:rPr lang="en-GB" sz="3200" dirty="0" smtClean="0"/>
              <a:t> u </a:t>
            </a:r>
            <a:r>
              <a:rPr lang="en-GB" sz="3200" dirty="0" err="1" smtClean="0"/>
              <a:t>realnom</a:t>
            </a:r>
            <a:r>
              <a:rPr lang="en-GB" sz="3200" dirty="0" smtClean="0"/>
              <a:t> </a:t>
            </a:r>
            <a:r>
              <a:rPr lang="en-GB" sz="3200" dirty="0" err="1" smtClean="0"/>
              <a:t>vremenu</a:t>
            </a:r>
            <a:r>
              <a:rPr lang="en-GB" sz="3200" dirty="0" smtClean="0"/>
              <a:t> </a:t>
            </a:r>
            <a:r>
              <a:rPr lang="en-GB" sz="3200" dirty="0" err="1" smtClean="0"/>
              <a:t>obuhvata</a:t>
            </a:r>
            <a:r>
              <a:rPr lang="en-GB" sz="3200" dirty="0" smtClean="0"/>
              <a:t> </a:t>
            </a:r>
            <a:r>
              <a:rPr lang="en-GB" sz="3200" dirty="0" err="1" smtClean="0"/>
              <a:t>sam</a:t>
            </a:r>
            <a:r>
              <a:rPr lang="en-GB" sz="3200" dirty="0" smtClean="0"/>
              <a:t> </a:t>
            </a:r>
            <a:r>
              <a:rPr lang="en-GB" sz="3200" dirty="0" err="1" smtClean="0"/>
              <a:t>događaj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kratke</a:t>
            </a:r>
            <a:r>
              <a:rPr lang="en-GB" sz="3200" dirty="0" smtClean="0"/>
              <a:t> </a:t>
            </a:r>
            <a:r>
              <a:rPr lang="en-GB" sz="3200" dirty="0" err="1" smtClean="0"/>
              <a:t>periode</a:t>
            </a:r>
            <a:r>
              <a:rPr lang="en-GB" sz="3200" dirty="0" smtClean="0"/>
              <a:t> </a:t>
            </a:r>
            <a:r>
              <a:rPr lang="en-GB" sz="3200" dirty="0" err="1" smtClean="0"/>
              <a:t>prije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nakon</a:t>
            </a:r>
            <a:r>
              <a:rPr lang="en-GB" sz="3200" dirty="0" smtClean="0"/>
              <a:t> </a:t>
            </a:r>
            <a:r>
              <a:rPr lang="en-GB" sz="3200" dirty="0" err="1" smtClean="0"/>
              <a:t>događaja</a:t>
            </a:r>
            <a:r>
              <a:rPr lang="en-GB" sz="3200" dirty="0" smtClean="0"/>
              <a:t>. </a:t>
            </a:r>
            <a:endParaRPr lang="sr-Latn-CS" sz="3200" dirty="0" smtClean="0"/>
          </a:p>
          <a:p>
            <a:pPr algn="just">
              <a:buNone/>
            </a:pPr>
            <a:endParaRPr lang="sr-Latn-CS" sz="32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200" dirty="0" smtClean="0"/>
              <a:t> </a:t>
            </a:r>
            <a:r>
              <a:rPr lang="en-GB" sz="3200" b="1" dirty="0" err="1" smtClean="0"/>
              <a:t>Analiza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ostvarenog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pogona</a:t>
            </a:r>
            <a:r>
              <a:rPr lang="en-GB" sz="3200" b="1" dirty="0" smtClean="0"/>
              <a:t> </a:t>
            </a:r>
            <a:r>
              <a:rPr lang="en-GB" sz="3200" dirty="0" smtClean="0"/>
              <a:t>se </a:t>
            </a:r>
            <a:r>
              <a:rPr lang="en-GB" sz="3200" dirty="0" err="1" smtClean="0"/>
              <a:t>odnosi</a:t>
            </a:r>
            <a:r>
              <a:rPr lang="en-GB" sz="3200" dirty="0" smtClean="0"/>
              <a:t> </a:t>
            </a:r>
            <a:r>
              <a:rPr lang="en-GB" sz="3200" dirty="0" err="1" smtClean="0"/>
              <a:t>na</a:t>
            </a:r>
            <a:r>
              <a:rPr lang="en-GB" sz="3200" dirty="0" smtClean="0"/>
              <a:t> period </a:t>
            </a:r>
            <a:r>
              <a:rPr lang="en-GB" sz="3200" dirty="0" err="1" smtClean="0"/>
              <a:t>poslije</a:t>
            </a:r>
            <a:r>
              <a:rPr lang="en-GB" sz="3200" dirty="0" smtClean="0"/>
              <a:t> </a:t>
            </a:r>
            <a:r>
              <a:rPr lang="en-GB" sz="3200" dirty="0" err="1" smtClean="0"/>
              <a:t>događaja</a:t>
            </a:r>
            <a:r>
              <a:rPr lang="en-GB" sz="3200" dirty="0" smtClean="0"/>
              <a:t> u </a:t>
            </a:r>
            <a:r>
              <a:rPr lang="en-GB" sz="3200" dirty="0" err="1" smtClean="0"/>
              <a:t>kome</a:t>
            </a:r>
            <a:r>
              <a:rPr lang="en-GB" sz="3200" dirty="0" smtClean="0"/>
              <a:t> se </a:t>
            </a:r>
            <a:r>
              <a:rPr lang="en-GB" sz="3200" dirty="0" err="1" smtClean="0"/>
              <a:t>kritički</a:t>
            </a:r>
            <a:r>
              <a:rPr lang="en-GB" sz="3200" dirty="0" smtClean="0"/>
              <a:t> </a:t>
            </a:r>
            <a:r>
              <a:rPr lang="en-GB" sz="3200" dirty="0" err="1" smtClean="0"/>
              <a:t>analizira</a:t>
            </a:r>
            <a:r>
              <a:rPr lang="en-GB" sz="3200" dirty="0" smtClean="0"/>
              <a:t> </a:t>
            </a:r>
            <a:r>
              <a:rPr lang="en-GB" sz="3200" dirty="0" err="1" smtClean="0"/>
              <a:t>priprema</a:t>
            </a:r>
            <a:r>
              <a:rPr lang="en-GB" sz="3200" dirty="0" smtClean="0"/>
              <a:t> </a:t>
            </a:r>
            <a:r>
              <a:rPr lang="en-GB" sz="3200" dirty="0" err="1" smtClean="0"/>
              <a:t>realizovanog</a:t>
            </a:r>
            <a:r>
              <a:rPr lang="en-GB" sz="3200" dirty="0" smtClean="0"/>
              <a:t> </a:t>
            </a:r>
            <a:r>
              <a:rPr lang="en-GB" sz="3200" dirty="0" err="1" smtClean="0"/>
              <a:t>pogona</a:t>
            </a:r>
            <a:r>
              <a:rPr lang="en-GB" sz="3200" dirty="0" smtClean="0"/>
              <a:t> </a:t>
            </a:r>
            <a:r>
              <a:rPr lang="en-GB" sz="3200" dirty="0" err="1" smtClean="0"/>
              <a:t>i</a:t>
            </a:r>
            <a:r>
              <a:rPr lang="en-GB" sz="3200" dirty="0" smtClean="0"/>
              <a:t> </a:t>
            </a:r>
            <a:r>
              <a:rPr lang="en-GB" sz="3200" dirty="0" err="1" smtClean="0"/>
              <a:t>upravljanje</a:t>
            </a:r>
            <a:r>
              <a:rPr lang="en-GB" sz="3200" dirty="0" smtClean="0"/>
              <a:t> u </a:t>
            </a:r>
            <a:r>
              <a:rPr lang="en-GB" sz="3200" dirty="0" err="1" smtClean="0"/>
              <a:t>realnom</a:t>
            </a:r>
            <a:r>
              <a:rPr lang="en-GB" sz="3200" dirty="0" smtClean="0"/>
              <a:t> </a:t>
            </a:r>
            <a:r>
              <a:rPr lang="en-GB" sz="3200" dirty="0" err="1" smtClean="0"/>
              <a:t>vremenu</a:t>
            </a:r>
            <a:r>
              <a:rPr lang="sr-Latn-CS" sz="3200" dirty="0" smtClean="0"/>
              <a:t>.</a:t>
            </a:r>
            <a:endParaRPr lang="en-GB" sz="3200" dirty="0" smtClean="0"/>
          </a:p>
          <a:p>
            <a:pPr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17" y="1655379"/>
            <a:ext cx="10767849" cy="5013435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4000" i="1" dirty="0" smtClean="0">
                <a:solidFill>
                  <a:schemeClr val="accent2"/>
                </a:solidFill>
              </a:rPr>
              <a:t> </a:t>
            </a:r>
            <a:r>
              <a:rPr lang="en-GB" sz="3600" b="1" dirty="0" err="1" smtClean="0"/>
              <a:t>Osnovni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zadatak</a:t>
            </a:r>
            <a:r>
              <a:rPr lang="en-GB" sz="3600" b="1" dirty="0" smtClean="0"/>
              <a:t> </a:t>
            </a:r>
            <a:r>
              <a:rPr lang="en-GB" sz="3600" dirty="0" err="1" smtClean="0"/>
              <a:t>eksploatacije</a:t>
            </a:r>
            <a:r>
              <a:rPr lang="en-GB" sz="3600" dirty="0" smtClean="0"/>
              <a:t> EES-a je </a:t>
            </a:r>
            <a:r>
              <a:rPr lang="en-GB" sz="3600" dirty="0" err="1" smtClean="0"/>
              <a:t>da</a:t>
            </a:r>
            <a:r>
              <a:rPr lang="en-GB" sz="3600" dirty="0" smtClean="0"/>
              <a:t> se </a:t>
            </a:r>
            <a:r>
              <a:rPr lang="en-GB" sz="3600" dirty="0" err="1" smtClean="0"/>
              <a:t>primjenom</a:t>
            </a:r>
            <a:r>
              <a:rPr lang="en-GB" sz="3600" dirty="0" smtClean="0"/>
              <a:t> </a:t>
            </a:r>
            <a:r>
              <a:rPr lang="en-GB" sz="3600" dirty="0" err="1" smtClean="0"/>
              <a:t>tehničko-ekonomskih</a:t>
            </a:r>
            <a:r>
              <a:rPr lang="en-GB" sz="3600" dirty="0" smtClean="0"/>
              <a:t> </a:t>
            </a:r>
            <a:r>
              <a:rPr lang="en-GB" sz="3600" dirty="0" err="1" smtClean="0"/>
              <a:t>metoda</a:t>
            </a:r>
            <a:r>
              <a:rPr lang="en-GB" sz="3600" dirty="0" smtClean="0"/>
              <a:t>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dirty="0" err="1" smtClean="0"/>
              <a:t>najbolji</a:t>
            </a:r>
            <a:r>
              <a:rPr lang="en-GB" sz="3600" dirty="0" smtClean="0"/>
              <a:t> </a:t>
            </a:r>
            <a:r>
              <a:rPr lang="en-GB" sz="3600" dirty="0" err="1" smtClean="0"/>
              <a:t>mogući</a:t>
            </a:r>
            <a:r>
              <a:rPr lang="en-GB" sz="3600" dirty="0" smtClean="0"/>
              <a:t> </a:t>
            </a:r>
            <a:r>
              <a:rPr lang="en-GB" sz="3600" dirty="0" err="1" smtClean="0"/>
              <a:t>način</a:t>
            </a:r>
            <a:r>
              <a:rPr lang="en-GB" sz="3600" dirty="0" smtClean="0"/>
              <a:t> </a:t>
            </a:r>
            <a:r>
              <a:rPr lang="en-GB" sz="3600" dirty="0" err="1" smtClean="0"/>
              <a:t>iskoristi</a:t>
            </a:r>
            <a:r>
              <a:rPr lang="en-GB" sz="3600" dirty="0" smtClean="0"/>
              <a:t> </a:t>
            </a:r>
            <a:r>
              <a:rPr lang="en-GB" sz="3600" dirty="0" err="1" smtClean="0"/>
              <a:t>postojeći</a:t>
            </a:r>
            <a:r>
              <a:rPr lang="en-GB" sz="3600" dirty="0" smtClean="0"/>
              <a:t> </a:t>
            </a:r>
            <a:r>
              <a:rPr lang="en-GB" sz="3600" dirty="0" err="1" smtClean="0"/>
              <a:t>sistem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već</a:t>
            </a:r>
            <a:r>
              <a:rPr lang="en-GB" sz="3600" dirty="0" smtClean="0"/>
              <a:t> </a:t>
            </a:r>
            <a:r>
              <a:rPr lang="en-GB" sz="3600" dirty="0" err="1" smtClean="0"/>
              <a:t>izgrađeni</a:t>
            </a:r>
            <a:r>
              <a:rPr lang="en-GB" sz="3600" dirty="0" smtClean="0"/>
              <a:t> </a:t>
            </a:r>
            <a:r>
              <a:rPr lang="en-GB" sz="3600" dirty="0" err="1" smtClean="0"/>
              <a:t>objekti</a:t>
            </a:r>
            <a:r>
              <a:rPr lang="en-GB" sz="3600" dirty="0" smtClean="0"/>
              <a:t>. </a:t>
            </a:r>
            <a:endParaRPr lang="sr-Latn-CS" sz="3600" dirty="0" smtClean="0"/>
          </a:p>
          <a:p>
            <a:pPr algn="just">
              <a:buNone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CS" sz="3600" dirty="0" smtClean="0"/>
              <a:t>Neophodno</a:t>
            </a:r>
            <a:r>
              <a:rPr lang="en-GB" sz="3600" dirty="0" smtClean="0"/>
              <a:t> je </a:t>
            </a:r>
            <a:r>
              <a:rPr lang="en-GB" sz="3600" dirty="0" err="1" smtClean="0"/>
              <a:t>poznavati</a:t>
            </a:r>
            <a:r>
              <a:rPr lang="en-GB" sz="3600" dirty="0" smtClean="0"/>
              <a:t> </a:t>
            </a:r>
            <a:r>
              <a:rPr lang="en-GB" sz="3600" dirty="0" err="1" smtClean="0"/>
              <a:t>energetske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eksploatacione</a:t>
            </a:r>
            <a:r>
              <a:rPr lang="en-GB" sz="3600" dirty="0" smtClean="0"/>
              <a:t> (</a:t>
            </a:r>
            <a:r>
              <a:rPr lang="en-GB" sz="3600" dirty="0" err="1" smtClean="0"/>
              <a:t>ekonomske</a:t>
            </a:r>
            <a:r>
              <a:rPr lang="en-GB" sz="3600" dirty="0" smtClean="0"/>
              <a:t>) </a:t>
            </a:r>
            <a:r>
              <a:rPr lang="en-GB" sz="3600" dirty="0" err="1" smtClean="0"/>
              <a:t>karakteristike</a:t>
            </a:r>
            <a:r>
              <a:rPr lang="en-GB" sz="3600" dirty="0" smtClean="0"/>
              <a:t> </a:t>
            </a:r>
            <a:r>
              <a:rPr lang="en-GB" sz="3600" dirty="0" err="1" smtClean="0"/>
              <a:t>pojedinih</a:t>
            </a:r>
            <a:r>
              <a:rPr lang="en-GB" sz="3600" dirty="0" smtClean="0"/>
              <a:t> </a:t>
            </a:r>
            <a:r>
              <a:rPr lang="en-GB" sz="3600" dirty="0" err="1" smtClean="0"/>
              <a:t>elemenata</a:t>
            </a:r>
            <a:r>
              <a:rPr lang="en-GB" sz="3600" dirty="0" smtClean="0"/>
              <a:t> </a:t>
            </a:r>
            <a:r>
              <a:rPr lang="en-GB" sz="3600" dirty="0" err="1" smtClean="0"/>
              <a:t>sistema</a:t>
            </a:r>
            <a:r>
              <a:rPr lang="en-GB" sz="3600" dirty="0" smtClean="0"/>
              <a:t>, </a:t>
            </a:r>
            <a:r>
              <a:rPr lang="en-GB" sz="3600" dirty="0" err="1" smtClean="0"/>
              <a:t>objekata</a:t>
            </a:r>
            <a:r>
              <a:rPr lang="en-GB" sz="3600" dirty="0" smtClean="0"/>
              <a:t>, </a:t>
            </a:r>
            <a:r>
              <a:rPr lang="en-GB" sz="3600" dirty="0" err="1" smtClean="0"/>
              <a:t>podsistema</a:t>
            </a:r>
            <a:r>
              <a:rPr lang="en-GB" sz="3600" dirty="0" smtClean="0"/>
              <a:t> EES-a </a:t>
            </a:r>
            <a:r>
              <a:rPr lang="en-GB" sz="3600" dirty="0" err="1" smtClean="0"/>
              <a:t>i</a:t>
            </a:r>
            <a:r>
              <a:rPr lang="en-GB" sz="3600" dirty="0" smtClean="0"/>
              <a:t> EES-a </a:t>
            </a:r>
            <a:r>
              <a:rPr lang="en-GB" sz="3600" dirty="0" err="1" smtClean="0"/>
              <a:t>kao</a:t>
            </a:r>
            <a:r>
              <a:rPr lang="en-GB" sz="3600" dirty="0" smtClean="0"/>
              <a:t> </a:t>
            </a:r>
            <a:r>
              <a:rPr lang="en-GB" sz="3600" dirty="0" err="1" smtClean="0"/>
              <a:t>cjeline</a:t>
            </a:r>
            <a:r>
              <a:rPr lang="en-GB" sz="3600" dirty="0" smtClean="0"/>
              <a:t>. </a:t>
            </a:r>
          </a:p>
          <a:p>
            <a:pPr algn="just"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717" y="1655379"/>
            <a:ext cx="10767849" cy="50134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sr-Latn-CS" sz="4000" i="1" dirty="0" smtClean="0">
                <a:solidFill>
                  <a:schemeClr val="accent2"/>
                </a:solidFill>
              </a:rPr>
              <a:t> </a:t>
            </a:r>
            <a:r>
              <a:rPr lang="sr-Latn-CS" sz="4000" dirty="0" smtClean="0"/>
              <a:t>N</a:t>
            </a:r>
            <a:r>
              <a:rPr lang="en-GB" sz="4000" dirty="0" err="1" smtClean="0"/>
              <a:t>ajčešće</a:t>
            </a:r>
            <a:r>
              <a:rPr lang="sr-Latn-CS" sz="4000" dirty="0" smtClean="0"/>
              <a:t> korišćene </a:t>
            </a:r>
            <a:r>
              <a:rPr lang="sr-Latn-CS" sz="4000" b="1" dirty="0" smtClean="0"/>
              <a:t>kategorije potrošača</a:t>
            </a:r>
            <a:r>
              <a:rPr lang="en-GB" sz="4000" b="1" dirty="0" smtClean="0"/>
              <a:t> </a:t>
            </a:r>
            <a:r>
              <a:rPr lang="en-GB" sz="4000" dirty="0" smtClean="0"/>
              <a:t>s</a:t>
            </a:r>
            <a:r>
              <a:rPr lang="sr-Latn-CS" sz="4000" dirty="0" smtClean="0"/>
              <a:t>u:</a:t>
            </a:r>
            <a:endParaRPr lang="en-GB" sz="4000" dirty="0" smtClean="0"/>
          </a:p>
          <a:p>
            <a:pPr lvl="0">
              <a:buFont typeface="Wingdings" pitchFamily="2" charset="2"/>
              <a:buChar char="Ø"/>
            </a:pPr>
            <a:r>
              <a:rPr lang="sr-Latn-CS" sz="4000" dirty="0" smtClean="0"/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domaćinstva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lvl="0">
              <a:buFont typeface="Wingdings" pitchFamily="2" charset="2"/>
              <a:buChar char="Ø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industrija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saobraćaj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poljoprivreda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 lvl="0">
              <a:buFont typeface="Wingdings" pitchFamily="2" charset="2"/>
              <a:buChar char="Ø"/>
            </a:pPr>
            <a:r>
              <a:rPr lang="sr-Latn-CS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ostala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accent1">
                    <a:lumMod val="75000"/>
                  </a:schemeClr>
                </a:solidFill>
              </a:rPr>
              <a:t>potrošnja</a:t>
            </a:r>
            <a:r>
              <a:rPr lang="en-GB" sz="4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en-GB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2248" y="204952"/>
            <a:ext cx="11303876" cy="121268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Elektroenergetski</a:t>
            </a:r>
            <a:r>
              <a:rPr lang="en-GB" sz="4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4000" b="1" i="1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Eksploatacija EES-a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10218</TotalTime>
  <Words>384</Words>
  <Application>Microsoft Office PowerPoint</Application>
  <PresentationFormat>Custom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Eksploatacija elektroenergetskih sistema (E4a) </vt:lpstr>
      <vt:lpstr>Elektroenergetski sistem </vt:lpstr>
      <vt:lpstr>Elektroenergetski sistem </vt:lpstr>
      <vt:lpstr>Elektroenergetski sistem </vt:lpstr>
      <vt:lpstr>Elektroenergetski sistem </vt:lpstr>
      <vt:lpstr>Elektroenergetski sistem </vt:lpstr>
      <vt:lpstr>Elektroenergetski sistem </vt:lpstr>
      <vt:lpstr>Elektroenergetski sistem </vt:lpstr>
      <vt:lpstr>Elektroenergetski sistem </vt:lpstr>
      <vt:lpstr>Elektroenergetski sistem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Win 7</cp:lastModifiedBy>
  <cp:revision>57</cp:revision>
  <dcterms:created xsi:type="dcterms:W3CDTF">2016-11-15T22:33:43Z</dcterms:created>
  <dcterms:modified xsi:type="dcterms:W3CDTF">2020-09-19T15:36:09Z</dcterms:modified>
</cp:coreProperties>
</file>