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56" r:id="rId1"/>
  </p:sldMasterIdLst>
  <p:notesMasterIdLst>
    <p:notesMasterId r:id="rId13"/>
  </p:notesMasterIdLst>
  <p:sldIdLst>
    <p:sldId id="292" r:id="rId2"/>
    <p:sldId id="303" r:id="rId3"/>
    <p:sldId id="304" r:id="rId4"/>
    <p:sldId id="316" r:id="rId5"/>
    <p:sldId id="317" r:id="rId6"/>
    <p:sldId id="318" r:id="rId7"/>
    <p:sldId id="319" r:id="rId8"/>
    <p:sldId id="320" r:id="rId9"/>
    <p:sldId id="321" r:id="rId10"/>
    <p:sldId id="322" r:id="rId11"/>
    <p:sldId id="32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1266" y="-6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AEB25-CA07-4BF3-889D-F178A5A539F2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A13C26-48D0-4D22-A6B0-5E754D0F87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0330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CE54F728-FD66-4534-B7DC-5502855D2C04}" type="datetime4">
              <a:rPr lang="sr-Latn-RS" smtClean="0"/>
              <a:pPr/>
              <a:t>19. septembar 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8CC4CAA6-4664-458F-A9D9-27EC1B0F6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F405-E790-4232-8915-A48488DCBF42}" type="datetime4">
              <a:rPr lang="sr-Latn-RS" smtClean="0"/>
              <a:pPr/>
              <a:t>19. septembar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CAA6-4664-458F-A9D9-27EC1B0F6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62FA-9D33-46E7-B97D-2C45E308A232}" type="datetime4">
              <a:rPr lang="sr-Latn-RS" smtClean="0"/>
              <a:pPr/>
              <a:t>19. septembar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CAA6-4664-458F-A9D9-27EC1B0F6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D421658-58CB-4A3B-B4EA-A82316C85EBD}" type="datetime4">
              <a:rPr lang="sr-Latn-RS" smtClean="0"/>
              <a:pPr/>
              <a:t>19. septembar 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CC4CAA6-4664-458F-A9D9-27EC1B0F67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0F8B2059-6723-4797-8FCE-51BD2F36DDB4}" type="datetime4">
              <a:rPr lang="sr-Latn-RS" smtClean="0"/>
              <a:pPr/>
              <a:t>19. septembar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8CC4CAA6-4664-458F-A9D9-27EC1B0F6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8A53-538A-49EF-A08C-8AD563D394AC}" type="datetime4">
              <a:rPr lang="sr-Latn-RS" smtClean="0"/>
              <a:pPr/>
              <a:t>19. septembar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CAA6-4664-458F-A9D9-27EC1B0F67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D290B-058D-4FEF-9FA6-ED309B2DDFDC}" type="datetime4">
              <a:rPr lang="sr-Latn-RS" smtClean="0"/>
              <a:pPr/>
              <a:t>19. septembar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CAA6-4664-458F-A9D9-27EC1B0F67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D94C2FC-DAB6-4FA2-A714-FE15D3F5E2EE}" type="datetime4">
              <a:rPr lang="sr-Latn-RS" smtClean="0"/>
              <a:pPr/>
              <a:t>19. septembar 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CC4CAA6-4664-458F-A9D9-27EC1B0F67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0A35-0201-4D42-A1DD-9F93AD056550}" type="datetime4">
              <a:rPr lang="sr-Latn-RS" smtClean="0"/>
              <a:pPr/>
              <a:t>19. septembar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CAA6-4664-458F-A9D9-27EC1B0F6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36E2685-43C6-4D22-8235-6A533D1F2DD4}" type="datetime4">
              <a:rPr lang="sr-Latn-RS" smtClean="0"/>
              <a:pPr/>
              <a:t>19. septembar 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CC4CAA6-4664-458F-A9D9-27EC1B0F67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FB68B12-DC23-4DF1-B564-535151DB3B80}" type="datetime4">
              <a:rPr lang="sr-Latn-RS" smtClean="0"/>
              <a:pPr/>
              <a:t>19. septembar 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CC4CAA6-4664-458F-A9D9-27EC1B0F67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1752B42-3F7E-4547-856C-F411E5B462B0}" type="datetime4">
              <a:rPr lang="sr-Latn-RS" smtClean="0"/>
              <a:pPr/>
              <a:t>19. septembar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CC4CAA6-4664-458F-A9D9-27EC1B0F67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7" r:id="rId1"/>
    <p:sldLayoutId id="2147484658" r:id="rId2"/>
    <p:sldLayoutId id="2147484659" r:id="rId3"/>
    <p:sldLayoutId id="2147484660" r:id="rId4"/>
    <p:sldLayoutId id="2147484661" r:id="rId5"/>
    <p:sldLayoutId id="2147484662" r:id="rId6"/>
    <p:sldLayoutId id="2147484663" r:id="rId7"/>
    <p:sldLayoutId id="2147484664" r:id="rId8"/>
    <p:sldLayoutId id="2147484665" r:id="rId9"/>
    <p:sldLayoutId id="2147484666" r:id="rId10"/>
    <p:sldLayoutId id="214748466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LiK3NwC50m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9655" y="1"/>
            <a:ext cx="7462345" cy="2585544"/>
          </a:xfrm>
        </p:spPr>
        <p:txBody>
          <a:bodyPr>
            <a:normAutofit/>
          </a:bodyPr>
          <a:lstStyle/>
          <a:p>
            <a:pPr algn="ctr"/>
            <a:r>
              <a:rPr lang="en-GB" sz="3600" i="1" dirty="0" err="1" smtClean="0">
                <a:solidFill>
                  <a:schemeClr val="tx1"/>
                </a:solidFill>
              </a:rPr>
              <a:t>Eksploatacija</a:t>
            </a:r>
            <a:r>
              <a:rPr lang="en-GB" sz="3600" i="1" dirty="0" smtClean="0">
                <a:solidFill>
                  <a:schemeClr val="tx1"/>
                </a:solidFill>
              </a:rPr>
              <a:t> </a:t>
            </a:r>
            <a:r>
              <a:rPr lang="en-GB" sz="3600" i="1" dirty="0" err="1" smtClean="0">
                <a:solidFill>
                  <a:schemeClr val="tx1"/>
                </a:solidFill>
              </a:rPr>
              <a:t>elektroenergetskih</a:t>
            </a:r>
            <a:r>
              <a:rPr lang="en-GB" sz="3600" i="1" dirty="0" smtClean="0">
                <a:solidFill>
                  <a:schemeClr val="tx1"/>
                </a:solidFill>
              </a:rPr>
              <a:t> </a:t>
            </a:r>
            <a:r>
              <a:rPr lang="en-GB" sz="3600" i="1" dirty="0" err="1" smtClean="0">
                <a:solidFill>
                  <a:schemeClr val="tx1"/>
                </a:solidFill>
              </a:rPr>
              <a:t>sistema</a:t>
            </a:r>
            <a:r>
              <a:rPr lang="en-GB" sz="3600" i="1" dirty="0" smtClean="0">
                <a:solidFill>
                  <a:schemeClr val="tx1"/>
                </a:solidFill>
              </a:rPr>
              <a:t> (E4a)</a:t>
            </a:r>
            <a:r>
              <a:rPr lang="en-GB" i="1" dirty="0" smtClean="0">
                <a:solidFill>
                  <a:schemeClr val="tx1"/>
                </a:solidFill>
              </a:rPr>
              <a:t/>
            </a:r>
            <a:br>
              <a:rPr lang="en-GB" i="1" dirty="0" smtClean="0">
                <a:solidFill>
                  <a:schemeClr val="tx1"/>
                </a:solidFill>
              </a:rPr>
            </a:br>
            <a:endParaRPr lang="en-GB" i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06717" y="3058510"/>
            <a:ext cx="9443545" cy="28582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GB" sz="5200" i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Osnovni</a:t>
            </a:r>
            <a:r>
              <a:rPr lang="en-GB" sz="5200" i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5200" i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zadaci</a:t>
            </a:r>
            <a:r>
              <a:rPr lang="en-GB" sz="5200" i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5200" i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sz="5200" i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5200" i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problemi</a:t>
            </a:r>
            <a:r>
              <a:rPr lang="en-GB" sz="5200" i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5200" i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eksploatacije</a:t>
            </a:r>
            <a:r>
              <a:rPr lang="en-GB" sz="5200" i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EES-a</a:t>
            </a:r>
          </a:p>
          <a:p>
            <a:pPr algn="ctr"/>
            <a:endParaRPr lang="en-GB" sz="4400" i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endParaRPr lang="en-GB" sz="3600" dirty="0" smtClean="0"/>
          </a:p>
          <a:p>
            <a:r>
              <a:rPr lang="en-GB" sz="3600" dirty="0" smtClean="0"/>
              <a:t>                      </a:t>
            </a:r>
            <a:r>
              <a:rPr lang="sr-Latn-CS" sz="3600" dirty="0" smtClean="0"/>
              <a:t> </a:t>
            </a:r>
            <a:r>
              <a:rPr lang="en-GB" sz="3600" dirty="0" smtClean="0"/>
              <a:t>                  </a:t>
            </a:r>
            <a:r>
              <a:rPr lang="en-GB" sz="3900" i="1" dirty="0" err="1" smtClean="0"/>
              <a:t>Aktiv</a:t>
            </a:r>
            <a:r>
              <a:rPr lang="en-GB" sz="3900" i="1" dirty="0" smtClean="0"/>
              <a:t> </a:t>
            </a:r>
            <a:r>
              <a:rPr lang="en-GB" sz="3900" i="1" dirty="0" err="1" smtClean="0"/>
              <a:t>energetike</a:t>
            </a:r>
            <a:r>
              <a:rPr lang="en-GB" sz="3900" b="1" i="1" dirty="0" smtClean="0"/>
              <a:t> </a:t>
            </a:r>
            <a:endParaRPr lang="en-GB" sz="32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CAA6-4664-458F-A9D9-27EC1B0F67C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6" name="Picture 5" descr="CG534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335465" y="220717"/>
            <a:ext cx="2581836" cy="23130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0717" y="1639615"/>
            <a:ext cx="11288111" cy="50292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sr-Latn-CS" sz="4000" i="1" dirty="0" smtClean="0">
                <a:solidFill>
                  <a:schemeClr val="accent2"/>
                </a:solidFill>
              </a:rPr>
              <a:t> </a:t>
            </a:r>
            <a:r>
              <a:rPr lang="en-GB" sz="3200" dirty="0" err="1" smtClean="0"/>
              <a:t>Potrošači</a:t>
            </a:r>
            <a:r>
              <a:rPr lang="en-GB" sz="3200" dirty="0" smtClean="0"/>
              <a:t> se </a:t>
            </a:r>
            <a:r>
              <a:rPr lang="en-GB" sz="3200" dirty="0" err="1" smtClean="0"/>
              <a:t>najčešće</a:t>
            </a:r>
            <a:r>
              <a:rPr lang="en-GB" sz="3200" dirty="0" smtClean="0"/>
              <a:t> </a:t>
            </a:r>
            <a:r>
              <a:rPr lang="en-GB" sz="3200" dirty="0" err="1" smtClean="0"/>
              <a:t>karakterišu</a:t>
            </a:r>
            <a:r>
              <a:rPr lang="en-GB" sz="3200" dirty="0" smtClean="0"/>
              <a:t> </a:t>
            </a:r>
            <a:r>
              <a:rPr lang="en-GB" sz="3200" b="1" dirty="0" err="1" smtClean="0"/>
              <a:t>dijagramima</a:t>
            </a:r>
            <a:r>
              <a:rPr lang="sr-Latn-CS" sz="3200" b="1" dirty="0" smtClean="0"/>
              <a:t> </a:t>
            </a:r>
            <a:r>
              <a:rPr lang="en-GB" sz="3200" b="1" dirty="0" err="1" smtClean="0"/>
              <a:t>opterećenja</a:t>
            </a:r>
            <a:r>
              <a:rPr lang="en-GB" sz="3200" dirty="0" smtClean="0"/>
              <a:t>, </a:t>
            </a:r>
            <a:r>
              <a:rPr lang="en-GB" sz="3200" dirty="0" err="1" smtClean="0"/>
              <a:t>odnosno</a:t>
            </a:r>
            <a:r>
              <a:rPr lang="en-GB" sz="3200" dirty="0" smtClean="0"/>
              <a:t> </a:t>
            </a:r>
            <a:r>
              <a:rPr lang="en-GB" sz="3200" dirty="0" err="1" smtClean="0"/>
              <a:t>pokazateljima</a:t>
            </a:r>
            <a:r>
              <a:rPr lang="en-GB" sz="3200" dirty="0" smtClean="0"/>
              <a:t> </a:t>
            </a:r>
            <a:r>
              <a:rPr lang="en-GB" sz="3200" dirty="0" err="1" smtClean="0"/>
              <a:t>koji</a:t>
            </a:r>
            <a:r>
              <a:rPr lang="en-GB" sz="3200" dirty="0" smtClean="0"/>
              <a:t> </a:t>
            </a:r>
            <a:r>
              <a:rPr lang="en-GB" sz="3200" dirty="0" err="1" smtClean="0"/>
              <a:t>opisuju</a:t>
            </a:r>
            <a:r>
              <a:rPr lang="en-GB" sz="3200" dirty="0" smtClean="0"/>
              <a:t> </a:t>
            </a:r>
            <a:r>
              <a:rPr lang="en-GB" sz="3200" dirty="0" err="1" smtClean="0"/>
              <a:t>te</a:t>
            </a:r>
            <a:r>
              <a:rPr lang="en-GB" sz="3200" dirty="0" smtClean="0"/>
              <a:t> </a:t>
            </a:r>
            <a:r>
              <a:rPr lang="en-GB" sz="3200" dirty="0" err="1" smtClean="0"/>
              <a:t>dijagrame</a:t>
            </a:r>
            <a:r>
              <a:rPr lang="en-GB" sz="3200" dirty="0" smtClean="0"/>
              <a:t>.</a:t>
            </a:r>
            <a:endParaRPr lang="en-GB" sz="4000" dirty="0" smtClean="0"/>
          </a:p>
          <a:p>
            <a:pPr>
              <a:buNone/>
            </a:pPr>
            <a:endParaRPr lang="en-GB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CC4CAA6-4664-458F-A9D9-27EC1B0F67C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2248" y="204952"/>
            <a:ext cx="11303876" cy="121268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GB" sz="4000" b="1" i="1" dirty="0" err="1" smtClean="0">
                <a:latin typeface="Arial" pitchFamily="34" charset="0"/>
                <a:cs typeface="Arial" pitchFamily="34" charset="0"/>
              </a:rPr>
              <a:t>Elektroenergetski</a:t>
            </a:r>
            <a:r>
              <a:rPr lang="en-GB" sz="4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b="1" i="1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GB" sz="3200" dirty="0" smtClean="0"/>
              <a:t/>
            </a:r>
            <a:br>
              <a:rPr lang="en-GB" sz="3200" dirty="0" smtClean="0"/>
            </a:br>
            <a:endParaRPr lang="en-GB" b="1" i="1" dirty="0">
              <a:solidFill>
                <a:schemeClr val="accent2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99546" y="220716"/>
            <a:ext cx="11209282" cy="12612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CS" sz="4000" b="1" i="1" cap="small" dirty="0" smtClean="0">
                <a:latin typeface="Arial" pitchFamily="34" charset="0"/>
                <a:cs typeface="Arial" pitchFamily="34" charset="0"/>
              </a:rPr>
              <a:t>Eksploatacija EES-a</a:t>
            </a:r>
            <a:r>
              <a:rPr kumimoji="0" lang="en-GB" sz="3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GB" sz="3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GB" sz="3000" b="1" i="1" u="none" strike="noStrike" kern="1200" cap="sm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84634" y="3143518"/>
            <a:ext cx="7173311" cy="3714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8372" y="362607"/>
            <a:ext cx="11130456" cy="6306208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4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GB" sz="4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GB" sz="4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GB" sz="4000" b="1" dirty="0" err="1" smtClean="0">
                <a:solidFill>
                  <a:schemeClr val="accent1">
                    <a:lumMod val="75000"/>
                  </a:schemeClr>
                </a:solidFill>
              </a:rPr>
              <a:t>Predavanje</a:t>
            </a:r>
            <a:r>
              <a:rPr lang="en-GB" sz="4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r-Latn-ME" sz="4000" b="1" dirty="0" smtClean="0">
                <a:solidFill>
                  <a:schemeClr val="accent1">
                    <a:lumMod val="75000"/>
                  </a:schemeClr>
                </a:solidFill>
              </a:rPr>
              <a:t>na ovu temu </a:t>
            </a:r>
            <a:r>
              <a:rPr lang="en-GB" sz="4000" b="1" dirty="0" smtClean="0">
                <a:solidFill>
                  <a:schemeClr val="accent1">
                    <a:lumMod val="75000"/>
                  </a:schemeClr>
                </a:solidFill>
              </a:rPr>
              <a:t>mo</a:t>
            </a:r>
            <a:r>
              <a:rPr lang="sr-Latn-ME" sz="4000" b="1" dirty="0" smtClean="0">
                <a:solidFill>
                  <a:schemeClr val="accent1">
                    <a:lumMod val="75000"/>
                  </a:schemeClr>
                </a:solidFill>
              </a:rPr>
              <a:t>žete naći na:</a:t>
            </a:r>
            <a:endParaRPr lang="en-US" sz="4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sr-Latn-ME" sz="4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n-US" sz="4000" u="sng" dirty="0" smtClean="0">
                <a:hlinkClick r:id="rId2"/>
              </a:rPr>
              <a:t>https://youtu.be/LiK3NwC50ms</a:t>
            </a:r>
            <a:endParaRPr lang="en-US" sz="4000" dirty="0" smtClean="0"/>
          </a:p>
          <a:p>
            <a:pPr>
              <a:buNone/>
            </a:pPr>
            <a:endParaRPr lang="en-US" sz="4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sr-Latn-ME" sz="40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US" sz="4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sr-Latn-ME" sz="40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CC4CAA6-4664-458F-A9D9-27EC1B0F67C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876096"/>
            <a:ext cx="9956800" cy="459785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GB" sz="4100" b="1" i="1" u="sng" dirty="0" err="1" smtClean="0">
                <a:solidFill>
                  <a:schemeClr val="accent2"/>
                </a:solidFill>
              </a:rPr>
              <a:t>Elektroenergetski</a:t>
            </a:r>
            <a:r>
              <a:rPr lang="en-GB" sz="4100" b="1" i="1" u="sng" dirty="0" smtClean="0">
                <a:solidFill>
                  <a:schemeClr val="accent2"/>
                </a:solidFill>
              </a:rPr>
              <a:t> </a:t>
            </a:r>
            <a:r>
              <a:rPr lang="en-GB" sz="4100" b="1" i="1" u="sng" dirty="0" err="1" smtClean="0">
                <a:solidFill>
                  <a:schemeClr val="accent2"/>
                </a:solidFill>
              </a:rPr>
              <a:t>sistem</a:t>
            </a:r>
            <a:r>
              <a:rPr lang="en-GB" sz="4100" b="1" i="1" u="sng" dirty="0" smtClean="0">
                <a:solidFill>
                  <a:schemeClr val="accent2"/>
                </a:solidFill>
              </a:rPr>
              <a:t> (EES) </a:t>
            </a:r>
            <a:r>
              <a:rPr lang="en-GB" sz="4100" i="1" dirty="0" smtClean="0">
                <a:solidFill>
                  <a:schemeClr val="accent2"/>
                </a:solidFill>
              </a:rPr>
              <a:t>je </a:t>
            </a:r>
            <a:r>
              <a:rPr lang="en-GB" sz="4100" i="1" dirty="0" err="1" smtClean="0">
                <a:solidFill>
                  <a:schemeClr val="accent2"/>
                </a:solidFill>
              </a:rPr>
              <a:t>složeni</a:t>
            </a:r>
            <a:r>
              <a:rPr lang="en-GB" sz="4100" i="1" dirty="0" smtClean="0">
                <a:solidFill>
                  <a:schemeClr val="accent2"/>
                </a:solidFill>
              </a:rPr>
              <a:t> </a:t>
            </a:r>
            <a:r>
              <a:rPr lang="en-GB" sz="4100" i="1" dirty="0" err="1" smtClean="0">
                <a:solidFill>
                  <a:schemeClr val="accent2"/>
                </a:solidFill>
              </a:rPr>
              <a:t>dinamički</a:t>
            </a:r>
            <a:r>
              <a:rPr lang="en-GB" sz="4100" i="1" dirty="0" smtClean="0">
                <a:solidFill>
                  <a:schemeClr val="accent2"/>
                </a:solidFill>
              </a:rPr>
              <a:t> </a:t>
            </a:r>
            <a:r>
              <a:rPr lang="en-GB" sz="4100" i="1" dirty="0" err="1" smtClean="0">
                <a:solidFill>
                  <a:schemeClr val="accent2"/>
                </a:solidFill>
              </a:rPr>
              <a:t>sistem</a:t>
            </a:r>
            <a:r>
              <a:rPr lang="en-GB" sz="4100" i="1" dirty="0" smtClean="0">
                <a:solidFill>
                  <a:schemeClr val="accent2"/>
                </a:solidFill>
              </a:rPr>
              <a:t> </a:t>
            </a:r>
            <a:r>
              <a:rPr lang="en-GB" sz="4100" i="1" dirty="0" err="1" smtClean="0">
                <a:solidFill>
                  <a:schemeClr val="accent2"/>
                </a:solidFill>
              </a:rPr>
              <a:t>koji</a:t>
            </a:r>
            <a:r>
              <a:rPr lang="en-GB" sz="4100" i="1" dirty="0" smtClean="0">
                <a:solidFill>
                  <a:schemeClr val="accent2"/>
                </a:solidFill>
              </a:rPr>
              <a:t> se </a:t>
            </a:r>
            <a:r>
              <a:rPr lang="en-GB" sz="4100" i="1" dirty="0" err="1" smtClean="0">
                <a:solidFill>
                  <a:schemeClr val="accent2"/>
                </a:solidFill>
              </a:rPr>
              <a:t>sastoji</a:t>
            </a:r>
            <a:r>
              <a:rPr lang="en-GB" sz="4100" i="1" dirty="0" smtClean="0">
                <a:solidFill>
                  <a:schemeClr val="accent2"/>
                </a:solidFill>
              </a:rPr>
              <a:t> </a:t>
            </a:r>
            <a:r>
              <a:rPr lang="en-GB" sz="4100" i="1" dirty="0" err="1" smtClean="0">
                <a:solidFill>
                  <a:schemeClr val="accent2"/>
                </a:solidFill>
              </a:rPr>
              <a:t>od</a:t>
            </a:r>
            <a:r>
              <a:rPr lang="en-GB" sz="4100" i="1" dirty="0" smtClean="0">
                <a:solidFill>
                  <a:schemeClr val="accent2"/>
                </a:solidFill>
              </a:rPr>
              <a:t> </a:t>
            </a:r>
            <a:r>
              <a:rPr lang="en-GB" sz="4100" i="1" dirty="0" err="1" smtClean="0">
                <a:solidFill>
                  <a:schemeClr val="accent2"/>
                </a:solidFill>
              </a:rPr>
              <a:t>skupa</a:t>
            </a:r>
            <a:r>
              <a:rPr lang="en-GB" sz="4100" i="1" dirty="0" smtClean="0">
                <a:solidFill>
                  <a:schemeClr val="accent2"/>
                </a:solidFill>
              </a:rPr>
              <a:t> </a:t>
            </a:r>
            <a:r>
              <a:rPr lang="en-GB" sz="4100" i="1" dirty="0" err="1" smtClean="0">
                <a:solidFill>
                  <a:schemeClr val="accent2"/>
                </a:solidFill>
              </a:rPr>
              <a:t>elektrana</a:t>
            </a:r>
            <a:r>
              <a:rPr lang="en-GB" sz="4100" i="1" dirty="0" smtClean="0">
                <a:solidFill>
                  <a:schemeClr val="accent2"/>
                </a:solidFill>
              </a:rPr>
              <a:t>, </a:t>
            </a:r>
            <a:r>
              <a:rPr lang="en-GB" sz="4100" i="1" dirty="0" err="1" smtClean="0">
                <a:solidFill>
                  <a:schemeClr val="accent2"/>
                </a:solidFill>
              </a:rPr>
              <a:t>prenosnih</a:t>
            </a:r>
            <a:r>
              <a:rPr lang="en-GB" sz="4100" i="1" dirty="0" smtClean="0">
                <a:solidFill>
                  <a:schemeClr val="accent2"/>
                </a:solidFill>
              </a:rPr>
              <a:t> </a:t>
            </a:r>
            <a:r>
              <a:rPr lang="en-GB" sz="4100" i="1" dirty="0" err="1" smtClean="0">
                <a:solidFill>
                  <a:schemeClr val="accent2"/>
                </a:solidFill>
              </a:rPr>
              <a:t>i</a:t>
            </a:r>
            <a:r>
              <a:rPr lang="en-GB" sz="4100" i="1" dirty="0" smtClean="0">
                <a:solidFill>
                  <a:schemeClr val="accent2"/>
                </a:solidFill>
              </a:rPr>
              <a:t> </a:t>
            </a:r>
            <a:r>
              <a:rPr lang="en-GB" sz="4100" i="1" dirty="0" err="1" smtClean="0">
                <a:solidFill>
                  <a:schemeClr val="accent2"/>
                </a:solidFill>
              </a:rPr>
              <a:t>distributivnih</a:t>
            </a:r>
            <a:r>
              <a:rPr lang="en-GB" sz="4100" i="1" dirty="0" smtClean="0">
                <a:solidFill>
                  <a:schemeClr val="accent2"/>
                </a:solidFill>
              </a:rPr>
              <a:t> </a:t>
            </a:r>
            <a:r>
              <a:rPr lang="en-GB" sz="4100" i="1" dirty="0" err="1" smtClean="0">
                <a:solidFill>
                  <a:schemeClr val="accent2"/>
                </a:solidFill>
              </a:rPr>
              <a:t>vodova</a:t>
            </a:r>
            <a:r>
              <a:rPr lang="en-GB" sz="4100" i="1" dirty="0" smtClean="0">
                <a:solidFill>
                  <a:schemeClr val="accent2"/>
                </a:solidFill>
              </a:rPr>
              <a:t>, </a:t>
            </a:r>
            <a:r>
              <a:rPr lang="en-GB" sz="4100" i="1" dirty="0" err="1" smtClean="0">
                <a:solidFill>
                  <a:schemeClr val="accent2"/>
                </a:solidFill>
              </a:rPr>
              <a:t>transformatora</a:t>
            </a:r>
            <a:r>
              <a:rPr lang="en-GB" sz="4100" i="1" dirty="0" smtClean="0">
                <a:solidFill>
                  <a:schemeClr val="accent2"/>
                </a:solidFill>
              </a:rPr>
              <a:t> </a:t>
            </a:r>
            <a:r>
              <a:rPr lang="en-GB" sz="4100" i="1" dirty="0" err="1" smtClean="0">
                <a:solidFill>
                  <a:schemeClr val="accent2"/>
                </a:solidFill>
              </a:rPr>
              <a:t>i</a:t>
            </a:r>
            <a:r>
              <a:rPr lang="en-GB" sz="4100" i="1" dirty="0" smtClean="0">
                <a:solidFill>
                  <a:schemeClr val="accent2"/>
                </a:solidFill>
              </a:rPr>
              <a:t> </a:t>
            </a:r>
            <a:r>
              <a:rPr lang="en-GB" sz="4100" i="1" dirty="0" err="1" smtClean="0">
                <a:solidFill>
                  <a:schemeClr val="accent2"/>
                </a:solidFill>
              </a:rPr>
              <a:t>potrošača</a:t>
            </a:r>
            <a:r>
              <a:rPr lang="en-GB" sz="4100" i="1" dirty="0" smtClean="0">
                <a:solidFill>
                  <a:schemeClr val="accent2"/>
                </a:solidFill>
              </a:rPr>
              <a:t> </a:t>
            </a:r>
            <a:r>
              <a:rPr lang="en-GB" sz="4100" i="1" dirty="0" err="1" smtClean="0">
                <a:solidFill>
                  <a:schemeClr val="accent2"/>
                </a:solidFill>
              </a:rPr>
              <a:t>međusobno</a:t>
            </a:r>
            <a:r>
              <a:rPr lang="en-GB" sz="4100" i="1" dirty="0" smtClean="0">
                <a:solidFill>
                  <a:schemeClr val="accent2"/>
                </a:solidFill>
              </a:rPr>
              <a:t> </a:t>
            </a:r>
            <a:r>
              <a:rPr lang="en-GB" sz="4100" i="1" dirty="0" err="1" smtClean="0">
                <a:solidFill>
                  <a:schemeClr val="accent2"/>
                </a:solidFill>
              </a:rPr>
              <a:t>povezanih</a:t>
            </a:r>
            <a:r>
              <a:rPr lang="en-GB" sz="4100" i="1" dirty="0" smtClean="0">
                <a:solidFill>
                  <a:schemeClr val="accent2"/>
                </a:solidFill>
              </a:rPr>
              <a:t> </a:t>
            </a:r>
            <a:r>
              <a:rPr lang="en-GB" sz="4100" i="1" dirty="0" err="1" smtClean="0">
                <a:solidFill>
                  <a:schemeClr val="accent2"/>
                </a:solidFill>
              </a:rPr>
              <a:t>tako</a:t>
            </a:r>
            <a:r>
              <a:rPr lang="en-GB" sz="4100" i="1" dirty="0" smtClean="0">
                <a:solidFill>
                  <a:schemeClr val="accent2"/>
                </a:solidFill>
              </a:rPr>
              <a:t> </a:t>
            </a:r>
            <a:r>
              <a:rPr lang="en-GB" sz="4100" i="1" dirty="0" err="1" smtClean="0">
                <a:solidFill>
                  <a:schemeClr val="accent2"/>
                </a:solidFill>
              </a:rPr>
              <a:t>da</a:t>
            </a:r>
            <a:r>
              <a:rPr lang="en-GB" sz="4100" i="1" dirty="0" smtClean="0">
                <a:solidFill>
                  <a:schemeClr val="accent2"/>
                </a:solidFill>
              </a:rPr>
              <a:t> </a:t>
            </a:r>
            <a:r>
              <a:rPr lang="en-GB" sz="4100" i="1" dirty="0" err="1" smtClean="0">
                <a:solidFill>
                  <a:schemeClr val="accent2"/>
                </a:solidFill>
              </a:rPr>
              <a:t>djeluje</a:t>
            </a:r>
            <a:r>
              <a:rPr lang="en-GB" sz="4100" i="1" dirty="0" smtClean="0">
                <a:solidFill>
                  <a:schemeClr val="accent2"/>
                </a:solidFill>
              </a:rPr>
              <a:t> </a:t>
            </a:r>
            <a:r>
              <a:rPr lang="en-GB" sz="4100" i="1" dirty="0" err="1" smtClean="0">
                <a:solidFill>
                  <a:schemeClr val="accent2"/>
                </a:solidFill>
              </a:rPr>
              <a:t>kao</a:t>
            </a:r>
            <a:r>
              <a:rPr lang="en-GB" sz="4100" i="1" dirty="0" smtClean="0">
                <a:solidFill>
                  <a:schemeClr val="accent2"/>
                </a:solidFill>
              </a:rPr>
              <a:t> </a:t>
            </a:r>
            <a:r>
              <a:rPr lang="en-GB" sz="4100" i="1" dirty="0" err="1" smtClean="0">
                <a:solidFill>
                  <a:schemeClr val="accent2"/>
                </a:solidFill>
              </a:rPr>
              <a:t>jedinstvena</a:t>
            </a:r>
            <a:r>
              <a:rPr lang="en-GB" sz="4100" i="1" dirty="0" smtClean="0">
                <a:solidFill>
                  <a:schemeClr val="accent2"/>
                </a:solidFill>
              </a:rPr>
              <a:t> </a:t>
            </a:r>
            <a:r>
              <a:rPr lang="en-GB" sz="4100" i="1" dirty="0" err="1" smtClean="0">
                <a:solidFill>
                  <a:schemeClr val="accent2"/>
                </a:solidFill>
              </a:rPr>
              <a:t>cjelina</a:t>
            </a:r>
            <a:endParaRPr lang="en-GB" sz="4100" i="1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CC4CAA6-4664-458F-A9D9-27EC1B0F67C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9546" y="220716"/>
            <a:ext cx="11209282" cy="126124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GB" sz="4000" b="1" i="1" dirty="0" err="1" smtClean="0">
                <a:latin typeface="Arial" pitchFamily="34" charset="0"/>
                <a:cs typeface="Arial" pitchFamily="34" charset="0"/>
              </a:rPr>
              <a:t>Elektroenergetski</a:t>
            </a:r>
            <a:r>
              <a:rPr lang="en-GB" sz="4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b="1" i="1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GB" sz="3200" dirty="0" smtClean="0"/>
              <a:t/>
            </a:r>
            <a:br>
              <a:rPr lang="en-GB" sz="3200" dirty="0" smtClean="0"/>
            </a:br>
            <a:endParaRPr lang="en-GB" b="1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62607" y="1600200"/>
            <a:ext cx="10862441" cy="487375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sr-Latn-CS" sz="3600" b="1" i="1" dirty="0" smtClean="0">
                <a:solidFill>
                  <a:schemeClr val="accent2"/>
                </a:solidFill>
              </a:rPr>
              <a:t> </a:t>
            </a:r>
            <a:r>
              <a:rPr lang="en-GB" sz="3600" b="1" dirty="0" err="1" smtClean="0"/>
              <a:t>Osnovni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zadatak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elektroenergetskog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sektora</a:t>
            </a:r>
            <a:r>
              <a:rPr lang="en-GB" sz="3600" b="1" dirty="0" smtClean="0"/>
              <a:t> </a:t>
            </a:r>
            <a:r>
              <a:rPr lang="en-GB" sz="3600" dirty="0" smtClean="0"/>
              <a:t>je </a:t>
            </a:r>
            <a:r>
              <a:rPr lang="en-GB" sz="3600" dirty="0" err="1" smtClean="0"/>
              <a:t>da</a:t>
            </a:r>
            <a:r>
              <a:rPr lang="en-GB" sz="3600" dirty="0" smtClean="0"/>
              <a:t> </a:t>
            </a:r>
            <a:r>
              <a:rPr lang="en-GB" sz="3600" dirty="0" err="1" smtClean="0"/>
              <a:t>odgovarajućim</a:t>
            </a:r>
            <a:r>
              <a:rPr lang="en-GB" sz="3600" dirty="0" smtClean="0"/>
              <a:t> </a:t>
            </a:r>
            <a:r>
              <a:rPr lang="en-GB" sz="3600" dirty="0" err="1" smtClean="0"/>
              <a:t>aktivnostima</a:t>
            </a:r>
            <a:r>
              <a:rPr lang="en-GB" sz="3600" dirty="0" smtClean="0"/>
              <a:t> </a:t>
            </a:r>
            <a:r>
              <a:rPr lang="en-GB" sz="3600" dirty="0" err="1" smtClean="0"/>
              <a:t>potrošačima</a:t>
            </a:r>
            <a:r>
              <a:rPr lang="en-GB" sz="3600" dirty="0" smtClean="0"/>
              <a:t> </a:t>
            </a:r>
            <a:r>
              <a:rPr lang="en-GB" sz="3600" dirty="0" err="1" smtClean="0"/>
              <a:t>obezbijedi</a:t>
            </a:r>
            <a:r>
              <a:rPr lang="en-GB" sz="3600" dirty="0" smtClean="0"/>
              <a:t> </a:t>
            </a:r>
            <a:r>
              <a:rPr lang="en-GB" sz="3600" dirty="0" err="1" smtClean="0"/>
              <a:t>zahtijevane</a:t>
            </a:r>
            <a:r>
              <a:rPr lang="en-GB" sz="3600" dirty="0" smtClean="0"/>
              <a:t> </a:t>
            </a:r>
            <a:r>
              <a:rPr lang="en-GB" sz="3600" dirty="0" err="1" smtClean="0"/>
              <a:t>isporuke</a:t>
            </a:r>
            <a:r>
              <a:rPr lang="en-GB" sz="3600" dirty="0" smtClean="0"/>
              <a:t> </a:t>
            </a:r>
            <a:r>
              <a:rPr lang="en-GB" sz="3600" dirty="0" err="1" smtClean="0"/>
              <a:t>električne</a:t>
            </a:r>
            <a:r>
              <a:rPr lang="en-GB" sz="3600" dirty="0" smtClean="0"/>
              <a:t> </a:t>
            </a:r>
            <a:r>
              <a:rPr lang="en-GB" sz="3600" dirty="0" err="1" smtClean="0"/>
              <a:t>energije</a:t>
            </a:r>
            <a:r>
              <a:rPr lang="en-GB" sz="3600" dirty="0" smtClean="0"/>
              <a:t>, </a:t>
            </a:r>
            <a:r>
              <a:rPr lang="en-GB" sz="3600" dirty="0" err="1" smtClean="0"/>
              <a:t>uz</a:t>
            </a:r>
            <a:r>
              <a:rPr lang="en-GB" sz="3600" dirty="0" smtClean="0"/>
              <a:t> </a:t>
            </a:r>
            <a:r>
              <a:rPr lang="en-GB" sz="3600" dirty="0" err="1" smtClean="0"/>
              <a:t>propisani</a:t>
            </a:r>
            <a:r>
              <a:rPr lang="en-GB" sz="3600" dirty="0" smtClean="0"/>
              <a:t> </a:t>
            </a:r>
            <a:r>
              <a:rPr lang="en-GB" sz="3600" dirty="0" err="1" smtClean="0"/>
              <a:t>kvalitet</a:t>
            </a:r>
            <a:r>
              <a:rPr lang="en-GB" sz="3600" dirty="0" smtClean="0"/>
              <a:t>, </a:t>
            </a:r>
            <a:r>
              <a:rPr lang="en-GB" sz="3600" dirty="0" err="1" smtClean="0"/>
              <a:t>neophodne</a:t>
            </a:r>
            <a:r>
              <a:rPr lang="en-GB" sz="3600" dirty="0" smtClean="0"/>
              <a:t> </a:t>
            </a:r>
            <a:r>
              <a:rPr lang="en-GB" sz="3600" dirty="0" err="1" smtClean="0"/>
              <a:t>nivoe</a:t>
            </a:r>
            <a:r>
              <a:rPr lang="en-GB" sz="3600" dirty="0" smtClean="0"/>
              <a:t> </a:t>
            </a:r>
            <a:r>
              <a:rPr lang="en-GB" sz="3600" dirty="0" err="1" smtClean="0"/>
              <a:t>sigurnosti</a:t>
            </a:r>
            <a:r>
              <a:rPr lang="en-GB" sz="3600" dirty="0" smtClean="0"/>
              <a:t> </a:t>
            </a:r>
            <a:r>
              <a:rPr lang="en-GB" sz="3600" dirty="0" err="1" smtClean="0"/>
              <a:t>i</a:t>
            </a:r>
            <a:r>
              <a:rPr lang="en-GB" sz="3600" dirty="0" smtClean="0"/>
              <a:t> </a:t>
            </a:r>
            <a:r>
              <a:rPr lang="en-GB" sz="3600" dirty="0" err="1" smtClean="0"/>
              <a:t>pouzdanosti</a:t>
            </a:r>
            <a:r>
              <a:rPr lang="en-GB" sz="3600" dirty="0" smtClean="0"/>
              <a:t> </a:t>
            </a:r>
            <a:r>
              <a:rPr lang="en-GB" sz="3600" dirty="0" err="1" smtClean="0"/>
              <a:t>isporuke</a:t>
            </a:r>
            <a:r>
              <a:rPr lang="en-GB" sz="3600" dirty="0" smtClean="0"/>
              <a:t> </a:t>
            </a:r>
            <a:r>
              <a:rPr lang="en-GB" sz="3600" dirty="0" err="1" smtClean="0"/>
              <a:t>i</a:t>
            </a:r>
            <a:r>
              <a:rPr lang="en-GB" sz="3600" dirty="0" smtClean="0"/>
              <a:t> </a:t>
            </a:r>
            <a:r>
              <a:rPr lang="en-GB" sz="3600" dirty="0" err="1" smtClean="0"/>
              <a:t>uz</a:t>
            </a:r>
            <a:r>
              <a:rPr lang="en-GB" sz="3600" dirty="0" smtClean="0"/>
              <a:t> </a:t>
            </a:r>
            <a:r>
              <a:rPr lang="en-GB" sz="3600" dirty="0" err="1" smtClean="0"/>
              <a:t>najmanje</a:t>
            </a:r>
            <a:r>
              <a:rPr lang="en-GB" sz="3600" dirty="0" smtClean="0"/>
              <a:t> </a:t>
            </a:r>
            <a:r>
              <a:rPr lang="en-GB" sz="3600" dirty="0" err="1" smtClean="0"/>
              <a:t>sopstvene</a:t>
            </a:r>
            <a:r>
              <a:rPr lang="en-GB" sz="3600" dirty="0" smtClean="0"/>
              <a:t> </a:t>
            </a:r>
            <a:r>
              <a:rPr lang="en-GB" sz="3600" dirty="0" err="1" smtClean="0"/>
              <a:t>troškove</a:t>
            </a:r>
            <a:r>
              <a:rPr lang="sr-Latn-CS" sz="3600" dirty="0" smtClean="0"/>
              <a:t>, što se </a:t>
            </a:r>
            <a:r>
              <a:rPr lang="en-GB" sz="3600" dirty="0" err="1" smtClean="0"/>
              <a:t>postiže</a:t>
            </a:r>
            <a:r>
              <a:rPr lang="en-GB" sz="3600" dirty="0" smtClean="0"/>
              <a:t> </a:t>
            </a:r>
            <a:r>
              <a:rPr lang="en-GB" sz="3600" dirty="0" err="1" smtClean="0"/>
              <a:t>preko</a:t>
            </a:r>
            <a:r>
              <a:rPr lang="en-GB" sz="3600" dirty="0" smtClean="0"/>
              <a:t> </a:t>
            </a:r>
            <a:r>
              <a:rPr lang="en-GB" sz="3600" b="1" dirty="0" err="1" smtClean="0">
                <a:solidFill>
                  <a:schemeClr val="accent1">
                    <a:lumMod val="75000"/>
                  </a:schemeClr>
                </a:solidFill>
              </a:rPr>
              <a:t>eksploatacije</a:t>
            </a: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3600" b="1" dirty="0" err="1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3600" b="1" dirty="0" err="1" smtClean="0">
                <a:solidFill>
                  <a:schemeClr val="accent1">
                    <a:lumMod val="75000"/>
                  </a:schemeClr>
                </a:solidFill>
              </a:rPr>
              <a:t>planiranja</a:t>
            </a: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</a:rPr>
              <a:t> EES-a.</a:t>
            </a:r>
            <a:endParaRPr lang="en-GB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CC4CAA6-4664-458F-A9D9-27EC1B0F67C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2248" y="204952"/>
            <a:ext cx="11303876" cy="121268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GB" sz="4000" b="1" i="1" dirty="0" err="1" smtClean="0">
                <a:latin typeface="Arial" pitchFamily="34" charset="0"/>
                <a:cs typeface="Arial" pitchFamily="34" charset="0"/>
              </a:rPr>
              <a:t>Elektroenergetski</a:t>
            </a:r>
            <a:r>
              <a:rPr lang="en-GB" sz="4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b="1" i="1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GB" sz="3200" dirty="0" smtClean="0"/>
              <a:t/>
            </a:r>
            <a:br>
              <a:rPr lang="en-GB" sz="3200" dirty="0" smtClean="0"/>
            </a:br>
            <a:endParaRPr lang="en-GB" b="1" i="1" dirty="0">
              <a:solidFill>
                <a:schemeClr val="accent2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99546" y="220716"/>
            <a:ext cx="11209282" cy="12612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1" u="none" strike="noStrike" kern="1200" cap="small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Elektroenergetski</a:t>
            </a:r>
            <a:r>
              <a:rPr kumimoji="0" lang="en-GB" sz="4000" b="1" i="1" u="none" strike="noStrike" kern="1200" cap="small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GB" sz="4000" b="1" i="1" u="none" strike="noStrike" kern="1200" cap="small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sektor</a:t>
            </a:r>
            <a:r>
              <a:rPr kumimoji="0" lang="en-GB" sz="3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GB" sz="3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GB" sz="3000" b="1" i="1" u="none" strike="noStrike" kern="1200" cap="sm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62607" y="1828800"/>
            <a:ext cx="10862441" cy="464515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sr-Latn-CS" sz="4800" b="1" i="1" dirty="0" smtClean="0">
                <a:solidFill>
                  <a:schemeClr val="accent2"/>
                </a:solidFill>
              </a:rPr>
              <a:t> </a:t>
            </a:r>
            <a:r>
              <a:rPr lang="en-GB" sz="4800" b="1" i="1" dirty="0" err="1" smtClean="0">
                <a:solidFill>
                  <a:schemeClr val="accent1">
                    <a:lumMod val="75000"/>
                  </a:schemeClr>
                </a:solidFill>
              </a:rPr>
              <a:t>Planiranje</a:t>
            </a:r>
            <a:r>
              <a:rPr lang="en-GB" sz="4800" dirty="0" smtClean="0"/>
              <a:t> </a:t>
            </a:r>
            <a:r>
              <a:rPr lang="en-GB" sz="4400" dirty="0" smtClean="0"/>
              <a:t>se </a:t>
            </a:r>
            <a:r>
              <a:rPr lang="en-GB" sz="4400" dirty="0" err="1" smtClean="0"/>
              <a:t>bavi</a:t>
            </a:r>
            <a:r>
              <a:rPr lang="en-GB" sz="4400" dirty="0" smtClean="0"/>
              <a:t> </a:t>
            </a:r>
            <a:r>
              <a:rPr lang="en-GB" sz="4400" dirty="0" err="1" smtClean="0"/>
              <a:t>problemima</a:t>
            </a:r>
            <a:r>
              <a:rPr lang="en-GB" sz="4400" dirty="0" smtClean="0"/>
              <a:t> </a:t>
            </a:r>
            <a:r>
              <a:rPr lang="en-GB" sz="4400" b="1" dirty="0" err="1" smtClean="0"/>
              <a:t>budućeg</a:t>
            </a:r>
            <a:r>
              <a:rPr lang="en-GB" sz="4400" dirty="0" smtClean="0"/>
              <a:t> </a:t>
            </a:r>
            <a:r>
              <a:rPr lang="en-GB" sz="4400" dirty="0" err="1" smtClean="0"/>
              <a:t>razvoja</a:t>
            </a:r>
            <a:r>
              <a:rPr lang="en-GB" sz="4400" dirty="0" smtClean="0"/>
              <a:t> </a:t>
            </a:r>
            <a:r>
              <a:rPr lang="en-GB" sz="4400" dirty="0" err="1" smtClean="0"/>
              <a:t>sistema</a:t>
            </a:r>
            <a:r>
              <a:rPr lang="sr-Latn-CS" sz="4400" dirty="0" smtClean="0"/>
              <a:t>.</a:t>
            </a:r>
          </a:p>
          <a:p>
            <a:pPr algn="just">
              <a:buNone/>
            </a:pPr>
            <a:endParaRPr lang="sr-Latn-CS" sz="4800" dirty="0" smtClean="0"/>
          </a:p>
          <a:p>
            <a:pPr algn="just">
              <a:buFont typeface="Wingdings" pitchFamily="2" charset="2"/>
              <a:buChar char="q"/>
            </a:pPr>
            <a:r>
              <a:rPr lang="sr-Latn-CS" sz="4800" dirty="0" smtClean="0"/>
              <a:t> </a:t>
            </a:r>
            <a:r>
              <a:rPr lang="sr-Latn-CS" sz="4800" b="1" i="1" dirty="0" smtClean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GB" sz="4800" b="1" i="1" dirty="0" err="1" smtClean="0">
                <a:solidFill>
                  <a:schemeClr val="accent1">
                    <a:lumMod val="75000"/>
                  </a:schemeClr>
                </a:solidFill>
              </a:rPr>
              <a:t>ksploatacija</a:t>
            </a:r>
            <a:r>
              <a:rPr lang="sr-Latn-CS" sz="48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r-Latn-CS" sz="4400" dirty="0" smtClean="0"/>
              <a:t>se</a:t>
            </a:r>
            <a:r>
              <a:rPr lang="en-GB" sz="4400" dirty="0" smtClean="0"/>
              <a:t> </a:t>
            </a:r>
            <a:r>
              <a:rPr lang="en-GB" sz="4400" dirty="0" err="1" smtClean="0"/>
              <a:t>ograničava</a:t>
            </a:r>
            <a:r>
              <a:rPr lang="en-GB" sz="4400" dirty="0" smtClean="0"/>
              <a:t> </a:t>
            </a:r>
            <a:r>
              <a:rPr lang="en-GB" sz="4400" dirty="0" err="1" smtClean="0"/>
              <a:t>na</a:t>
            </a:r>
            <a:r>
              <a:rPr lang="en-GB" sz="4400" dirty="0" smtClean="0"/>
              <a:t> </a:t>
            </a:r>
            <a:r>
              <a:rPr lang="en-GB" sz="4400" b="1" dirty="0" err="1" smtClean="0"/>
              <a:t>postojeći</a:t>
            </a:r>
            <a:r>
              <a:rPr lang="en-GB" sz="4400" dirty="0" smtClean="0"/>
              <a:t>, </a:t>
            </a:r>
            <a:r>
              <a:rPr lang="en-GB" sz="4400" dirty="0" err="1" smtClean="0"/>
              <a:t>već</a:t>
            </a:r>
            <a:r>
              <a:rPr lang="en-GB" sz="4400" dirty="0" smtClean="0"/>
              <a:t> </a:t>
            </a:r>
            <a:r>
              <a:rPr lang="en-GB" sz="4400" dirty="0" err="1" smtClean="0"/>
              <a:t>izgrađeni</a:t>
            </a:r>
            <a:r>
              <a:rPr lang="en-GB" sz="4400" dirty="0" smtClean="0"/>
              <a:t> </a:t>
            </a:r>
            <a:r>
              <a:rPr lang="en-GB" sz="4400" dirty="0" err="1" smtClean="0"/>
              <a:t>sistem</a:t>
            </a:r>
            <a:r>
              <a:rPr lang="en-GB" sz="4400" dirty="0" smtClean="0"/>
              <a:t>. </a:t>
            </a:r>
            <a:endParaRPr lang="en-GB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CC4CAA6-4664-458F-A9D9-27EC1B0F67C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2248" y="204952"/>
            <a:ext cx="11303876" cy="121268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GB" sz="4000" b="1" i="1" dirty="0" err="1" smtClean="0">
                <a:latin typeface="Arial" pitchFamily="34" charset="0"/>
                <a:cs typeface="Arial" pitchFamily="34" charset="0"/>
              </a:rPr>
              <a:t>Elektroenergetski</a:t>
            </a:r>
            <a:r>
              <a:rPr lang="en-GB" sz="4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b="1" i="1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GB" sz="3200" dirty="0" smtClean="0"/>
              <a:t/>
            </a:r>
            <a:br>
              <a:rPr lang="en-GB" sz="3200" dirty="0" smtClean="0"/>
            </a:br>
            <a:endParaRPr lang="en-GB" b="1" i="1" dirty="0">
              <a:solidFill>
                <a:schemeClr val="accent2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99546" y="220716"/>
            <a:ext cx="11209282" cy="12612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CS" sz="4000" b="1" i="1" cap="small" dirty="0" smtClean="0">
                <a:latin typeface="Arial" pitchFamily="34" charset="0"/>
                <a:cs typeface="Arial" pitchFamily="34" charset="0"/>
              </a:rPr>
              <a:t>Planiranje i eksploatacija EES-a</a:t>
            </a:r>
            <a:r>
              <a:rPr kumimoji="0" lang="en-GB" sz="3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GB" sz="3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GB" sz="3000" b="1" i="1" u="none" strike="noStrike" kern="1200" cap="sm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62607" y="1828800"/>
            <a:ext cx="10862441" cy="4645152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q"/>
            </a:pPr>
            <a:r>
              <a:rPr lang="sr-Latn-CS" sz="3200" b="1" i="1" dirty="0" smtClean="0">
                <a:solidFill>
                  <a:schemeClr val="accent2"/>
                </a:solidFill>
              </a:rPr>
              <a:t> </a:t>
            </a:r>
            <a:r>
              <a:rPr lang="en-GB" sz="4000" b="1" i="1" u="sng" dirty="0" err="1" smtClean="0">
                <a:solidFill>
                  <a:schemeClr val="accent2"/>
                </a:solidFill>
              </a:rPr>
              <a:t>Eksploatacija</a:t>
            </a:r>
            <a:r>
              <a:rPr lang="en-GB" sz="4000" b="1" i="1" u="sng" dirty="0" smtClean="0">
                <a:solidFill>
                  <a:schemeClr val="accent2"/>
                </a:solidFill>
              </a:rPr>
              <a:t> EES </a:t>
            </a:r>
            <a:r>
              <a:rPr lang="en-GB" sz="4000" i="1" dirty="0" err="1" smtClean="0">
                <a:solidFill>
                  <a:schemeClr val="accent2"/>
                </a:solidFill>
              </a:rPr>
              <a:t>predstavlja</a:t>
            </a:r>
            <a:r>
              <a:rPr lang="en-GB" sz="4000" i="1" dirty="0" smtClean="0">
                <a:solidFill>
                  <a:schemeClr val="accent2"/>
                </a:solidFill>
              </a:rPr>
              <a:t> </a:t>
            </a:r>
            <a:r>
              <a:rPr lang="en-GB" sz="4000" i="1" dirty="0" err="1" smtClean="0">
                <a:solidFill>
                  <a:schemeClr val="accent2"/>
                </a:solidFill>
              </a:rPr>
              <a:t>skup</a:t>
            </a:r>
            <a:r>
              <a:rPr lang="en-GB" sz="4000" i="1" dirty="0" smtClean="0">
                <a:solidFill>
                  <a:schemeClr val="accent2"/>
                </a:solidFill>
              </a:rPr>
              <a:t> </a:t>
            </a:r>
            <a:r>
              <a:rPr lang="en-GB" sz="4000" i="1" dirty="0" err="1" smtClean="0">
                <a:solidFill>
                  <a:schemeClr val="accent2"/>
                </a:solidFill>
              </a:rPr>
              <a:t>upravljačkih</a:t>
            </a:r>
            <a:r>
              <a:rPr lang="en-GB" sz="4000" i="1" dirty="0" smtClean="0">
                <a:solidFill>
                  <a:schemeClr val="accent2"/>
                </a:solidFill>
              </a:rPr>
              <a:t> </a:t>
            </a:r>
            <a:r>
              <a:rPr lang="en-GB" sz="4000" i="1" dirty="0" err="1" smtClean="0">
                <a:solidFill>
                  <a:schemeClr val="accent2"/>
                </a:solidFill>
              </a:rPr>
              <a:t>akcija</a:t>
            </a:r>
            <a:r>
              <a:rPr lang="en-GB" sz="4000" i="1" dirty="0" smtClean="0">
                <a:solidFill>
                  <a:schemeClr val="accent2"/>
                </a:solidFill>
              </a:rPr>
              <a:t> </a:t>
            </a:r>
            <a:r>
              <a:rPr lang="en-GB" sz="4000" i="1" dirty="0" err="1" smtClean="0">
                <a:solidFill>
                  <a:schemeClr val="accent2"/>
                </a:solidFill>
              </a:rPr>
              <a:t>preduzetih</a:t>
            </a:r>
            <a:r>
              <a:rPr lang="en-GB" sz="4000" i="1" dirty="0" smtClean="0">
                <a:solidFill>
                  <a:schemeClr val="accent2"/>
                </a:solidFill>
              </a:rPr>
              <a:t> u </a:t>
            </a:r>
            <a:r>
              <a:rPr lang="en-GB" sz="4000" i="1" dirty="0" err="1" smtClean="0">
                <a:solidFill>
                  <a:schemeClr val="accent2"/>
                </a:solidFill>
              </a:rPr>
              <a:t>cilju</a:t>
            </a:r>
            <a:r>
              <a:rPr lang="en-GB" sz="4000" i="1" dirty="0" smtClean="0">
                <a:solidFill>
                  <a:schemeClr val="accent2"/>
                </a:solidFill>
              </a:rPr>
              <a:t> </a:t>
            </a:r>
            <a:r>
              <a:rPr lang="en-GB" sz="4000" i="1" dirty="0" err="1" smtClean="0">
                <a:solidFill>
                  <a:schemeClr val="accent2"/>
                </a:solidFill>
              </a:rPr>
              <a:t>zadovoljenja</a:t>
            </a:r>
            <a:r>
              <a:rPr lang="en-GB" sz="4000" i="1" dirty="0" smtClean="0">
                <a:solidFill>
                  <a:schemeClr val="accent2"/>
                </a:solidFill>
              </a:rPr>
              <a:t> </a:t>
            </a:r>
            <a:r>
              <a:rPr lang="en-GB" sz="4000" i="1" dirty="0" err="1" smtClean="0">
                <a:solidFill>
                  <a:schemeClr val="accent2"/>
                </a:solidFill>
              </a:rPr>
              <a:t>potreba</a:t>
            </a:r>
            <a:r>
              <a:rPr lang="en-GB" sz="4000" i="1" dirty="0" smtClean="0">
                <a:solidFill>
                  <a:schemeClr val="accent2"/>
                </a:solidFill>
              </a:rPr>
              <a:t> </a:t>
            </a:r>
            <a:r>
              <a:rPr lang="en-GB" sz="4000" i="1" dirty="0" err="1" smtClean="0">
                <a:solidFill>
                  <a:schemeClr val="accent2"/>
                </a:solidFill>
              </a:rPr>
              <a:t>potrošača</a:t>
            </a:r>
            <a:r>
              <a:rPr lang="en-GB" sz="4000" i="1" dirty="0" smtClean="0">
                <a:solidFill>
                  <a:schemeClr val="accent2"/>
                </a:solidFill>
              </a:rPr>
              <a:t>, </a:t>
            </a:r>
            <a:r>
              <a:rPr lang="en-GB" sz="4000" i="1" dirty="0" err="1" smtClean="0">
                <a:solidFill>
                  <a:schemeClr val="accent2"/>
                </a:solidFill>
              </a:rPr>
              <a:t>uz</a:t>
            </a:r>
            <a:r>
              <a:rPr lang="en-GB" sz="4000" i="1" dirty="0" smtClean="0">
                <a:solidFill>
                  <a:schemeClr val="accent2"/>
                </a:solidFill>
              </a:rPr>
              <a:t> </a:t>
            </a:r>
            <a:r>
              <a:rPr lang="en-GB" sz="4000" i="1" dirty="0" err="1" smtClean="0">
                <a:solidFill>
                  <a:schemeClr val="accent2"/>
                </a:solidFill>
              </a:rPr>
              <a:t>uslov</a:t>
            </a:r>
            <a:r>
              <a:rPr lang="en-GB" sz="4000" i="1" dirty="0" smtClean="0">
                <a:solidFill>
                  <a:schemeClr val="accent2"/>
                </a:solidFill>
              </a:rPr>
              <a:t> </a:t>
            </a:r>
            <a:r>
              <a:rPr lang="en-GB" sz="4000" i="1" dirty="0" err="1" smtClean="0">
                <a:solidFill>
                  <a:schemeClr val="accent2"/>
                </a:solidFill>
              </a:rPr>
              <a:t>obezbeđenja</a:t>
            </a:r>
            <a:r>
              <a:rPr lang="en-GB" sz="4000" i="1" dirty="0" smtClean="0">
                <a:solidFill>
                  <a:schemeClr val="accent2"/>
                </a:solidFill>
              </a:rPr>
              <a:t> </a:t>
            </a:r>
            <a:r>
              <a:rPr lang="en-GB" sz="4000" i="1" dirty="0" err="1" smtClean="0">
                <a:solidFill>
                  <a:schemeClr val="accent2"/>
                </a:solidFill>
              </a:rPr>
              <a:t>sigurnosti</a:t>
            </a:r>
            <a:r>
              <a:rPr lang="en-GB" sz="4000" i="1" dirty="0" smtClean="0">
                <a:solidFill>
                  <a:schemeClr val="accent2"/>
                </a:solidFill>
              </a:rPr>
              <a:t> </a:t>
            </a:r>
            <a:r>
              <a:rPr lang="en-GB" sz="4000" i="1" dirty="0" err="1" smtClean="0">
                <a:solidFill>
                  <a:schemeClr val="accent2"/>
                </a:solidFill>
              </a:rPr>
              <a:t>pogona</a:t>
            </a:r>
            <a:r>
              <a:rPr lang="en-GB" sz="4000" i="1" dirty="0" smtClean="0">
                <a:solidFill>
                  <a:schemeClr val="accent2"/>
                </a:solidFill>
              </a:rPr>
              <a:t> </a:t>
            </a:r>
            <a:r>
              <a:rPr lang="en-GB" sz="4000" i="1" dirty="0" err="1" smtClean="0">
                <a:solidFill>
                  <a:schemeClr val="accent2"/>
                </a:solidFill>
              </a:rPr>
              <a:t>izvora</a:t>
            </a:r>
            <a:r>
              <a:rPr lang="en-GB" sz="4000" i="1" dirty="0" smtClean="0">
                <a:solidFill>
                  <a:schemeClr val="accent2"/>
                </a:solidFill>
              </a:rPr>
              <a:t> </a:t>
            </a:r>
            <a:r>
              <a:rPr lang="en-GB" sz="4000" i="1" dirty="0" err="1" smtClean="0">
                <a:solidFill>
                  <a:schemeClr val="accent2"/>
                </a:solidFill>
              </a:rPr>
              <a:t>i</a:t>
            </a:r>
            <a:r>
              <a:rPr lang="en-GB" sz="4000" i="1" dirty="0" smtClean="0">
                <a:solidFill>
                  <a:schemeClr val="accent2"/>
                </a:solidFill>
              </a:rPr>
              <a:t> </a:t>
            </a:r>
            <a:r>
              <a:rPr lang="en-GB" sz="4000" i="1" dirty="0" err="1" smtClean="0">
                <a:solidFill>
                  <a:schemeClr val="accent2"/>
                </a:solidFill>
              </a:rPr>
              <a:t>mreže</a:t>
            </a:r>
            <a:r>
              <a:rPr lang="en-GB" sz="4000" i="1" dirty="0" smtClean="0">
                <a:solidFill>
                  <a:schemeClr val="accent2"/>
                </a:solidFill>
              </a:rPr>
              <a:t>, </a:t>
            </a:r>
            <a:r>
              <a:rPr lang="en-GB" sz="4000" i="1" dirty="0" err="1" smtClean="0">
                <a:solidFill>
                  <a:schemeClr val="accent2"/>
                </a:solidFill>
              </a:rPr>
              <a:t>pouzdanost</a:t>
            </a:r>
            <a:r>
              <a:rPr lang="en-GB" sz="4000" i="1" dirty="0" smtClean="0">
                <a:solidFill>
                  <a:schemeClr val="accent2"/>
                </a:solidFill>
              </a:rPr>
              <a:t> </a:t>
            </a:r>
            <a:r>
              <a:rPr lang="en-GB" sz="4000" i="1" dirty="0" err="1" smtClean="0">
                <a:solidFill>
                  <a:schemeClr val="accent2"/>
                </a:solidFill>
              </a:rPr>
              <a:t>napajanja</a:t>
            </a:r>
            <a:r>
              <a:rPr lang="en-GB" sz="4000" i="1" dirty="0" smtClean="0">
                <a:solidFill>
                  <a:schemeClr val="accent2"/>
                </a:solidFill>
              </a:rPr>
              <a:t> </a:t>
            </a:r>
            <a:r>
              <a:rPr lang="en-GB" sz="4000" i="1" dirty="0" err="1" smtClean="0">
                <a:solidFill>
                  <a:schemeClr val="accent2"/>
                </a:solidFill>
              </a:rPr>
              <a:t>potrošača</a:t>
            </a:r>
            <a:r>
              <a:rPr lang="en-GB" sz="4000" i="1" dirty="0" smtClean="0">
                <a:solidFill>
                  <a:schemeClr val="accent2"/>
                </a:solidFill>
              </a:rPr>
              <a:t> </a:t>
            </a:r>
            <a:r>
              <a:rPr lang="en-GB" sz="4000" i="1" dirty="0" err="1" smtClean="0">
                <a:solidFill>
                  <a:schemeClr val="accent2"/>
                </a:solidFill>
              </a:rPr>
              <a:t>kvalitetnom</a:t>
            </a:r>
            <a:r>
              <a:rPr lang="en-GB" sz="4000" i="1" dirty="0" smtClean="0">
                <a:solidFill>
                  <a:schemeClr val="accent2"/>
                </a:solidFill>
              </a:rPr>
              <a:t> </a:t>
            </a:r>
            <a:r>
              <a:rPr lang="en-GB" sz="4000" i="1" dirty="0" err="1" smtClean="0">
                <a:solidFill>
                  <a:schemeClr val="accent2"/>
                </a:solidFill>
              </a:rPr>
              <a:t>električnom</a:t>
            </a:r>
            <a:r>
              <a:rPr lang="en-GB" sz="4000" i="1" dirty="0" smtClean="0">
                <a:solidFill>
                  <a:schemeClr val="accent2"/>
                </a:solidFill>
              </a:rPr>
              <a:t> </a:t>
            </a:r>
            <a:r>
              <a:rPr lang="en-GB" sz="4000" i="1" dirty="0" err="1" smtClean="0">
                <a:solidFill>
                  <a:schemeClr val="accent2"/>
                </a:solidFill>
              </a:rPr>
              <a:t>energijom</a:t>
            </a:r>
            <a:r>
              <a:rPr lang="en-GB" sz="4000" i="1" dirty="0" smtClean="0">
                <a:solidFill>
                  <a:schemeClr val="accent2"/>
                </a:solidFill>
              </a:rPr>
              <a:t> </a:t>
            </a:r>
            <a:r>
              <a:rPr lang="en-GB" sz="4000" i="1" dirty="0" err="1" smtClean="0">
                <a:solidFill>
                  <a:schemeClr val="accent2"/>
                </a:solidFill>
              </a:rPr>
              <a:t>i</a:t>
            </a:r>
            <a:r>
              <a:rPr lang="en-GB" sz="4000" i="1" dirty="0" smtClean="0">
                <a:solidFill>
                  <a:schemeClr val="accent2"/>
                </a:solidFill>
              </a:rPr>
              <a:t> </a:t>
            </a:r>
            <a:r>
              <a:rPr lang="en-GB" sz="4000" i="1" dirty="0" err="1" smtClean="0">
                <a:solidFill>
                  <a:schemeClr val="accent2"/>
                </a:solidFill>
              </a:rPr>
              <a:t>najmanji</a:t>
            </a:r>
            <a:r>
              <a:rPr lang="en-GB" sz="4000" i="1" dirty="0" smtClean="0">
                <a:solidFill>
                  <a:schemeClr val="accent2"/>
                </a:solidFill>
              </a:rPr>
              <a:t> </a:t>
            </a:r>
            <a:r>
              <a:rPr lang="en-GB" sz="4000" i="1" dirty="0" err="1" smtClean="0">
                <a:solidFill>
                  <a:schemeClr val="accent2"/>
                </a:solidFill>
              </a:rPr>
              <a:t>troškovi</a:t>
            </a:r>
            <a:r>
              <a:rPr lang="en-GB" sz="4000" i="1" dirty="0" smtClean="0">
                <a:solidFill>
                  <a:schemeClr val="accent2"/>
                </a:solidFill>
              </a:rPr>
              <a:t> </a:t>
            </a:r>
            <a:r>
              <a:rPr lang="en-GB" sz="4000" i="1" dirty="0" err="1" smtClean="0">
                <a:solidFill>
                  <a:schemeClr val="accent2"/>
                </a:solidFill>
              </a:rPr>
              <a:t>poslovanja</a:t>
            </a:r>
            <a:r>
              <a:rPr lang="en-GB" sz="4000" i="1" dirty="0" smtClean="0">
                <a:solidFill>
                  <a:schemeClr val="accent2"/>
                </a:solidFill>
              </a:rPr>
              <a:t>.</a:t>
            </a:r>
            <a:endParaRPr lang="en-GB" sz="4000" i="1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CC4CAA6-4664-458F-A9D9-27EC1B0F67C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2248" y="204952"/>
            <a:ext cx="11303876" cy="121268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GB" sz="4000" b="1" i="1" dirty="0" err="1" smtClean="0">
                <a:latin typeface="Arial" pitchFamily="34" charset="0"/>
                <a:cs typeface="Arial" pitchFamily="34" charset="0"/>
              </a:rPr>
              <a:t>Elektroenergetski</a:t>
            </a:r>
            <a:r>
              <a:rPr lang="en-GB" sz="4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b="1" i="1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GB" sz="3200" dirty="0" smtClean="0"/>
              <a:t/>
            </a:r>
            <a:br>
              <a:rPr lang="en-GB" sz="3200" dirty="0" smtClean="0"/>
            </a:br>
            <a:endParaRPr lang="en-GB" b="1" i="1" dirty="0">
              <a:solidFill>
                <a:schemeClr val="accent2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99546" y="220716"/>
            <a:ext cx="11209282" cy="12612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CS" sz="4000" b="1" i="1" cap="small" dirty="0" smtClean="0">
                <a:latin typeface="Arial" pitchFamily="34" charset="0"/>
                <a:cs typeface="Arial" pitchFamily="34" charset="0"/>
              </a:rPr>
              <a:t>Eksploatacija EES-a</a:t>
            </a:r>
            <a:r>
              <a:rPr kumimoji="0" lang="en-GB" sz="3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GB" sz="3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GB" sz="3000" b="1" i="1" u="none" strike="noStrike" kern="1200" cap="sm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62607" y="1828800"/>
            <a:ext cx="11225048" cy="46451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sr-Latn-CS" sz="4000" b="1" i="1" dirty="0" smtClean="0">
                <a:solidFill>
                  <a:schemeClr val="accent2"/>
                </a:solidFill>
              </a:rPr>
              <a:t> </a:t>
            </a:r>
            <a:r>
              <a:rPr lang="sr-Latn-CS" sz="4000" dirty="0" smtClean="0"/>
              <a:t>S</a:t>
            </a:r>
            <a:r>
              <a:rPr lang="en-GB" sz="4000" dirty="0" err="1" smtClean="0"/>
              <a:t>ve</a:t>
            </a:r>
            <a:r>
              <a:rPr lang="en-GB" sz="4000" dirty="0" smtClean="0"/>
              <a:t> </a:t>
            </a:r>
            <a:r>
              <a:rPr lang="en-GB" sz="4000" dirty="0" err="1" smtClean="0"/>
              <a:t>funkcije</a:t>
            </a:r>
            <a:r>
              <a:rPr lang="en-GB" sz="4000" dirty="0" smtClean="0"/>
              <a:t> </a:t>
            </a:r>
            <a:r>
              <a:rPr lang="en-GB" sz="4000" dirty="0" err="1" smtClean="0"/>
              <a:t>eksploatacije</a:t>
            </a:r>
            <a:r>
              <a:rPr lang="en-GB" sz="4000" dirty="0" smtClean="0"/>
              <a:t> se </a:t>
            </a:r>
            <a:r>
              <a:rPr lang="en-GB" sz="4000" dirty="0" err="1" smtClean="0"/>
              <a:t>mogu</a:t>
            </a:r>
            <a:r>
              <a:rPr lang="en-GB" sz="4000" dirty="0" smtClean="0"/>
              <a:t> </a:t>
            </a:r>
            <a:r>
              <a:rPr lang="en-GB" sz="4000" dirty="0" err="1" smtClean="0"/>
              <a:t>svrstati</a:t>
            </a:r>
            <a:r>
              <a:rPr lang="en-GB" sz="4000" dirty="0" smtClean="0"/>
              <a:t> u </a:t>
            </a:r>
            <a:r>
              <a:rPr lang="en-GB" sz="4000" b="1" dirty="0" smtClean="0"/>
              <a:t>tri </a:t>
            </a:r>
            <a:r>
              <a:rPr lang="en-GB" sz="4000" b="1" dirty="0" err="1" smtClean="0"/>
              <a:t>vremenska</a:t>
            </a:r>
            <a:r>
              <a:rPr lang="en-GB" sz="4000" b="1" dirty="0" smtClean="0"/>
              <a:t> </a:t>
            </a:r>
            <a:r>
              <a:rPr lang="en-GB" sz="4000" b="1" dirty="0" err="1" smtClean="0"/>
              <a:t>perioda</a:t>
            </a:r>
            <a:r>
              <a:rPr lang="en-GB" sz="4000" dirty="0" smtClean="0"/>
              <a:t>: </a:t>
            </a:r>
            <a:endParaRPr lang="sr-Latn-CS" sz="4000" dirty="0" smtClean="0"/>
          </a:p>
          <a:p>
            <a:pPr>
              <a:buNone/>
            </a:pPr>
            <a:endParaRPr lang="en-GB" sz="4000" dirty="0" smtClean="0"/>
          </a:p>
          <a:p>
            <a:pPr marL="742950" lvl="0" indent="-742950">
              <a:buFont typeface="+mj-lt"/>
              <a:buAutoNum type="arabicPeriod"/>
            </a:pPr>
            <a:r>
              <a:rPr lang="sr-Latn-CS" sz="4000" dirty="0" smtClean="0"/>
              <a:t> </a:t>
            </a:r>
            <a:r>
              <a:rPr lang="sr-Latn-CS" sz="4000" b="1" dirty="0" smtClean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GB" sz="4000" b="1" dirty="0" err="1" smtClean="0">
                <a:solidFill>
                  <a:schemeClr val="accent1">
                    <a:lumMod val="75000"/>
                  </a:schemeClr>
                </a:solidFill>
              </a:rPr>
              <a:t>riprema</a:t>
            </a:r>
            <a:r>
              <a:rPr lang="en-GB" sz="4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4000" b="1" dirty="0" err="1" smtClean="0">
                <a:solidFill>
                  <a:schemeClr val="accent1">
                    <a:lumMod val="75000"/>
                  </a:schemeClr>
                </a:solidFill>
              </a:rPr>
              <a:t>pogona</a:t>
            </a:r>
            <a:r>
              <a:rPr lang="en-GB" sz="4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4000" dirty="0" smtClean="0"/>
              <a:t>(</a:t>
            </a:r>
            <a:r>
              <a:rPr lang="en-GB" sz="4000" dirty="0" err="1" smtClean="0"/>
              <a:t>operativno</a:t>
            </a:r>
            <a:r>
              <a:rPr lang="en-GB" sz="4000" dirty="0" smtClean="0"/>
              <a:t> </a:t>
            </a:r>
            <a:r>
              <a:rPr lang="en-GB" sz="4000" dirty="0" err="1" smtClean="0"/>
              <a:t>planiranje</a:t>
            </a:r>
            <a:r>
              <a:rPr lang="en-GB" sz="4000" dirty="0" smtClean="0"/>
              <a:t>)</a:t>
            </a:r>
          </a:p>
          <a:p>
            <a:pPr marL="742950" lvl="0" indent="-742950">
              <a:buFont typeface="+mj-lt"/>
              <a:buAutoNum type="arabicPeriod"/>
            </a:pPr>
            <a:r>
              <a:rPr lang="sr-Latn-CS" sz="4000" b="1" dirty="0" smtClean="0"/>
              <a:t> </a:t>
            </a:r>
            <a:r>
              <a:rPr lang="sr-Latn-CS" sz="4000" b="1" dirty="0" smtClean="0">
                <a:solidFill>
                  <a:schemeClr val="accent1">
                    <a:lumMod val="75000"/>
                  </a:schemeClr>
                </a:solidFill>
              </a:rPr>
              <a:t>U</a:t>
            </a:r>
            <a:r>
              <a:rPr lang="en-GB" sz="4000" b="1" dirty="0" err="1" smtClean="0">
                <a:solidFill>
                  <a:schemeClr val="accent1">
                    <a:lumMod val="75000"/>
                  </a:schemeClr>
                </a:solidFill>
              </a:rPr>
              <a:t>pravljanje</a:t>
            </a:r>
            <a:r>
              <a:rPr lang="en-GB" sz="4000" b="1" dirty="0" smtClean="0">
                <a:solidFill>
                  <a:schemeClr val="accent1">
                    <a:lumMod val="75000"/>
                  </a:schemeClr>
                </a:solidFill>
              </a:rPr>
              <a:t> u </a:t>
            </a:r>
            <a:r>
              <a:rPr lang="en-GB" sz="4000" b="1" dirty="0" err="1" smtClean="0">
                <a:solidFill>
                  <a:schemeClr val="accent1">
                    <a:lumMod val="75000"/>
                  </a:schemeClr>
                </a:solidFill>
              </a:rPr>
              <a:t>realnom</a:t>
            </a:r>
            <a:r>
              <a:rPr lang="en-GB" sz="4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4000" b="1" dirty="0" err="1" smtClean="0">
                <a:solidFill>
                  <a:schemeClr val="accent1">
                    <a:lumMod val="75000"/>
                  </a:schemeClr>
                </a:solidFill>
              </a:rPr>
              <a:t>vremenu</a:t>
            </a:r>
            <a:endParaRPr lang="en-GB" sz="4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sr-Latn-CS" sz="4000" b="1" dirty="0" smtClean="0">
                <a:solidFill>
                  <a:schemeClr val="accent1">
                    <a:lumMod val="75000"/>
                  </a:schemeClr>
                </a:solidFill>
              </a:rPr>
              <a:t> A</a:t>
            </a:r>
            <a:r>
              <a:rPr lang="en-GB" sz="4000" b="1" dirty="0" err="1" smtClean="0">
                <a:solidFill>
                  <a:schemeClr val="accent1">
                    <a:lumMod val="75000"/>
                  </a:schemeClr>
                </a:solidFill>
              </a:rPr>
              <a:t>naliza</a:t>
            </a:r>
            <a:r>
              <a:rPr lang="en-GB" sz="4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4000" b="1" dirty="0" err="1" smtClean="0">
                <a:solidFill>
                  <a:schemeClr val="accent1">
                    <a:lumMod val="75000"/>
                  </a:schemeClr>
                </a:solidFill>
              </a:rPr>
              <a:t>ostvarenog</a:t>
            </a:r>
            <a:r>
              <a:rPr lang="en-GB" sz="4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4000" b="1" dirty="0" err="1" smtClean="0">
                <a:solidFill>
                  <a:schemeClr val="accent1">
                    <a:lumMod val="75000"/>
                  </a:schemeClr>
                </a:solidFill>
              </a:rPr>
              <a:t>pogona</a:t>
            </a:r>
            <a:r>
              <a:rPr lang="en-GB" sz="4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just">
              <a:buFont typeface="Wingdings" pitchFamily="2" charset="2"/>
              <a:buChar char="q"/>
            </a:pPr>
            <a:endParaRPr lang="en-GB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CC4CAA6-4664-458F-A9D9-27EC1B0F67C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2248" y="204952"/>
            <a:ext cx="11303876" cy="121268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GB" sz="4000" b="1" i="1" dirty="0" err="1" smtClean="0">
                <a:latin typeface="Arial" pitchFamily="34" charset="0"/>
                <a:cs typeface="Arial" pitchFamily="34" charset="0"/>
              </a:rPr>
              <a:t>Elektroenergetski</a:t>
            </a:r>
            <a:r>
              <a:rPr lang="en-GB" sz="4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b="1" i="1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GB" sz="3200" dirty="0" smtClean="0"/>
              <a:t/>
            </a:r>
            <a:br>
              <a:rPr lang="en-GB" sz="3200" dirty="0" smtClean="0"/>
            </a:br>
            <a:endParaRPr lang="en-GB" b="1" i="1" dirty="0">
              <a:solidFill>
                <a:schemeClr val="accent2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99546" y="220716"/>
            <a:ext cx="11209282" cy="12612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CS" sz="4000" b="1" i="1" cap="small" dirty="0" smtClean="0">
                <a:latin typeface="Arial" pitchFamily="34" charset="0"/>
                <a:cs typeface="Arial" pitchFamily="34" charset="0"/>
              </a:rPr>
              <a:t>Eksploatacija EES-a</a:t>
            </a:r>
            <a:r>
              <a:rPr kumimoji="0" lang="en-GB" sz="3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GB" sz="3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GB" sz="3000" b="1" i="1" u="none" strike="noStrike" kern="1200" cap="sm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0717" y="1655379"/>
            <a:ext cx="10767849" cy="5013435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q"/>
            </a:pPr>
            <a:r>
              <a:rPr lang="sr-Latn-CS" sz="4000" i="1" dirty="0" smtClean="0">
                <a:solidFill>
                  <a:schemeClr val="accent2"/>
                </a:solidFill>
              </a:rPr>
              <a:t> </a:t>
            </a:r>
            <a:r>
              <a:rPr lang="en-GB" sz="3200" b="1" dirty="0" err="1" smtClean="0"/>
              <a:t>Priprema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pogona</a:t>
            </a:r>
            <a:r>
              <a:rPr lang="en-GB" sz="3200" b="1" dirty="0" smtClean="0"/>
              <a:t> </a:t>
            </a:r>
            <a:r>
              <a:rPr lang="en-GB" sz="3200" dirty="0" err="1" smtClean="0"/>
              <a:t>obuhvata</a:t>
            </a:r>
            <a:r>
              <a:rPr lang="en-GB" sz="3200" dirty="0" smtClean="0"/>
              <a:t> </a:t>
            </a:r>
            <a:r>
              <a:rPr lang="en-GB" sz="3200" dirty="0" err="1" smtClean="0"/>
              <a:t>čitav</a:t>
            </a:r>
            <a:r>
              <a:rPr lang="en-GB" sz="3200" dirty="0" smtClean="0"/>
              <a:t> period </a:t>
            </a:r>
            <a:r>
              <a:rPr lang="en-GB" sz="3200" dirty="0" err="1" smtClean="0"/>
              <a:t>koji</a:t>
            </a:r>
            <a:r>
              <a:rPr lang="en-GB" sz="3200" dirty="0" smtClean="0"/>
              <a:t> </a:t>
            </a:r>
            <a:r>
              <a:rPr lang="en-GB" sz="3200" dirty="0" err="1" smtClean="0"/>
              <a:t>prethodi</a:t>
            </a:r>
            <a:r>
              <a:rPr lang="en-GB" sz="3200" dirty="0" smtClean="0"/>
              <a:t> </a:t>
            </a:r>
            <a:r>
              <a:rPr lang="en-GB" sz="3200" dirty="0" err="1" smtClean="0"/>
              <a:t>događaju</a:t>
            </a:r>
            <a:r>
              <a:rPr lang="en-GB" sz="3200" dirty="0" smtClean="0"/>
              <a:t>, a </a:t>
            </a:r>
            <a:r>
              <a:rPr lang="en-GB" sz="3200" dirty="0" err="1" smtClean="0"/>
              <a:t>obavlja</a:t>
            </a:r>
            <a:r>
              <a:rPr lang="en-GB" sz="3200" dirty="0" smtClean="0"/>
              <a:t> se u </a:t>
            </a:r>
            <a:r>
              <a:rPr lang="en-GB" sz="3200" dirty="0" err="1" smtClean="0"/>
              <a:t>dnevnim</a:t>
            </a:r>
            <a:r>
              <a:rPr lang="en-GB" sz="3200" dirty="0" smtClean="0"/>
              <a:t>, </a:t>
            </a:r>
            <a:r>
              <a:rPr lang="en-GB" sz="3200" dirty="0" err="1" smtClean="0"/>
              <a:t>sedmičnim</a:t>
            </a:r>
            <a:r>
              <a:rPr lang="en-GB" sz="3200" dirty="0" smtClean="0"/>
              <a:t>, </a:t>
            </a:r>
            <a:r>
              <a:rPr lang="en-GB" sz="3200" dirty="0" err="1" smtClean="0"/>
              <a:t>mjesečnim</a:t>
            </a:r>
            <a:r>
              <a:rPr lang="en-GB" sz="3200" dirty="0" smtClean="0"/>
              <a:t> </a:t>
            </a:r>
            <a:r>
              <a:rPr lang="en-GB" sz="3200" dirty="0" err="1" smtClean="0"/>
              <a:t>i</a:t>
            </a:r>
            <a:r>
              <a:rPr lang="en-GB" sz="3200" dirty="0" smtClean="0"/>
              <a:t> </a:t>
            </a:r>
            <a:r>
              <a:rPr lang="en-GB" sz="3200" dirty="0" err="1" smtClean="0"/>
              <a:t>godišnjim</a:t>
            </a:r>
            <a:r>
              <a:rPr lang="en-GB" sz="3200" dirty="0" smtClean="0"/>
              <a:t> </a:t>
            </a:r>
            <a:r>
              <a:rPr lang="en-GB" sz="3200" dirty="0" err="1" smtClean="0"/>
              <a:t>ciklusima</a:t>
            </a:r>
            <a:r>
              <a:rPr lang="en-GB" sz="3200" dirty="0" smtClean="0"/>
              <a:t>.</a:t>
            </a:r>
            <a:endParaRPr lang="sr-Latn-CS" sz="3200" dirty="0" smtClean="0"/>
          </a:p>
          <a:p>
            <a:pPr algn="just">
              <a:buFont typeface="Wingdings" pitchFamily="2" charset="2"/>
              <a:buChar char="q"/>
            </a:pPr>
            <a:endParaRPr lang="sr-Latn-CS" sz="3200" dirty="0" smtClean="0"/>
          </a:p>
          <a:p>
            <a:pPr algn="just">
              <a:buFont typeface="Wingdings" pitchFamily="2" charset="2"/>
              <a:buChar char="q"/>
            </a:pPr>
            <a:r>
              <a:rPr lang="sr-Latn-CS" sz="3200" dirty="0" smtClean="0"/>
              <a:t> </a:t>
            </a:r>
            <a:r>
              <a:rPr lang="en-GB" sz="3200" b="1" dirty="0" err="1" smtClean="0"/>
              <a:t>Upravljanje</a:t>
            </a:r>
            <a:r>
              <a:rPr lang="en-GB" sz="3200" dirty="0" smtClean="0"/>
              <a:t> u </a:t>
            </a:r>
            <a:r>
              <a:rPr lang="en-GB" sz="3200" dirty="0" err="1" smtClean="0"/>
              <a:t>realnom</a:t>
            </a:r>
            <a:r>
              <a:rPr lang="en-GB" sz="3200" dirty="0" smtClean="0"/>
              <a:t> </a:t>
            </a:r>
            <a:r>
              <a:rPr lang="en-GB" sz="3200" dirty="0" err="1" smtClean="0"/>
              <a:t>vremenu</a:t>
            </a:r>
            <a:r>
              <a:rPr lang="en-GB" sz="3200" dirty="0" smtClean="0"/>
              <a:t> </a:t>
            </a:r>
            <a:r>
              <a:rPr lang="en-GB" sz="3200" dirty="0" err="1" smtClean="0"/>
              <a:t>obuhvata</a:t>
            </a:r>
            <a:r>
              <a:rPr lang="en-GB" sz="3200" dirty="0" smtClean="0"/>
              <a:t> </a:t>
            </a:r>
            <a:r>
              <a:rPr lang="en-GB" sz="3200" dirty="0" err="1" smtClean="0"/>
              <a:t>sam</a:t>
            </a:r>
            <a:r>
              <a:rPr lang="en-GB" sz="3200" dirty="0" smtClean="0"/>
              <a:t> </a:t>
            </a:r>
            <a:r>
              <a:rPr lang="en-GB" sz="3200" dirty="0" err="1" smtClean="0"/>
              <a:t>događaj</a:t>
            </a:r>
            <a:r>
              <a:rPr lang="en-GB" sz="3200" dirty="0" smtClean="0"/>
              <a:t> </a:t>
            </a:r>
            <a:r>
              <a:rPr lang="en-GB" sz="3200" dirty="0" err="1" smtClean="0"/>
              <a:t>i</a:t>
            </a:r>
            <a:r>
              <a:rPr lang="en-GB" sz="3200" dirty="0" smtClean="0"/>
              <a:t> </a:t>
            </a:r>
            <a:r>
              <a:rPr lang="en-GB" sz="3200" dirty="0" err="1" smtClean="0"/>
              <a:t>kratke</a:t>
            </a:r>
            <a:r>
              <a:rPr lang="en-GB" sz="3200" dirty="0" smtClean="0"/>
              <a:t> </a:t>
            </a:r>
            <a:r>
              <a:rPr lang="en-GB" sz="3200" dirty="0" err="1" smtClean="0"/>
              <a:t>periode</a:t>
            </a:r>
            <a:r>
              <a:rPr lang="en-GB" sz="3200" dirty="0" smtClean="0"/>
              <a:t> </a:t>
            </a:r>
            <a:r>
              <a:rPr lang="en-GB" sz="3200" dirty="0" err="1" smtClean="0"/>
              <a:t>prije</a:t>
            </a:r>
            <a:r>
              <a:rPr lang="en-GB" sz="3200" dirty="0" smtClean="0"/>
              <a:t> </a:t>
            </a:r>
            <a:r>
              <a:rPr lang="en-GB" sz="3200" dirty="0" err="1" smtClean="0"/>
              <a:t>i</a:t>
            </a:r>
            <a:r>
              <a:rPr lang="en-GB" sz="3200" dirty="0" smtClean="0"/>
              <a:t> </a:t>
            </a:r>
            <a:r>
              <a:rPr lang="en-GB" sz="3200" dirty="0" err="1" smtClean="0"/>
              <a:t>nakon</a:t>
            </a:r>
            <a:r>
              <a:rPr lang="en-GB" sz="3200" dirty="0" smtClean="0"/>
              <a:t> </a:t>
            </a:r>
            <a:r>
              <a:rPr lang="en-GB" sz="3200" dirty="0" err="1" smtClean="0"/>
              <a:t>događaja</a:t>
            </a:r>
            <a:r>
              <a:rPr lang="en-GB" sz="3200" dirty="0" smtClean="0"/>
              <a:t>. </a:t>
            </a:r>
            <a:endParaRPr lang="sr-Latn-CS" sz="3200" dirty="0" smtClean="0"/>
          </a:p>
          <a:p>
            <a:pPr algn="just">
              <a:buNone/>
            </a:pPr>
            <a:endParaRPr lang="sr-Latn-CS" sz="3200" dirty="0" smtClean="0"/>
          </a:p>
          <a:p>
            <a:pPr algn="just">
              <a:buFont typeface="Wingdings" pitchFamily="2" charset="2"/>
              <a:buChar char="q"/>
            </a:pPr>
            <a:r>
              <a:rPr lang="sr-Latn-CS" sz="3200" dirty="0" smtClean="0"/>
              <a:t> </a:t>
            </a:r>
            <a:r>
              <a:rPr lang="en-GB" sz="3200" b="1" dirty="0" err="1" smtClean="0"/>
              <a:t>Analiza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ostvarenog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pogona</a:t>
            </a:r>
            <a:r>
              <a:rPr lang="en-GB" sz="3200" b="1" dirty="0" smtClean="0"/>
              <a:t> </a:t>
            </a:r>
            <a:r>
              <a:rPr lang="en-GB" sz="3200" dirty="0" smtClean="0"/>
              <a:t>se </a:t>
            </a:r>
            <a:r>
              <a:rPr lang="en-GB" sz="3200" dirty="0" err="1" smtClean="0"/>
              <a:t>odnosi</a:t>
            </a:r>
            <a:r>
              <a:rPr lang="en-GB" sz="3200" dirty="0" smtClean="0"/>
              <a:t> </a:t>
            </a:r>
            <a:r>
              <a:rPr lang="en-GB" sz="3200" dirty="0" err="1" smtClean="0"/>
              <a:t>na</a:t>
            </a:r>
            <a:r>
              <a:rPr lang="en-GB" sz="3200" dirty="0" smtClean="0"/>
              <a:t> period </a:t>
            </a:r>
            <a:r>
              <a:rPr lang="en-GB" sz="3200" dirty="0" err="1" smtClean="0"/>
              <a:t>poslije</a:t>
            </a:r>
            <a:r>
              <a:rPr lang="en-GB" sz="3200" dirty="0" smtClean="0"/>
              <a:t> </a:t>
            </a:r>
            <a:r>
              <a:rPr lang="en-GB" sz="3200" dirty="0" err="1" smtClean="0"/>
              <a:t>događaja</a:t>
            </a:r>
            <a:r>
              <a:rPr lang="en-GB" sz="3200" dirty="0" smtClean="0"/>
              <a:t> u </a:t>
            </a:r>
            <a:r>
              <a:rPr lang="en-GB" sz="3200" dirty="0" err="1" smtClean="0"/>
              <a:t>kome</a:t>
            </a:r>
            <a:r>
              <a:rPr lang="en-GB" sz="3200" dirty="0" smtClean="0"/>
              <a:t> se </a:t>
            </a:r>
            <a:r>
              <a:rPr lang="en-GB" sz="3200" dirty="0" err="1" smtClean="0"/>
              <a:t>kritički</a:t>
            </a:r>
            <a:r>
              <a:rPr lang="en-GB" sz="3200" dirty="0" smtClean="0"/>
              <a:t> </a:t>
            </a:r>
            <a:r>
              <a:rPr lang="en-GB" sz="3200" dirty="0" err="1" smtClean="0"/>
              <a:t>analizira</a:t>
            </a:r>
            <a:r>
              <a:rPr lang="en-GB" sz="3200" dirty="0" smtClean="0"/>
              <a:t> </a:t>
            </a:r>
            <a:r>
              <a:rPr lang="en-GB" sz="3200" dirty="0" err="1" smtClean="0"/>
              <a:t>priprema</a:t>
            </a:r>
            <a:r>
              <a:rPr lang="en-GB" sz="3200" dirty="0" smtClean="0"/>
              <a:t> </a:t>
            </a:r>
            <a:r>
              <a:rPr lang="en-GB" sz="3200" dirty="0" err="1" smtClean="0"/>
              <a:t>realizovanog</a:t>
            </a:r>
            <a:r>
              <a:rPr lang="en-GB" sz="3200" dirty="0" smtClean="0"/>
              <a:t> </a:t>
            </a:r>
            <a:r>
              <a:rPr lang="en-GB" sz="3200" dirty="0" err="1" smtClean="0"/>
              <a:t>pogona</a:t>
            </a:r>
            <a:r>
              <a:rPr lang="en-GB" sz="3200" dirty="0" smtClean="0"/>
              <a:t> </a:t>
            </a:r>
            <a:r>
              <a:rPr lang="en-GB" sz="3200" dirty="0" err="1" smtClean="0"/>
              <a:t>i</a:t>
            </a:r>
            <a:r>
              <a:rPr lang="en-GB" sz="3200" dirty="0" smtClean="0"/>
              <a:t> </a:t>
            </a:r>
            <a:r>
              <a:rPr lang="en-GB" sz="3200" dirty="0" err="1" smtClean="0"/>
              <a:t>upravljanje</a:t>
            </a:r>
            <a:r>
              <a:rPr lang="en-GB" sz="3200" dirty="0" smtClean="0"/>
              <a:t> u </a:t>
            </a:r>
            <a:r>
              <a:rPr lang="en-GB" sz="3200" dirty="0" err="1" smtClean="0"/>
              <a:t>realnom</a:t>
            </a:r>
            <a:r>
              <a:rPr lang="en-GB" sz="3200" dirty="0" smtClean="0"/>
              <a:t> </a:t>
            </a:r>
            <a:r>
              <a:rPr lang="en-GB" sz="3200" dirty="0" err="1" smtClean="0"/>
              <a:t>vremenu</a:t>
            </a:r>
            <a:r>
              <a:rPr lang="sr-Latn-CS" sz="3200" dirty="0" smtClean="0"/>
              <a:t>.</a:t>
            </a:r>
            <a:endParaRPr lang="en-GB" sz="3200" dirty="0" smtClean="0"/>
          </a:p>
          <a:p>
            <a:pPr>
              <a:buFont typeface="Wingdings" pitchFamily="2" charset="2"/>
              <a:buChar char="q"/>
            </a:pPr>
            <a:endParaRPr lang="en-GB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CC4CAA6-4664-458F-A9D9-27EC1B0F67C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2248" y="204952"/>
            <a:ext cx="11303876" cy="121268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GB" sz="4000" b="1" i="1" dirty="0" err="1" smtClean="0">
                <a:latin typeface="Arial" pitchFamily="34" charset="0"/>
                <a:cs typeface="Arial" pitchFamily="34" charset="0"/>
              </a:rPr>
              <a:t>Elektroenergetski</a:t>
            </a:r>
            <a:r>
              <a:rPr lang="en-GB" sz="4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b="1" i="1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GB" sz="3200" dirty="0" smtClean="0"/>
              <a:t/>
            </a:r>
            <a:br>
              <a:rPr lang="en-GB" sz="3200" dirty="0" smtClean="0"/>
            </a:br>
            <a:endParaRPr lang="en-GB" b="1" i="1" dirty="0">
              <a:solidFill>
                <a:schemeClr val="accent2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99546" y="220716"/>
            <a:ext cx="11209282" cy="12612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CS" sz="4000" b="1" i="1" cap="small" dirty="0" smtClean="0">
                <a:latin typeface="Arial" pitchFamily="34" charset="0"/>
                <a:cs typeface="Arial" pitchFamily="34" charset="0"/>
              </a:rPr>
              <a:t>Eksploatacija EES-a</a:t>
            </a:r>
            <a:r>
              <a:rPr kumimoji="0" lang="en-GB" sz="3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GB" sz="3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GB" sz="3000" b="1" i="1" u="none" strike="noStrike" kern="1200" cap="sm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0717" y="1655379"/>
            <a:ext cx="10767849" cy="5013435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q"/>
            </a:pPr>
            <a:r>
              <a:rPr lang="sr-Latn-CS" sz="4000" i="1" dirty="0" smtClean="0">
                <a:solidFill>
                  <a:schemeClr val="accent2"/>
                </a:solidFill>
              </a:rPr>
              <a:t> </a:t>
            </a:r>
            <a:r>
              <a:rPr lang="en-GB" sz="3600" b="1" dirty="0" err="1" smtClean="0"/>
              <a:t>Osnovni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zadatak</a:t>
            </a:r>
            <a:r>
              <a:rPr lang="en-GB" sz="3600" b="1" dirty="0" smtClean="0"/>
              <a:t> </a:t>
            </a:r>
            <a:r>
              <a:rPr lang="en-GB" sz="3600" dirty="0" err="1" smtClean="0"/>
              <a:t>eksploatacije</a:t>
            </a:r>
            <a:r>
              <a:rPr lang="en-GB" sz="3600" dirty="0" smtClean="0"/>
              <a:t> EES-a je </a:t>
            </a:r>
            <a:r>
              <a:rPr lang="en-GB" sz="3600" dirty="0" err="1" smtClean="0"/>
              <a:t>da</a:t>
            </a:r>
            <a:r>
              <a:rPr lang="en-GB" sz="3600" dirty="0" smtClean="0"/>
              <a:t> se </a:t>
            </a:r>
            <a:r>
              <a:rPr lang="en-GB" sz="3600" dirty="0" err="1" smtClean="0"/>
              <a:t>primjenom</a:t>
            </a:r>
            <a:r>
              <a:rPr lang="en-GB" sz="3600" dirty="0" smtClean="0"/>
              <a:t> </a:t>
            </a:r>
            <a:r>
              <a:rPr lang="en-GB" sz="3600" dirty="0" err="1" smtClean="0"/>
              <a:t>tehničko-ekonomskih</a:t>
            </a:r>
            <a:r>
              <a:rPr lang="en-GB" sz="3600" dirty="0" smtClean="0"/>
              <a:t> </a:t>
            </a:r>
            <a:r>
              <a:rPr lang="en-GB" sz="3600" dirty="0" err="1" smtClean="0"/>
              <a:t>metoda</a:t>
            </a:r>
            <a:r>
              <a:rPr lang="en-GB" sz="3600" dirty="0" smtClean="0"/>
              <a:t> </a:t>
            </a:r>
            <a:r>
              <a:rPr lang="en-GB" sz="3600" dirty="0" err="1" smtClean="0"/>
              <a:t>na</a:t>
            </a:r>
            <a:r>
              <a:rPr lang="en-GB" sz="3600" dirty="0" smtClean="0"/>
              <a:t> </a:t>
            </a:r>
            <a:r>
              <a:rPr lang="en-GB" sz="3600" dirty="0" err="1" smtClean="0"/>
              <a:t>najbolji</a:t>
            </a:r>
            <a:r>
              <a:rPr lang="en-GB" sz="3600" dirty="0" smtClean="0"/>
              <a:t> </a:t>
            </a:r>
            <a:r>
              <a:rPr lang="en-GB" sz="3600" dirty="0" err="1" smtClean="0"/>
              <a:t>mogući</a:t>
            </a:r>
            <a:r>
              <a:rPr lang="en-GB" sz="3600" dirty="0" smtClean="0"/>
              <a:t> </a:t>
            </a:r>
            <a:r>
              <a:rPr lang="en-GB" sz="3600" dirty="0" err="1" smtClean="0"/>
              <a:t>način</a:t>
            </a:r>
            <a:r>
              <a:rPr lang="en-GB" sz="3600" dirty="0" smtClean="0"/>
              <a:t> </a:t>
            </a:r>
            <a:r>
              <a:rPr lang="en-GB" sz="3600" dirty="0" err="1" smtClean="0"/>
              <a:t>iskoristi</a:t>
            </a:r>
            <a:r>
              <a:rPr lang="en-GB" sz="3600" dirty="0" smtClean="0"/>
              <a:t> </a:t>
            </a:r>
            <a:r>
              <a:rPr lang="en-GB" sz="3600" dirty="0" err="1" smtClean="0"/>
              <a:t>postojeći</a:t>
            </a:r>
            <a:r>
              <a:rPr lang="en-GB" sz="3600" dirty="0" smtClean="0"/>
              <a:t> </a:t>
            </a:r>
            <a:r>
              <a:rPr lang="en-GB" sz="3600" dirty="0" err="1" smtClean="0"/>
              <a:t>sistem</a:t>
            </a:r>
            <a:r>
              <a:rPr lang="en-GB" sz="3600" dirty="0" smtClean="0"/>
              <a:t> </a:t>
            </a:r>
            <a:r>
              <a:rPr lang="en-GB" sz="3600" dirty="0" err="1" smtClean="0"/>
              <a:t>i</a:t>
            </a:r>
            <a:r>
              <a:rPr lang="en-GB" sz="3600" dirty="0" smtClean="0"/>
              <a:t> </a:t>
            </a:r>
            <a:r>
              <a:rPr lang="en-GB" sz="3600" dirty="0" err="1" smtClean="0"/>
              <a:t>već</a:t>
            </a:r>
            <a:r>
              <a:rPr lang="en-GB" sz="3600" dirty="0" smtClean="0"/>
              <a:t> </a:t>
            </a:r>
            <a:r>
              <a:rPr lang="en-GB" sz="3600" dirty="0" err="1" smtClean="0"/>
              <a:t>izgrađeni</a:t>
            </a:r>
            <a:r>
              <a:rPr lang="en-GB" sz="3600" dirty="0" smtClean="0"/>
              <a:t> </a:t>
            </a:r>
            <a:r>
              <a:rPr lang="en-GB" sz="3600" dirty="0" err="1" smtClean="0"/>
              <a:t>objekti</a:t>
            </a:r>
            <a:r>
              <a:rPr lang="en-GB" sz="3600" dirty="0" smtClean="0"/>
              <a:t>. </a:t>
            </a:r>
            <a:endParaRPr lang="sr-Latn-CS" sz="3600" dirty="0" smtClean="0"/>
          </a:p>
          <a:p>
            <a:pPr algn="just">
              <a:buNone/>
            </a:pPr>
            <a:endParaRPr lang="sr-Latn-CS" sz="3600" dirty="0" smtClean="0"/>
          </a:p>
          <a:p>
            <a:pPr algn="just">
              <a:buFont typeface="Wingdings" pitchFamily="2" charset="2"/>
              <a:buChar char="q"/>
            </a:pPr>
            <a:r>
              <a:rPr lang="sr-Latn-CS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r-Latn-CS" sz="3600" dirty="0" smtClean="0"/>
              <a:t>Neophodno</a:t>
            </a:r>
            <a:r>
              <a:rPr lang="en-GB" sz="3600" dirty="0" smtClean="0"/>
              <a:t> je </a:t>
            </a:r>
            <a:r>
              <a:rPr lang="en-GB" sz="3600" dirty="0" err="1" smtClean="0"/>
              <a:t>poznavati</a:t>
            </a:r>
            <a:r>
              <a:rPr lang="en-GB" sz="3600" dirty="0" smtClean="0"/>
              <a:t> </a:t>
            </a:r>
            <a:r>
              <a:rPr lang="en-GB" sz="3600" dirty="0" err="1" smtClean="0"/>
              <a:t>energetske</a:t>
            </a:r>
            <a:r>
              <a:rPr lang="en-GB" sz="3600" dirty="0" smtClean="0"/>
              <a:t> </a:t>
            </a:r>
            <a:r>
              <a:rPr lang="en-GB" sz="3600" dirty="0" err="1" smtClean="0"/>
              <a:t>i</a:t>
            </a:r>
            <a:r>
              <a:rPr lang="en-GB" sz="3600" dirty="0" smtClean="0"/>
              <a:t> </a:t>
            </a:r>
            <a:r>
              <a:rPr lang="en-GB" sz="3600" dirty="0" err="1" smtClean="0"/>
              <a:t>eksploatacione</a:t>
            </a:r>
            <a:r>
              <a:rPr lang="en-GB" sz="3600" dirty="0" smtClean="0"/>
              <a:t> (</a:t>
            </a:r>
            <a:r>
              <a:rPr lang="en-GB" sz="3600" dirty="0" err="1" smtClean="0"/>
              <a:t>ekonomske</a:t>
            </a:r>
            <a:r>
              <a:rPr lang="en-GB" sz="3600" dirty="0" smtClean="0"/>
              <a:t>) </a:t>
            </a:r>
            <a:r>
              <a:rPr lang="en-GB" sz="3600" dirty="0" err="1" smtClean="0"/>
              <a:t>karakteristike</a:t>
            </a:r>
            <a:r>
              <a:rPr lang="en-GB" sz="3600" dirty="0" smtClean="0"/>
              <a:t> </a:t>
            </a:r>
            <a:r>
              <a:rPr lang="en-GB" sz="3600" dirty="0" err="1" smtClean="0"/>
              <a:t>pojedinih</a:t>
            </a:r>
            <a:r>
              <a:rPr lang="en-GB" sz="3600" dirty="0" smtClean="0"/>
              <a:t> </a:t>
            </a:r>
            <a:r>
              <a:rPr lang="en-GB" sz="3600" dirty="0" err="1" smtClean="0"/>
              <a:t>elemenata</a:t>
            </a:r>
            <a:r>
              <a:rPr lang="en-GB" sz="3600" dirty="0" smtClean="0"/>
              <a:t> </a:t>
            </a:r>
            <a:r>
              <a:rPr lang="en-GB" sz="3600" dirty="0" err="1" smtClean="0"/>
              <a:t>sistema</a:t>
            </a:r>
            <a:r>
              <a:rPr lang="en-GB" sz="3600" dirty="0" smtClean="0"/>
              <a:t>, </a:t>
            </a:r>
            <a:r>
              <a:rPr lang="en-GB" sz="3600" dirty="0" err="1" smtClean="0"/>
              <a:t>objekata</a:t>
            </a:r>
            <a:r>
              <a:rPr lang="en-GB" sz="3600" dirty="0" smtClean="0"/>
              <a:t>, </a:t>
            </a:r>
            <a:r>
              <a:rPr lang="en-GB" sz="3600" dirty="0" err="1" smtClean="0"/>
              <a:t>podsistema</a:t>
            </a:r>
            <a:r>
              <a:rPr lang="en-GB" sz="3600" dirty="0" smtClean="0"/>
              <a:t> EES-a </a:t>
            </a:r>
            <a:r>
              <a:rPr lang="en-GB" sz="3600" dirty="0" err="1" smtClean="0"/>
              <a:t>i</a:t>
            </a:r>
            <a:r>
              <a:rPr lang="en-GB" sz="3600" dirty="0" smtClean="0"/>
              <a:t> EES-a </a:t>
            </a:r>
            <a:r>
              <a:rPr lang="en-GB" sz="3600" dirty="0" err="1" smtClean="0"/>
              <a:t>kao</a:t>
            </a:r>
            <a:r>
              <a:rPr lang="en-GB" sz="3600" dirty="0" smtClean="0"/>
              <a:t> </a:t>
            </a:r>
            <a:r>
              <a:rPr lang="en-GB" sz="3600" dirty="0" err="1" smtClean="0"/>
              <a:t>cjeline</a:t>
            </a:r>
            <a:r>
              <a:rPr lang="en-GB" sz="3600" dirty="0" smtClean="0"/>
              <a:t>. </a:t>
            </a:r>
          </a:p>
          <a:p>
            <a:pPr algn="just">
              <a:buFont typeface="Wingdings" pitchFamily="2" charset="2"/>
              <a:buChar char="q"/>
            </a:pPr>
            <a:endParaRPr lang="en-GB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CC4CAA6-4664-458F-A9D9-27EC1B0F67C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2248" y="204952"/>
            <a:ext cx="11303876" cy="121268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GB" sz="4000" b="1" i="1" dirty="0" err="1" smtClean="0">
                <a:latin typeface="Arial" pitchFamily="34" charset="0"/>
                <a:cs typeface="Arial" pitchFamily="34" charset="0"/>
              </a:rPr>
              <a:t>Elektroenergetski</a:t>
            </a:r>
            <a:r>
              <a:rPr lang="en-GB" sz="4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b="1" i="1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GB" sz="3200" dirty="0" smtClean="0"/>
              <a:t/>
            </a:r>
            <a:br>
              <a:rPr lang="en-GB" sz="3200" dirty="0" smtClean="0"/>
            </a:br>
            <a:endParaRPr lang="en-GB" b="1" i="1" dirty="0">
              <a:solidFill>
                <a:schemeClr val="accent2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99546" y="220716"/>
            <a:ext cx="11209282" cy="12612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CS" sz="4000" b="1" i="1" cap="small" dirty="0" smtClean="0">
                <a:latin typeface="Arial" pitchFamily="34" charset="0"/>
                <a:cs typeface="Arial" pitchFamily="34" charset="0"/>
              </a:rPr>
              <a:t>Eksploatacija EES-a</a:t>
            </a:r>
            <a:r>
              <a:rPr kumimoji="0" lang="en-GB" sz="3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GB" sz="3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GB" sz="3000" b="1" i="1" u="none" strike="noStrike" kern="1200" cap="sm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0717" y="1655379"/>
            <a:ext cx="10767849" cy="501343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sr-Latn-CS" sz="4000" i="1" dirty="0" smtClean="0">
                <a:solidFill>
                  <a:schemeClr val="accent2"/>
                </a:solidFill>
              </a:rPr>
              <a:t> </a:t>
            </a:r>
            <a:r>
              <a:rPr lang="sr-Latn-CS" sz="4000" dirty="0" smtClean="0"/>
              <a:t>N</a:t>
            </a:r>
            <a:r>
              <a:rPr lang="en-GB" sz="4000" dirty="0" err="1" smtClean="0"/>
              <a:t>ajčešće</a:t>
            </a:r>
            <a:r>
              <a:rPr lang="sr-Latn-CS" sz="4000" dirty="0" smtClean="0"/>
              <a:t> korišćene </a:t>
            </a:r>
            <a:r>
              <a:rPr lang="sr-Latn-CS" sz="4000" b="1" dirty="0" smtClean="0"/>
              <a:t>kategorije potrošača</a:t>
            </a:r>
            <a:r>
              <a:rPr lang="en-GB" sz="4000" b="1" dirty="0" smtClean="0"/>
              <a:t> </a:t>
            </a:r>
            <a:r>
              <a:rPr lang="en-GB" sz="4000" dirty="0" smtClean="0"/>
              <a:t>s</a:t>
            </a:r>
            <a:r>
              <a:rPr lang="sr-Latn-CS" sz="4000" dirty="0" smtClean="0"/>
              <a:t>u:</a:t>
            </a:r>
            <a:endParaRPr lang="en-GB" sz="4000" dirty="0" smtClean="0"/>
          </a:p>
          <a:p>
            <a:pPr lvl="0">
              <a:buFont typeface="Wingdings" pitchFamily="2" charset="2"/>
              <a:buChar char="Ø"/>
            </a:pPr>
            <a:r>
              <a:rPr lang="sr-Latn-CS" sz="4000" dirty="0" smtClean="0"/>
              <a:t> </a:t>
            </a:r>
            <a:r>
              <a:rPr lang="en-GB" sz="4000" b="1" dirty="0" err="1" smtClean="0">
                <a:solidFill>
                  <a:schemeClr val="accent1">
                    <a:lumMod val="75000"/>
                  </a:schemeClr>
                </a:solidFill>
              </a:rPr>
              <a:t>domaćinstva</a:t>
            </a:r>
            <a:r>
              <a:rPr lang="en-GB" sz="40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</a:p>
          <a:p>
            <a:pPr lvl="0">
              <a:buFont typeface="Wingdings" pitchFamily="2" charset="2"/>
              <a:buChar char="Ø"/>
            </a:pPr>
            <a:r>
              <a:rPr lang="sr-Latn-CS" sz="4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4000" b="1" dirty="0" err="1" smtClean="0">
                <a:solidFill>
                  <a:schemeClr val="accent1">
                    <a:lumMod val="75000"/>
                  </a:schemeClr>
                </a:solidFill>
              </a:rPr>
              <a:t>industrija</a:t>
            </a:r>
            <a:r>
              <a:rPr lang="en-GB" sz="4000" b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</a:p>
          <a:p>
            <a:pPr lvl="0">
              <a:buFont typeface="Wingdings" pitchFamily="2" charset="2"/>
              <a:buChar char="Ø"/>
            </a:pPr>
            <a:r>
              <a:rPr lang="sr-Latn-CS" sz="4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4000" b="1" dirty="0" err="1" smtClean="0">
                <a:solidFill>
                  <a:schemeClr val="accent1">
                    <a:lumMod val="75000"/>
                  </a:schemeClr>
                </a:solidFill>
              </a:rPr>
              <a:t>saobraćaj</a:t>
            </a:r>
            <a:r>
              <a:rPr lang="en-GB" sz="4000" b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</a:p>
          <a:p>
            <a:pPr lvl="0">
              <a:buFont typeface="Wingdings" pitchFamily="2" charset="2"/>
              <a:buChar char="Ø"/>
            </a:pPr>
            <a:r>
              <a:rPr lang="sr-Latn-CS" sz="4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4000" b="1" dirty="0" err="1" smtClean="0">
                <a:solidFill>
                  <a:schemeClr val="accent1">
                    <a:lumMod val="75000"/>
                  </a:schemeClr>
                </a:solidFill>
              </a:rPr>
              <a:t>poljoprivreda</a:t>
            </a:r>
            <a:r>
              <a:rPr lang="en-GB" sz="40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</a:p>
          <a:p>
            <a:pPr lvl="0">
              <a:buFont typeface="Wingdings" pitchFamily="2" charset="2"/>
              <a:buChar char="Ø"/>
            </a:pPr>
            <a:r>
              <a:rPr lang="sr-Latn-CS" sz="4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4000" b="1" dirty="0" err="1" smtClean="0">
                <a:solidFill>
                  <a:schemeClr val="accent1">
                    <a:lumMod val="75000"/>
                  </a:schemeClr>
                </a:solidFill>
              </a:rPr>
              <a:t>ostala</a:t>
            </a:r>
            <a:r>
              <a:rPr lang="en-GB" sz="4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4000" b="1" dirty="0" err="1" smtClean="0">
                <a:solidFill>
                  <a:schemeClr val="accent1">
                    <a:lumMod val="75000"/>
                  </a:schemeClr>
                </a:solidFill>
              </a:rPr>
              <a:t>potrošnja</a:t>
            </a:r>
            <a:r>
              <a:rPr lang="en-GB" sz="40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algn="just">
              <a:buFont typeface="Wingdings" pitchFamily="2" charset="2"/>
              <a:buChar char="q"/>
            </a:pPr>
            <a:endParaRPr lang="en-GB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CC4CAA6-4664-458F-A9D9-27EC1B0F67C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2248" y="204952"/>
            <a:ext cx="11303876" cy="121268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GB" sz="4000" b="1" i="1" dirty="0" err="1" smtClean="0">
                <a:latin typeface="Arial" pitchFamily="34" charset="0"/>
                <a:cs typeface="Arial" pitchFamily="34" charset="0"/>
              </a:rPr>
              <a:t>Elektroenergetski</a:t>
            </a:r>
            <a:r>
              <a:rPr lang="en-GB" sz="4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b="1" i="1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GB" sz="3200" dirty="0" smtClean="0"/>
              <a:t/>
            </a:r>
            <a:br>
              <a:rPr lang="en-GB" sz="3200" dirty="0" smtClean="0"/>
            </a:br>
            <a:endParaRPr lang="en-GB" b="1" i="1" dirty="0">
              <a:solidFill>
                <a:schemeClr val="accent2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99546" y="220716"/>
            <a:ext cx="11209282" cy="12612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CS" sz="4000" b="1" i="1" cap="small" dirty="0" smtClean="0">
                <a:latin typeface="Arial" pitchFamily="34" charset="0"/>
                <a:cs typeface="Arial" pitchFamily="34" charset="0"/>
              </a:rPr>
              <a:t>Eksploatacija EES-a</a:t>
            </a:r>
            <a:r>
              <a:rPr kumimoji="0" lang="en-GB" sz="3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GB" sz="3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GB" sz="3000" b="1" i="1" u="none" strike="noStrike" kern="1200" cap="sm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10218</TotalTime>
  <Words>384</Words>
  <Application>Microsoft Office PowerPoint</Application>
  <PresentationFormat>Custom</PresentationFormat>
  <Paragraphs>67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Eksploatacija elektroenergetskih sistema (E4a) </vt:lpstr>
      <vt:lpstr>Elektroenergetski sistem </vt:lpstr>
      <vt:lpstr>Elektroenergetski sistem </vt:lpstr>
      <vt:lpstr>Elektroenergetski sistem </vt:lpstr>
      <vt:lpstr>Elektroenergetski sistem </vt:lpstr>
      <vt:lpstr>Elektroenergetski sistem </vt:lpstr>
      <vt:lpstr>Elektroenergetski sistem </vt:lpstr>
      <vt:lpstr>Elektroenergetski sistem </vt:lpstr>
      <vt:lpstr>Elektroenergetski sistem </vt:lpstr>
      <vt:lpstr>Elektroenergetski sistem 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Izvršni organi u automatici</dc:title>
  <dc:creator>User</dc:creator>
  <cp:lastModifiedBy>Win 7</cp:lastModifiedBy>
  <cp:revision>57</cp:revision>
  <dcterms:created xsi:type="dcterms:W3CDTF">2016-11-15T22:33:43Z</dcterms:created>
  <dcterms:modified xsi:type="dcterms:W3CDTF">2020-09-19T15:36:09Z</dcterms:modified>
</cp:coreProperties>
</file>