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60" r:id="rId3"/>
    <p:sldId id="261" r:id="rId4"/>
    <p:sldId id="262" r:id="rId5"/>
    <p:sldId id="263" r:id="rId6"/>
    <p:sldId id="265" r:id="rId7"/>
    <p:sldId id="266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75" r:id="rId16"/>
    <p:sldId id="274" r:id="rId17"/>
    <p:sldId id="277" r:id="rId18"/>
    <p:sldId id="276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notesMaster" Target="notesMasters/notesMaster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2644B-97B5-4294-99C8-035DFD68D186}" type="datetimeFigureOut">
              <a:rPr lang="en-GB" smtClean="0"/>
              <a:pPr/>
              <a:t>01/12/2021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737BA-0F3F-4960-B598-12E021A8812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66FB8F-1524-49C2-817A-28E5C35AC310}" type="datetime1">
              <a:rPr lang="en-GB" smtClean="0"/>
              <a:pPr/>
              <a:t>01/12/2021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4E1280-C72D-42E6-9FE4-67BD9DB277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F318-7D7D-4483-8C52-2D6DEBE01AA1}" type="datetime1">
              <a:rPr lang="en-GB" smtClean="0"/>
              <a:pPr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1280-C72D-42E6-9FE4-67BD9DB277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464F-E6DA-4D95-B4DC-0AEAFF70943A}" type="datetime1">
              <a:rPr lang="en-GB" smtClean="0"/>
              <a:pPr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1280-C72D-42E6-9FE4-67BD9DB277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AF6A71-EFAF-46B5-9538-77088DF28190}" type="datetime1">
              <a:rPr lang="en-GB" smtClean="0"/>
              <a:pPr/>
              <a:t>01/12/2021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4E1280-C72D-42E6-9FE4-67BD9DB2775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1E45EB0-192F-4A64-81D7-855E456386D0}" type="datetime1">
              <a:rPr lang="en-GB" smtClean="0"/>
              <a:pPr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A4E1280-C72D-42E6-9FE4-67BD9DB277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BC99-E82E-4F5E-B862-C0BC418EAE05}" type="datetime1">
              <a:rPr lang="en-GB" smtClean="0"/>
              <a:pPr/>
              <a:t>01/12/2021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1280-C72D-42E6-9FE4-67BD9DB2775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BF02-BA9A-4B93-920B-3EA64CB48706}" type="datetime1">
              <a:rPr lang="en-GB" smtClean="0"/>
              <a:pPr/>
              <a:t>01/12/2021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1280-C72D-42E6-9FE4-67BD9DB2775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63914B-F889-4350-9041-AD38DB9EEF9C}" type="datetime1">
              <a:rPr lang="en-GB" smtClean="0"/>
              <a:pPr/>
              <a:t>01/12/2021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E1280-C72D-42E6-9FE4-67BD9DB2775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DC15-102C-4C0B-B6F8-66B9DE3AFE8F}" type="datetime1">
              <a:rPr lang="en-GB" smtClean="0"/>
              <a:pPr/>
              <a:t>01/12/2021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1280-C72D-42E6-9FE4-67BD9DB2775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78496E2-6F79-4A33-9535-03F86A8D6F2B}" type="datetime1">
              <a:rPr lang="en-GB" smtClean="0"/>
              <a:pPr/>
              <a:t>01/12/2021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4E1280-C72D-42E6-9FE4-67BD9DB2775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220049-C893-429C-9F73-6C5ED1678D45}" type="datetime1">
              <a:rPr lang="en-GB" smtClean="0"/>
              <a:pPr/>
              <a:t>01/12/2021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E1280-C72D-42E6-9FE4-67BD9DB2775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D9FFB7-439F-49FB-B4D0-798AA172E46E}" type="datetime1">
              <a:rPr lang="en-GB" smtClean="0"/>
              <a:pPr/>
              <a:t>01/12/2021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4E1280-C72D-42E6-9FE4-67BD9DB2775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7784" y="2420888"/>
            <a:ext cx="6172200" cy="2376264"/>
          </a:xfrm>
        </p:spPr>
        <p:txBody>
          <a:bodyPr>
            <a:noAutofit/>
          </a:bodyPr>
          <a:lstStyle/>
          <a:p>
            <a:pPr algn="ctr"/>
            <a:r>
              <a:rPr lang="en-GB" sz="44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Distributivni</a:t>
            </a:r>
            <a:r>
              <a:rPr lang="en-GB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4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nadzemni</a:t>
            </a:r>
            <a:r>
              <a:rPr lang="en-GB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4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vodovi</a:t>
            </a:r>
            <a:endParaRPr lang="en-GB" sz="4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0"/>
            <a:ext cx="2448272" cy="20882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4572000" y="83671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r-Latn-CS" sz="28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DISTRIBUCIJA I POTROŠNJA ELEKTRIČNE ENERGIJE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Stubovi</a:t>
            </a:r>
            <a:endParaRPr lang="en-GB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648672"/>
          </a:xfrm>
        </p:spPr>
        <p:txBody>
          <a:bodyPr>
            <a:noAutofit/>
          </a:bodyPr>
          <a:lstStyle/>
          <a:p>
            <a:r>
              <a:rPr lang="fr-FR" sz="2800" b="1" dirty="0" err="1">
                <a:latin typeface="Arial" pitchFamily="34" charset="0"/>
                <a:cs typeface="Arial" pitchFamily="34" charset="0"/>
              </a:rPr>
              <a:t>Prema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materijalu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od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kojeg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su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izgrađeni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stubovi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se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dijele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na :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drvene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betonske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čelično-rešetkaste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sr-Latn-C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2">
              <a:buFont typeface="Arial" pitchFamily="34" charset="0"/>
              <a:buChar char="•"/>
            </a:pPr>
            <a:endParaRPr lang="sr-Latn-CS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err="1">
                <a:latin typeface="Arial" pitchFamily="34" charset="0"/>
                <a:cs typeface="Arial" pitchFamily="34" charset="0"/>
              </a:rPr>
              <a:t>Drvene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stubove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karakteriše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mala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težina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brza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montaža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relativno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jeftini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kratkog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životnog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vijeka</a:t>
            </a:r>
            <a:r>
              <a:rPr lang="sr-Latn-CS" sz="2800" dirty="0">
                <a:latin typeface="Arial" pitchFamily="34" charset="0"/>
                <a:cs typeface="Arial" pitchFamily="34" charset="0"/>
              </a:rPr>
              <a:t> (t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rajnost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drvenih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stubova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je 7 do 8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godina</a:t>
            </a:r>
            <a:r>
              <a:rPr lang="sr-Latn-CS" sz="2800" dirty="0">
                <a:latin typeface="Arial" pitchFamily="34" charset="0"/>
                <a:cs typeface="Arial" pitchFamily="34" charset="0"/>
              </a:rPr>
              <a:t>), a d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 bi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vijek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produžio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15 do 20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godina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impregniraju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800" dirty="0">
                <a:latin typeface="Arial" pitchFamily="34" charset="0"/>
                <a:cs typeface="Arial" pitchFamily="34" charset="0"/>
              </a:rPr>
              <a:t>se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raznim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postupcima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sredstvima</a:t>
            </a:r>
            <a:r>
              <a:rPr lang="sr-Latn-C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Stubovi</a:t>
            </a:r>
            <a:endParaRPr lang="en-GB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8352928" cy="40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733256"/>
            <a:ext cx="7560005" cy="43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93304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Stubovi</a:t>
            </a:r>
            <a:endParaRPr lang="en-GB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424936" cy="5792688"/>
          </a:xfrm>
        </p:spPr>
        <p:txBody>
          <a:bodyPr>
            <a:noAutofit/>
          </a:bodyPr>
          <a:lstStyle/>
          <a:p>
            <a:pPr algn="just"/>
            <a:r>
              <a:rPr lang="pl-PL" sz="2800" b="1" dirty="0">
                <a:latin typeface="Arial" pitchFamily="34" charset="0"/>
                <a:cs typeface="Arial" pitchFamily="34" charset="0"/>
              </a:rPr>
              <a:t>Armirano-betonski stubovi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se izrađuju do napona 110 kV, ali se praktično upotrebljavaju u niskonaponskim i srednjenaponskim mrežama, do nazivnog napona 35 kV. </a:t>
            </a:r>
          </a:p>
          <a:p>
            <a:pPr algn="just"/>
            <a:r>
              <a:rPr lang="pl-PL" sz="2800" dirty="0">
                <a:latin typeface="Arial" pitchFamily="34" charset="0"/>
                <a:cs typeface="Arial" pitchFamily="34" charset="0"/>
              </a:rPr>
              <a:t>U mrežama visokog napona armirano-betonski stubovi se ne upotrebljavaju, zbog pretjerane težine i teškoća vezanih za njihov transport.</a:t>
            </a:r>
          </a:p>
          <a:p>
            <a:pPr algn="just"/>
            <a:r>
              <a:rPr lang="pl-PL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Armirano-betonski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stubovi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rade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od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betona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čeličnih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žica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err="1">
                <a:latin typeface="Arial" pitchFamily="34" charset="0"/>
                <a:cs typeface="Arial" pitchFamily="34" charset="0"/>
              </a:rPr>
              <a:t>Veoma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trajni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pod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uslovom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8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</a:t>
            </a:r>
            <a:r>
              <a:rPr lang="sr-Latn-C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dobro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izvedeni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err="1">
                <a:latin typeface="Arial" pitchFamily="34" charset="0"/>
                <a:cs typeface="Arial" pitchFamily="34" charset="0"/>
              </a:rPr>
              <a:t>Vijek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trajanja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armirano-betonskih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stubova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oko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50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godina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93304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Stubovi</a:t>
            </a:r>
            <a:endParaRPr lang="en-GB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424936" cy="572068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err="1">
                <a:latin typeface="Arial" pitchFamily="34" charset="0"/>
                <a:cs typeface="Arial" pitchFamily="34" charset="0"/>
              </a:rPr>
              <a:t>Čelično-rešetkasti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stubovi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imaju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najširu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primjenu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err="1">
                <a:latin typeface="Arial" pitchFamily="34" charset="0"/>
                <a:cs typeface="Arial" pitchFamily="34" charset="0"/>
              </a:rPr>
              <a:t>Koriste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se u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mrežama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višeg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srednjeg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napona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(35 kV)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dominantno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u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mrežama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visokog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veoma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visokog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napona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(110, 220, 400 kV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  <a:r>
              <a:rPr lang="sr-Latn-CS" sz="2800" dirty="0">
                <a:latin typeface="Arial" pitchFamily="34" charset="0"/>
                <a:cs typeface="Arial" pitchFamily="34" charset="0"/>
              </a:rPr>
              <a:t>, a r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eđe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u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srednjenaponskim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mrežama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(10, 20 kV).</a:t>
            </a:r>
          </a:p>
          <a:p>
            <a:pPr algn="just"/>
            <a:r>
              <a:rPr lang="en-US" sz="2800" dirty="0" err="1">
                <a:latin typeface="Arial" pitchFamily="34" charset="0"/>
                <a:cs typeface="Arial" pitchFamily="34" charset="0"/>
              </a:rPr>
              <a:t>Čelično-rešetkasti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stubovi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rade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od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čelika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err="1">
                <a:latin typeface="Arial" pitchFamily="34" charset="0"/>
                <a:cs typeface="Arial" pitchFamily="34" charset="0"/>
              </a:rPr>
              <a:t>Radi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zaštite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od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korozije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moraju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premazivati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err="1">
                <a:latin typeface="Arial" pitchFamily="34" charset="0"/>
                <a:cs typeface="Arial" pitchFamily="34" charset="0"/>
              </a:rPr>
              <a:t>Da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bi se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izbjeglo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često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premazivanje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odnosno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smanjili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troškovi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održavanja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vrši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vruće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pocinkavanje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err="1">
                <a:latin typeface="Arial" pitchFamily="34" charset="0"/>
                <a:cs typeface="Arial" pitchFamily="34" charset="0"/>
              </a:rPr>
              <a:t>Vijek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trajanja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oko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50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godina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93304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Stubovi</a:t>
            </a:r>
            <a:endParaRPr lang="en-GB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424936" cy="579268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sr-Latn-CS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DJELOVI STUBA</a:t>
            </a:r>
          </a:p>
          <a:p>
            <a:pPr algn="just"/>
            <a:r>
              <a:rPr lang="en-GB" dirty="0">
                <a:latin typeface="Arial" pitchFamily="34" charset="0"/>
                <a:cs typeface="Arial" pitchFamily="34" charset="0"/>
              </a:rPr>
              <a:t>Na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svakom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stubu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može</a:t>
            </a:r>
            <a:r>
              <a:rPr lang="en-GB" dirty="0">
                <a:latin typeface="Arial" pitchFamily="34" charset="0"/>
                <a:cs typeface="Arial" pitchFamily="34" charset="0"/>
              </a:rPr>
              <a:t> se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uočiti</a:t>
            </a:r>
            <a:r>
              <a:rPr lang="en-GB" dirty="0">
                <a:latin typeface="Arial" pitchFamily="34" charset="0"/>
                <a:cs typeface="Arial" pitchFamily="34" charset="0"/>
              </a:rPr>
              <a:t>: </a:t>
            </a:r>
            <a:endParaRPr lang="sr-Latn-CS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GB" sz="2400" dirty="0" err="1">
                <a:latin typeface="Arial" pitchFamily="34" charset="0"/>
                <a:cs typeface="Arial" pitchFamily="34" charset="0"/>
              </a:rPr>
              <a:t>glava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>
                <a:latin typeface="Arial" pitchFamily="34" charset="0"/>
                <a:cs typeface="Arial" pitchFamily="34" charset="0"/>
              </a:rPr>
              <a:t>stuba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, </a:t>
            </a:r>
            <a:endParaRPr lang="sr-Latn-CS" sz="24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GB" sz="2400" dirty="0" err="1">
                <a:latin typeface="Arial" pitchFamily="34" charset="0"/>
                <a:cs typeface="Arial" pitchFamily="34" charset="0"/>
              </a:rPr>
              <a:t>tijelo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>
                <a:latin typeface="Arial" pitchFamily="34" charset="0"/>
                <a:cs typeface="Arial" pitchFamily="34" charset="0"/>
              </a:rPr>
              <a:t>stuba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</a:t>
            </a:r>
            <a:endParaRPr lang="sr-Latn-CS" sz="24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GB" sz="2400" dirty="0" err="1">
                <a:latin typeface="Arial" pitchFamily="34" charset="0"/>
                <a:cs typeface="Arial" pitchFamily="34" charset="0"/>
              </a:rPr>
              <a:t>temelji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</a:t>
            </a:r>
            <a:endParaRPr lang="sr-Latn-CS" sz="2400" dirty="0">
              <a:latin typeface="Arial" pitchFamily="34" charset="0"/>
              <a:cs typeface="Arial" pitchFamily="34" charset="0"/>
            </a:endParaRPr>
          </a:p>
          <a:p>
            <a:pPr lvl="1" algn="just">
              <a:buNone/>
            </a:pPr>
            <a:endParaRPr lang="sr-Latn-CS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b="1" dirty="0" err="1">
                <a:latin typeface="Arial" pitchFamily="34" charset="0"/>
                <a:cs typeface="Arial" pitchFamily="34" charset="0"/>
              </a:rPr>
              <a:t>Glava</a:t>
            </a: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>
                <a:latin typeface="Arial" pitchFamily="34" charset="0"/>
                <a:cs typeface="Arial" pitchFamily="34" charset="0"/>
              </a:rPr>
              <a:t>stuba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ima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konzole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koje</a:t>
            </a:r>
            <a:r>
              <a:rPr lang="en-GB" dirty="0">
                <a:latin typeface="Arial" pitchFamily="34" charset="0"/>
                <a:cs typeface="Arial" pitchFamily="34" charset="0"/>
              </a:rPr>
              <a:t> se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vezuju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izolatori</a:t>
            </a:r>
            <a:r>
              <a:rPr lang="en-GB" dirty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odnosno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izolatorski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lanci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koji</a:t>
            </a:r>
            <a:r>
              <a:rPr lang="en-GB" dirty="0">
                <a:latin typeface="Arial" pitchFamily="34" charset="0"/>
                <a:cs typeface="Arial" pitchFamily="34" charset="0"/>
              </a:rPr>
              <a:t> nose (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zatežu</a:t>
            </a:r>
            <a:r>
              <a:rPr lang="en-GB" dirty="0">
                <a:latin typeface="Arial" pitchFamily="34" charset="0"/>
                <a:cs typeface="Arial" pitchFamily="34" charset="0"/>
              </a:rPr>
              <a:t>)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provodnike</a:t>
            </a:r>
            <a:r>
              <a:rPr lang="en-GB" dirty="0">
                <a:latin typeface="Arial" pitchFamily="34" charset="0"/>
                <a:cs typeface="Arial" pitchFamily="34" charset="0"/>
              </a:rPr>
              <a:t>. </a:t>
            </a:r>
            <a:endParaRPr lang="sr-Latn-C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b="1" dirty="0">
                <a:latin typeface="Arial" pitchFamily="34" charset="0"/>
                <a:cs typeface="Arial" pitchFamily="34" charset="0"/>
              </a:rPr>
              <a:t>Tijelo stuba </a:t>
            </a:r>
            <a:r>
              <a:rPr lang="vi-VN" dirty="0">
                <a:latin typeface="Arial" pitchFamily="34" charset="0"/>
                <a:cs typeface="Arial" pitchFamily="34" charset="0"/>
              </a:rPr>
              <a:t>je osnovna noseća konstrukcija, kojom između ostalog treba da se obezbijedi i potrebna visina provodnika iznad tla, odnosno iznad objekata na tlu. </a:t>
            </a:r>
            <a:endParaRPr lang="sr-Latn-C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b="1" dirty="0">
                <a:latin typeface="Arial" pitchFamily="34" charset="0"/>
                <a:cs typeface="Arial" pitchFamily="34" charset="0"/>
              </a:rPr>
              <a:t>Temelji</a:t>
            </a:r>
            <a:r>
              <a:rPr lang="vi-VN" dirty="0">
                <a:latin typeface="Arial" pitchFamily="34" charset="0"/>
                <a:cs typeface="Arial" pitchFamily="34" charset="0"/>
              </a:rPr>
              <a:t> osiguravaju statičku stabilnost cijelog objekta</a:t>
            </a:r>
            <a:r>
              <a:rPr lang="sr-Latn-CS" dirty="0">
                <a:latin typeface="Arial" pitchFamily="34" charset="0"/>
                <a:cs typeface="Arial" pitchFamily="34" charset="0"/>
              </a:rPr>
              <a:t>, tako što</a:t>
            </a:r>
            <a:r>
              <a:rPr lang="vi-VN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dirty="0">
                <a:latin typeface="Arial" pitchFamily="34" charset="0"/>
                <a:cs typeface="Arial" pitchFamily="34" charset="0"/>
              </a:rPr>
              <a:t>p</a:t>
            </a:r>
            <a:r>
              <a:rPr lang="vi-VN" dirty="0">
                <a:latin typeface="Arial" pitchFamily="34" charset="0"/>
                <a:cs typeface="Arial" pitchFamily="34" charset="0"/>
              </a:rPr>
              <a:t>renose sile sa stubova u tlo</a:t>
            </a:r>
            <a:r>
              <a:rPr lang="sr-Latn-CS" dirty="0">
                <a:latin typeface="Arial" pitchFamily="34" charset="0"/>
                <a:cs typeface="Arial" pitchFamily="34" charset="0"/>
              </a:rPr>
              <a:t>.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93304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Provodnici</a:t>
            </a:r>
            <a:endParaRPr lang="en-GB" sz="3600" b="1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648672"/>
          </a:xfrm>
        </p:spPr>
        <p:txBody>
          <a:bodyPr>
            <a:noAutofit/>
          </a:bodyPr>
          <a:lstStyle/>
          <a:p>
            <a:pPr algn="just"/>
            <a:r>
              <a:rPr lang="fr-FR" b="1" dirty="0" err="1">
                <a:latin typeface="Arial" pitchFamily="34" charset="0"/>
                <a:cs typeface="Arial" pitchFamily="34" charset="0"/>
              </a:rPr>
              <a:t>Provodnici</a:t>
            </a:r>
            <a:r>
              <a:rPr lang="fr-FR" dirty="0">
                <a:latin typeface="Arial" pitchFamily="34" charset="0"/>
                <a:cs typeface="Arial" pitchFamily="34" charset="0"/>
              </a:rPr>
              <a:t> su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metalne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žice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ili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užad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koji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služe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za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provođenje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struje</a:t>
            </a:r>
            <a:r>
              <a:rPr lang="fr-FR" dirty="0">
                <a:latin typeface="Arial" pitchFamily="34" charset="0"/>
                <a:cs typeface="Arial" pitchFamily="34" charset="0"/>
              </a:rPr>
              <a:t>. </a:t>
            </a:r>
            <a:endParaRPr lang="sr-Latn-C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dirty="0" err="1">
                <a:latin typeface="Arial" pitchFamily="34" charset="0"/>
                <a:cs typeface="Arial" pitchFamily="34" charset="0"/>
              </a:rPr>
              <a:t>Provodnici</a:t>
            </a:r>
            <a:r>
              <a:rPr lang="fr-FR" dirty="0">
                <a:latin typeface="Arial" pitchFamily="34" charset="0"/>
                <a:cs typeface="Arial" pitchFamily="34" charset="0"/>
              </a:rPr>
              <a:t> su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jedini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aktivni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dio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voda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koji</a:t>
            </a:r>
            <a:r>
              <a:rPr lang="fr-FR" dirty="0">
                <a:latin typeface="Arial" pitchFamily="34" charset="0"/>
                <a:cs typeface="Arial" pitchFamily="34" charset="0"/>
              </a:rPr>
              <a:t> je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pod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naponom</a:t>
            </a:r>
            <a:r>
              <a:rPr lang="fr-FR" dirty="0">
                <a:latin typeface="Arial" pitchFamily="34" charset="0"/>
                <a:cs typeface="Arial" pitchFamily="34" charset="0"/>
              </a:rPr>
              <a:t> i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kroz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koje</a:t>
            </a:r>
            <a:r>
              <a:rPr lang="fr-FR" dirty="0">
                <a:latin typeface="Arial" pitchFamily="34" charset="0"/>
                <a:cs typeface="Arial" pitchFamily="34" charset="0"/>
              </a:rPr>
              <a:t> u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slučaju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uključenog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stanja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protiče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električna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struja</a:t>
            </a:r>
            <a:r>
              <a:rPr lang="fr-FR" dirty="0">
                <a:latin typeface="Arial" pitchFamily="34" charset="0"/>
                <a:cs typeface="Arial" pitchFamily="34" charset="0"/>
              </a:rPr>
              <a:t>. </a:t>
            </a:r>
            <a:endParaRPr lang="sr-Latn-C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dirty="0">
                <a:latin typeface="Arial" pitchFamily="34" charset="0"/>
                <a:cs typeface="Arial" pitchFamily="34" charset="0"/>
              </a:rPr>
              <a:t>Na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stubove</a:t>
            </a:r>
            <a:r>
              <a:rPr lang="fr-FR" dirty="0">
                <a:latin typeface="Arial" pitchFamily="34" charset="0"/>
                <a:cs typeface="Arial" pitchFamily="34" charset="0"/>
              </a:rPr>
              <a:t> (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konzole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stubova</a:t>
            </a:r>
            <a:r>
              <a:rPr lang="fr-FR" dirty="0">
                <a:latin typeface="Arial" pitchFamily="34" charset="0"/>
                <a:cs typeface="Arial" pitchFamily="34" charset="0"/>
              </a:rPr>
              <a:t>) se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postavljaju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preko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izolatora</a:t>
            </a:r>
            <a:r>
              <a:rPr lang="fr-FR" dirty="0">
                <a:latin typeface="Arial" pitchFamily="34" charset="0"/>
                <a:cs typeface="Arial" pitchFamily="34" charset="0"/>
              </a:rPr>
              <a:t>.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dirty="0" err="1">
                <a:latin typeface="Arial" pitchFamily="34" charset="0"/>
                <a:cs typeface="Arial" pitchFamily="34" charset="0"/>
              </a:rPr>
              <a:t>Materijal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od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kojeg</a:t>
            </a:r>
            <a:r>
              <a:rPr lang="fr-FR" dirty="0">
                <a:latin typeface="Arial" pitchFamily="34" charset="0"/>
                <a:cs typeface="Arial" pitchFamily="34" charset="0"/>
              </a:rPr>
              <a:t> se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izrađuju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provodnici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za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nadzemne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vodove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mora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imati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zadovoljavajuće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električne</a:t>
            </a:r>
            <a:r>
              <a:rPr lang="fr-FR" dirty="0">
                <a:latin typeface="Arial" pitchFamily="34" charset="0"/>
                <a:cs typeface="Arial" pitchFamily="34" charset="0"/>
              </a:rPr>
              <a:t> i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mehaničke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osobine</a:t>
            </a:r>
            <a:r>
              <a:rPr lang="fr-FR" dirty="0">
                <a:latin typeface="Arial" pitchFamily="34" charset="0"/>
                <a:cs typeface="Arial" pitchFamily="34" charset="0"/>
              </a:rPr>
              <a:t>. </a:t>
            </a:r>
            <a:endParaRPr lang="sr-Latn-C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dirty="0">
                <a:latin typeface="Arial" pitchFamily="34" charset="0"/>
                <a:cs typeface="Arial" pitchFamily="34" charset="0"/>
              </a:rPr>
              <a:t>S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obzirom</a:t>
            </a:r>
            <a:r>
              <a:rPr lang="fr-FR" dirty="0">
                <a:latin typeface="Arial" pitchFamily="34" charset="0"/>
                <a:cs typeface="Arial" pitchFamily="34" charset="0"/>
              </a:rPr>
              <a:t> na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cijenu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bakra</a:t>
            </a:r>
            <a:r>
              <a:rPr lang="fr-FR" dirty="0">
                <a:latin typeface="Arial" pitchFamily="34" charset="0"/>
                <a:cs typeface="Arial" pitchFamily="34" charset="0"/>
              </a:rPr>
              <a:t>, u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praksi</a:t>
            </a:r>
            <a:r>
              <a:rPr lang="fr-FR" dirty="0">
                <a:latin typeface="Arial" pitchFamily="34" charset="0"/>
                <a:cs typeface="Arial" pitchFamily="34" charset="0"/>
              </a:rPr>
              <a:t> je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osnovni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materijal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za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provodnike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nadzemnih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vodova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aluminijum</a:t>
            </a:r>
            <a:r>
              <a:rPr lang="fr-FR" dirty="0">
                <a:latin typeface="Arial" pitchFamily="34" charset="0"/>
                <a:cs typeface="Arial" pitchFamily="34" charset="0"/>
              </a:rPr>
              <a:t> (Al) i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njegove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legure</a:t>
            </a:r>
            <a:r>
              <a:rPr lang="sr-Latn-CS" dirty="0">
                <a:latin typeface="Arial" pitchFamily="34" charset="0"/>
                <a:cs typeface="Arial" pitchFamily="34" charset="0"/>
              </a:rPr>
              <a:t>.</a:t>
            </a:r>
            <a:endParaRPr lang="en-US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21296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Zaštitna užad</a:t>
            </a:r>
            <a:endParaRPr lang="en-GB" sz="36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424936" cy="5864696"/>
          </a:xfrm>
        </p:spPr>
        <p:txBody>
          <a:bodyPr>
            <a:noAutofit/>
          </a:bodyPr>
          <a:lstStyle/>
          <a:p>
            <a:pPr algn="just"/>
            <a:r>
              <a:rPr lang="en-GB" sz="2600" b="1" dirty="0" err="1">
                <a:latin typeface="Arial" pitchFamily="34" charset="0"/>
                <a:cs typeface="Arial" pitchFamily="34" charset="0"/>
              </a:rPr>
              <a:t>Zaštitna</a:t>
            </a:r>
            <a:r>
              <a:rPr lang="en-GB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b="1" dirty="0" err="1">
                <a:latin typeface="Arial" pitchFamily="34" charset="0"/>
                <a:cs typeface="Arial" pitchFamily="34" charset="0"/>
              </a:rPr>
              <a:t>užad</a:t>
            </a:r>
            <a:r>
              <a:rPr lang="en-GB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uzemljena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užad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koja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služe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za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zaštitu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voda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od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atmosferskih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pogonskih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prenapona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. </a:t>
            </a:r>
            <a:endParaRPr lang="sr-Latn-CS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600" dirty="0">
                <a:latin typeface="Arial" pitchFamily="34" charset="0"/>
                <a:cs typeface="Arial" pitchFamily="34" charset="0"/>
              </a:rPr>
              <a:t>P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ostavlja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600" dirty="0">
                <a:latin typeface="Arial" pitchFamily="34" charset="0"/>
                <a:cs typeface="Arial" pitchFamily="34" charset="0"/>
              </a:rPr>
              <a:t>se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vrh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stuba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duž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čitave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trase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voda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prati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provodnike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. </a:t>
            </a:r>
            <a:endParaRPr lang="sr-Latn-CS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600" dirty="0" err="1">
                <a:latin typeface="Arial" pitchFamily="34" charset="0"/>
                <a:cs typeface="Arial" pitchFamily="34" charset="0"/>
              </a:rPr>
              <a:t>Može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ih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biti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jedno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ili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dva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. </a:t>
            </a:r>
            <a:endParaRPr lang="sr-Latn-CS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600" dirty="0">
                <a:latin typeface="Arial" pitchFamily="34" charset="0"/>
                <a:cs typeface="Arial" pitchFamily="34" charset="0"/>
              </a:rPr>
              <a:t>N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sr-Latn-CS" sz="2600" dirty="0">
                <a:latin typeface="Arial" pitchFamily="34" charset="0"/>
                <a:cs typeface="Arial" pitchFamily="34" charset="0"/>
              </a:rPr>
              <a:t>je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izolovana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u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odnosu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stub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njega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se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direktno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postavljaju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. </a:t>
            </a:r>
            <a:endParaRPr lang="sr-Latn-CS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600" dirty="0" err="1">
                <a:latin typeface="Arial" pitchFamily="34" charset="0"/>
                <a:cs typeface="Arial" pitchFamily="34" charset="0"/>
              </a:rPr>
              <a:t>Da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bi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odigrali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svoju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funkciju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moraju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biti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vezani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za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uzemljivače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. </a:t>
            </a:r>
            <a:endParaRPr lang="sr-Latn-CS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600" dirty="0" err="1">
                <a:latin typeface="Arial" pitchFamily="34" charset="0"/>
                <a:cs typeface="Arial" pitchFamily="34" charset="0"/>
              </a:rPr>
              <a:t>Metalni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stubovi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služe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kao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veza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zaštitnih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užadi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uzemljivača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dok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se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kod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neprovodnih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stubova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(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drveni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betonski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)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za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vezu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zaštitnog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provodnika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uzemljivača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koristi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pocinkovana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gvozdena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traka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.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93304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Uzemljenje</a:t>
            </a:r>
            <a:endParaRPr lang="en-GB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424936" cy="5792688"/>
          </a:xfrm>
        </p:spPr>
        <p:txBody>
          <a:bodyPr>
            <a:noAutofit/>
          </a:bodyPr>
          <a:lstStyle/>
          <a:p>
            <a:pPr algn="just"/>
            <a:r>
              <a:rPr lang="en-GB" sz="2800" b="1" dirty="0" err="1">
                <a:latin typeface="Arial" pitchFamily="34" charset="0"/>
                <a:cs typeface="Arial" pitchFamily="34" charset="0"/>
              </a:rPr>
              <a:t>Uzemljenje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je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električno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provodno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spajanje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pojedinih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djelova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voda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zemljom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.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800" dirty="0">
                <a:latin typeface="Arial" pitchFamily="34" charset="0"/>
                <a:cs typeface="Arial" pitchFamily="34" charset="0"/>
              </a:rPr>
              <a:t>O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sigurava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djelove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voda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koji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ni</a:t>
            </a:r>
            <a:r>
              <a:rPr lang="sr-Latn-CS" sz="2800" dirty="0">
                <a:latin typeface="Arial" pitchFamily="34" charset="0"/>
                <a:cs typeface="Arial" pitchFamily="34" charset="0"/>
              </a:rPr>
              <a:t>je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pod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naponom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od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pojave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nedozvoljenog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potencijala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njima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time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štiti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okolinu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od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opasnosti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od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napona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b="1" dirty="0" err="1">
                <a:latin typeface="Arial" pitchFamily="34" charset="0"/>
                <a:cs typeface="Arial" pitchFamily="34" charset="0"/>
              </a:rPr>
              <a:t>Zaštitno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uže</a:t>
            </a:r>
            <a:r>
              <a:rPr lang="sr-Latn-C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povezano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je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uzemljenje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predstavlja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sastavni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dio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zaštitnog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sistema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uzemljenja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voda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93304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Izolatori</a:t>
            </a:r>
            <a:endParaRPr lang="en-GB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648672"/>
          </a:xfrm>
        </p:spPr>
        <p:txBody>
          <a:bodyPr>
            <a:noAutofit/>
          </a:bodyPr>
          <a:lstStyle/>
          <a:p>
            <a:pPr algn="just"/>
            <a:r>
              <a:rPr lang="en-GB" b="1" dirty="0" err="1">
                <a:latin typeface="Arial" pitchFamily="34" charset="0"/>
                <a:cs typeface="Arial" pitchFamily="34" charset="0"/>
              </a:rPr>
              <a:t>Izolatori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služe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za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električno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izolovanje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mehaničko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spajanje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provodnika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nosećom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konstrukcijom</a:t>
            </a:r>
            <a:r>
              <a:rPr lang="en-GB" dirty="0">
                <a:latin typeface="Arial" pitchFamily="34" charset="0"/>
                <a:cs typeface="Arial" pitchFamily="34" charset="0"/>
              </a:rPr>
              <a:t>.</a:t>
            </a:r>
            <a:endParaRPr lang="sr-Latn-C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dirty="0" err="1">
                <a:latin typeface="Arial" pitchFamily="34" charset="0"/>
                <a:cs typeface="Arial" pitchFamily="34" charset="0"/>
              </a:rPr>
              <a:t>Istovremeno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imaju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važnu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mehaničku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ulogu</a:t>
            </a:r>
            <a:r>
              <a:rPr lang="fr-FR" dirty="0">
                <a:latin typeface="Arial" pitchFamily="34" charset="0"/>
                <a:cs typeface="Arial" pitchFamily="34" charset="0"/>
              </a:rPr>
              <a:t> na vodu, time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što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težinu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provodnika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kao</a:t>
            </a:r>
            <a:r>
              <a:rPr lang="fr-FR" dirty="0">
                <a:latin typeface="Arial" pitchFamily="34" charset="0"/>
                <a:cs typeface="Arial" pitchFamily="34" charset="0"/>
              </a:rPr>
              <a:t> i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dodatni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teret</a:t>
            </a:r>
            <a:r>
              <a:rPr lang="fr-FR" dirty="0">
                <a:latin typeface="Arial" pitchFamily="34" charset="0"/>
                <a:cs typeface="Arial" pitchFamily="34" charset="0"/>
              </a:rPr>
              <a:t> (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inje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led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snijeg</a:t>
            </a:r>
            <a:r>
              <a:rPr lang="fr-FR" dirty="0">
                <a:latin typeface="Arial" pitchFamily="34" charset="0"/>
                <a:cs typeface="Arial" pitchFamily="34" charset="0"/>
              </a:rPr>
              <a:t>) i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djelovanje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vjetra</a:t>
            </a:r>
            <a:r>
              <a:rPr lang="fr-FR" dirty="0">
                <a:latin typeface="Arial" pitchFamily="34" charset="0"/>
                <a:cs typeface="Arial" pitchFamily="34" charset="0"/>
              </a:rPr>
              <a:t>, sa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provodnika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prenose</a:t>
            </a:r>
            <a:r>
              <a:rPr lang="fr-FR" dirty="0">
                <a:latin typeface="Arial" pitchFamily="34" charset="0"/>
                <a:cs typeface="Arial" pitchFamily="34" charset="0"/>
              </a:rPr>
              <a:t> na stub. </a:t>
            </a:r>
            <a:endParaRPr lang="sr-Latn-C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dirty="0">
                <a:latin typeface="Arial" pitchFamily="34" charset="0"/>
                <a:cs typeface="Arial" pitchFamily="34" charset="0"/>
              </a:rPr>
              <a:t>M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oraju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imati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potrebna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električna</a:t>
            </a:r>
            <a:r>
              <a:rPr lang="fr-FR" dirty="0">
                <a:latin typeface="Arial" pitchFamily="34" charset="0"/>
                <a:cs typeface="Arial" pitchFamily="34" charset="0"/>
              </a:rPr>
              <a:t> i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mehanička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svojstva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moraju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biti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otporni</a:t>
            </a:r>
            <a:r>
              <a:rPr lang="fr-FR" dirty="0">
                <a:latin typeface="Arial" pitchFamily="34" charset="0"/>
                <a:cs typeface="Arial" pitchFamily="34" charset="0"/>
              </a:rPr>
              <a:t> na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atmosferske</a:t>
            </a:r>
            <a:r>
              <a:rPr lang="fr-FR" dirty="0">
                <a:latin typeface="Arial" pitchFamily="34" charset="0"/>
                <a:cs typeface="Arial" pitchFamily="34" charset="0"/>
              </a:rPr>
              <a:t> i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hemijske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uticaje</a:t>
            </a:r>
            <a:r>
              <a:rPr lang="fr-FR" dirty="0">
                <a:latin typeface="Arial" pitchFamily="34" charset="0"/>
                <a:cs typeface="Arial" pitchFamily="34" charset="0"/>
              </a:rPr>
              <a:t>, ne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smiju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pretjerano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brzo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stariti</a:t>
            </a:r>
            <a:r>
              <a:rPr lang="fr-FR" dirty="0">
                <a:latin typeface="Arial" pitchFamily="34" charset="0"/>
                <a:cs typeface="Arial" pitchFamily="34" charset="0"/>
              </a:rPr>
              <a:t> i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moraju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biti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ekonomični</a:t>
            </a:r>
            <a:r>
              <a:rPr lang="fr-FR" dirty="0">
                <a:latin typeface="Arial" pitchFamily="34" charset="0"/>
                <a:cs typeface="Arial" pitchFamily="34" charset="0"/>
              </a:rPr>
              <a:t>.</a:t>
            </a:r>
            <a:endParaRPr lang="sr-Latn-C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085184"/>
            <a:ext cx="2847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941168"/>
            <a:ext cx="3609214" cy="14637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93304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sr-Latn-CS" sz="29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Spojna, ovjesna i zaštitna oprema</a:t>
            </a:r>
            <a:endParaRPr lang="en-GB" sz="36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648672"/>
          </a:xfrm>
        </p:spPr>
        <p:txBody>
          <a:bodyPr>
            <a:noAutofit/>
          </a:bodyPr>
          <a:lstStyle/>
          <a:p>
            <a:pPr algn="just"/>
            <a:r>
              <a:rPr lang="en-GB" sz="2800" b="1" dirty="0" err="1">
                <a:latin typeface="Arial" pitchFamily="34" charset="0"/>
                <a:cs typeface="Arial" pitchFamily="34" charset="0"/>
              </a:rPr>
              <a:t>Spojni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materijal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pribor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osigurava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kontinuirani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prolaz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struje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tamo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gdje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se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dužine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provodnika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nastavljaju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jedna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drugu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105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b="1" dirty="0" err="1">
                <a:latin typeface="Arial" pitchFamily="34" charset="0"/>
                <a:cs typeface="Arial" pitchFamily="34" charset="0"/>
              </a:rPr>
              <a:t>Ovjesni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materijal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pribor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mehanički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povezuje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provodnik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izolatore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stubom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105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b="1" dirty="0" err="1">
                <a:latin typeface="Arial" pitchFamily="34" charset="0"/>
                <a:cs typeface="Arial" pitchFamily="34" charset="0"/>
              </a:rPr>
              <a:t>Zaštitni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materijal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pribor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vrši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razne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zaštitne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funkcije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kao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što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je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zaštita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od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vibracija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otklanjanje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električnog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luka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od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provodnika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izolatora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promjena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oblika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električnog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polja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sl.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Distributivni</a:t>
            </a:r>
            <a:r>
              <a:rPr lang="en-GB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nadzemni</a:t>
            </a:r>
            <a:r>
              <a:rPr lang="en-GB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vodovi</a:t>
            </a:r>
            <a:endParaRPr lang="en-GB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375848" cy="5334000"/>
          </a:xfrm>
        </p:spPr>
        <p:txBody>
          <a:bodyPr>
            <a:normAutofit/>
          </a:bodyPr>
          <a:lstStyle/>
          <a:p>
            <a:pPr algn="just"/>
            <a:r>
              <a:rPr lang="en-GB" sz="2800" dirty="0" err="1">
                <a:latin typeface="Arial" pitchFamily="34" charset="0"/>
                <a:cs typeface="Arial" pitchFamily="34" charset="0"/>
              </a:rPr>
              <a:t>Distributivne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mreže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gradskih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EDS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u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osnovi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kablovske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kao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industrijske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distributivne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mreže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en-GB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b="1" dirty="0">
                <a:latin typeface="Arial" pitchFamily="34" charset="0"/>
                <a:cs typeface="Arial" pitchFamily="34" charset="0"/>
              </a:rPr>
              <a:t>Kao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vazdušne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realizuju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se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distributivne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mreže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koje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napajaju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udaljenija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prigradska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seoska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područja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en-GB" sz="1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Nadzemni elektroenergetski vod je skup svih djelova koji služe za nadzemno vođenje provodnika koji prenose i razvode električnu energiju</a:t>
            </a:r>
            <a:r>
              <a:rPr lang="en-GB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Distributivni</a:t>
            </a:r>
            <a:r>
              <a:rPr lang="en-GB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nadzemni</a:t>
            </a:r>
            <a:r>
              <a:rPr lang="en-GB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vodovi</a:t>
            </a:r>
            <a:endParaRPr lang="en-GB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784976" cy="5576664"/>
          </a:xfrm>
        </p:spPr>
        <p:txBody>
          <a:bodyPr>
            <a:noAutofit/>
          </a:bodyPr>
          <a:lstStyle/>
          <a:p>
            <a:r>
              <a:rPr lang="en-GB" sz="2800" b="1" u="sng" dirty="0" err="1">
                <a:latin typeface="Arial" pitchFamily="34" charset="0"/>
                <a:cs typeface="Arial" pitchFamily="34" charset="0"/>
              </a:rPr>
              <a:t>Elementi</a:t>
            </a:r>
            <a:r>
              <a:rPr lang="en-GB" sz="2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u="sng" dirty="0" err="1">
                <a:latin typeface="Arial" pitchFamily="34" charset="0"/>
                <a:cs typeface="Arial" pitchFamily="34" charset="0"/>
              </a:rPr>
              <a:t>distributivnih</a:t>
            </a:r>
            <a:r>
              <a:rPr lang="en-GB" sz="2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u="sng" dirty="0" err="1">
                <a:latin typeface="Arial" pitchFamily="34" charset="0"/>
                <a:cs typeface="Arial" pitchFamily="34" charset="0"/>
              </a:rPr>
              <a:t>nadzemnih</a:t>
            </a:r>
            <a:r>
              <a:rPr lang="en-GB" sz="2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u="sng" dirty="0" err="1">
                <a:latin typeface="Arial" pitchFamily="34" charset="0"/>
                <a:cs typeface="Arial" pitchFamily="34" charset="0"/>
              </a:rPr>
              <a:t>vodova</a:t>
            </a:r>
            <a:r>
              <a:rPr lang="en-GB" sz="2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u="sng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GB" sz="2800" b="1" u="sng" dirty="0">
                <a:latin typeface="Arial" pitchFamily="34" charset="0"/>
                <a:cs typeface="Arial" pitchFamily="34" charset="0"/>
              </a:rPr>
              <a:t>:</a:t>
            </a:r>
          </a:p>
          <a:p>
            <a:pPr lvl="1" algn="just">
              <a:buFont typeface="Arial" pitchFamily="34" charset="0"/>
              <a:buChar char="•"/>
            </a:pPr>
            <a:r>
              <a:rPr lang="en-GB" sz="29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Stubovi</a:t>
            </a:r>
            <a:endParaRPr lang="en-GB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n-GB" sz="29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Temelji</a:t>
            </a:r>
            <a:endParaRPr lang="en-GB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n-GB" sz="29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Uzemljenje</a:t>
            </a:r>
            <a:endParaRPr lang="en-GB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n-GB" sz="29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Fazni</a:t>
            </a:r>
            <a:r>
              <a:rPr lang="en-GB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9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provodnici</a:t>
            </a:r>
            <a:endParaRPr lang="en-GB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n-GB" sz="29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sr-Latn-CS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štitna užad</a:t>
            </a:r>
          </a:p>
          <a:p>
            <a:pPr lvl="1" algn="just">
              <a:buFont typeface="Arial" pitchFamily="34" charset="0"/>
              <a:buChar char="•"/>
            </a:pPr>
            <a:r>
              <a:rPr lang="sr-Latn-CS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Izolatori</a:t>
            </a:r>
          </a:p>
          <a:p>
            <a:pPr lvl="1" algn="just">
              <a:buFont typeface="Arial" pitchFamily="34" charset="0"/>
              <a:buChar char="•"/>
            </a:pPr>
            <a:r>
              <a:rPr lang="sr-Latn-CS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Nosači izolatora</a:t>
            </a:r>
          </a:p>
          <a:p>
            <a:pPr lvl="1" algn="just">
              <a:buFont typeface="Arial" pitchFamily="34" charset="0"/>
              <a:buChar char="•"/>
            </a:pPr>
            <a:r>
              <a:rPr lang="sr-Latn-CS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Spojna, ovjesna i zaštitna oprema</a:t>
            </a:r>
            <a:endParaRPr lang="en-GB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Stubovi</a:t>
            </a:r>
            <a:endParaRPr lang="en-GB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648672"/>
          </a:xfrm>
        </p:spPr>
        <p:txBody>
          <a:bodyPr>
            <a:noAutofit/>
          </a:bodyPr>
          <a:lstStyle/>
          <a:p>
            <a:pPr algn="just"/>
            <a:r>
              <a:rPr lang="en-GB" sz="2800" b="1" dirty="0">
                <a:latin typeface="Arial" pitchFamily="34" charset="0"/>
                <a:cs typeface="Arial" pitchFamily="34" charset="0"/>
              </a:rPr>
              <a:t>Stub je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konstrukcija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koja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nosi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izolatore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provodnike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zaštitnu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užad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1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dirty="0" err="1">
                <a:latin typeface="Arial" pitchFamily="34" charset="0"/>
                <a:cs typeface="Arial" pitchFamily="34" charset="0"/>
              </a:rPr>
              <a:t>Stubovi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osiguravaju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provodnicima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odgovarajuću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visinu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nad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tlom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dirty="0" err="1">
                <a:latin typeface="Arial" pitchFamily="34" charset="0"/>
                <a:cs typeface="Arial" pitchFamily="34" charset="0"/>
              </a:rPr>
              <a:t>Opterećeni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mehanički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l-PL" sz="2800" dirty="0">
                <a:latin typeface="Arial" pitchFamily="34" charset="0"/>
                <a:cs typeface="Arial" pitchFamily="34" charset="0"/>
              </a:rPr>
              <a:t>Zavisno od različitih uslova tehničkog, prostornog i arhitektonskog karaktera, poprimaju najrazličitije oblike, uz primjenu raznovrsnih materijala.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Stubovi</a:t>
            </a:r>
            <a:endParaRPr lang="en-GB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648672"/>
          </a:xfrm>
        </p:spPr>
        <p:txBody>
          <a:bodyPr>
            <a:noAutofit/>
          </a:bodyPr>
          <a:lstStyle/>
          <a:p>
            <a:r>
              <a:rPr lang="pl-PL" sz="2800" u="sng" dirty="0">
                <a:latin typeface="Arial" pitchFamily="34" charset="0"/>
                <a:cs typeface="Arial" pitchFamily="34" charset="0"/>
              </a:rPr>
              <a:t>Podjela, odnosno grupisanje stubova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može se izvršiti prema raznim kriterijumima: </a:t>
            </a:r>
          </a:p>
          <a:p>
            <a:pPr lvl="1">
              <a:buFont typeface="Arial" pitchFamily="34" charset="0"/>
              <a:buChar char="•"/>
            </a:pPr>
            <a:r>
              <a:rPr lang="pl-PL" sz="28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funkciji stuba, </a:t>
            </a:r>
          </a:p>
          <a:p>
            <a:pPr lvl="1">
              <a:buFont typeface="Arial" pitchFamily="34" charset="0"/>
              <a:buChar char="•"/>
            </a:pPr>
            <a:r>
              <a:rPr lang="pl-PL" sz="28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položaju duž trase voda, </a:t>
            </a:r>
          </a:p>
          <a:p>
            <a:pPr lvl="1">
              <a:buFont typeface="Arial" pitchFamily="34" charset="0"/>
              <a:buChar char="•"/>
            </a:pPr>
            <a:r>
              <a:rPr lang="pl-PL" sz="28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materijalu, </a:t>
            </a:r>
          </a:p>
          <a:p>
            <a:pPr lvl="1">
              <a:buFont typeface="Arial" pitchFamily="34" charset="0"/>
              <a:buChar char="•"/>
            </a:pPr>
            <a:r>
              <a:rPr lang="pl-PL" sz="28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obliku glave stuba itd. </a:t>
            </a:r>
          </a:p>
          <a:p>
            <a:pPr lvl="1">
              <a:buFont typeface="Arial" pitchFamily="34" charset="0"/>
              <a:buChar char="•"/>
            </a:pPr>
            <a:endParaRPr lang="pl-PL" sz="1000" dirty="0">
              <a:latin typeface="Arial" pitchFamily="34" charset="0"/>
              <a:cs typeface="Arial" pitchFamily="34" charset="0"/>
            </a:endParaRPr>
          </a:p>
          <a:p>
            <a:r>
              <a:rPr lang="pl-PL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Osnovnim vrstama stubova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smatraju se: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b="1" dirty="0" err="1">
                <a:latin typeface="Arial" pitchFamily="34" charset="0"/>
                <a:cs typeface="Arial" pitchFamily="34" charset="0"/>
              </a:rPr>
              <a:t>zatezni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stub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 err="1">
                <a:latin typeface="Arial" pitchFamily="34" charset="0"/>
                <a:cs typeface="Arial" pitchFamily="34" charset="0"/>
              </a:rPr>
              <a:t>noseći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nosni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) stub.</a:t>
            </a:r>
          </a:p>
          <a:p>
            <a:pPr lvl="1">
              <a:buFont typeface="Arial" pitchFamily="34" charset="0"/>
              <a:buChar char="•"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Stubovi</a:t>
            </a:r>
            <a:endParaRPr lang="en-GB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4248472" cy="5504656"/>
          </a:xfrm>
        </p:spPr>
        <p:txBody>
          <a:bodyPr>
            <a:noAutofit/>
          </a:bodyPr>
          <a:lstStyle/>
          <a:p>
            <a:r>
              <a:rPr lang="en-GB" sz="2800" b="1" dirty="0" err="1">
                <a:latin typeface="Arial" pitchFamily="34" charset="0"/>
                <a:cs typeface="Arial" pitchFamily="34" charset="0"/>
              </a:rPr>
              <a:t>Zatezni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stub 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je stub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koji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služi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za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zatezanje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800" dirty="0">
                <a:latin typeface="Arial" pitchFamily="34" charset="0"/>
                <a:cs typeface="Arial" pitchFamily="34" charset="0"/>
              </a:rPr>
              <a:t>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pričvršćivanje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provodnika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endParaRPr lang="sr-Latn-CS" sz="10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 err="1">
                <a:latin typeface="Arial" pitchFamily="34" charset="0"/>
                <a:cs typeface="Arial" pitchFamily="34" charset="0"/>
              </a:rPr>
              <a:t>Provodnici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zateznim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stubovima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zategnuti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odgovarajućom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silom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čvrsto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spojeni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1268760"/>
            <a:ext cx="4104456" cy="41044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44008" y="544522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i="1" dirty="0">
                <a:solidFill>
                  <a:srgbClr val="002060"/>
                </a:solidFill>
              </a:rPr>
              <a:t>Zatezni stub</a:t>
            </a:r>
            <a:endParaRPr lang="en-GB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2240" y="54452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b="1" i="1" dirty="0">
                <a:solidFill>
                  <a:srgbClr val="002060"/>
                </a:solidFill>
              </a:rPr>
              <a:t>Noseći stub</a:t>
            </a:r>
            <a:endParaRPr lang="en-GB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Stubovi</a:t>
            </a:r>
            <a:endParaRPr lang="en-GB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648672"/>
          </a:xfrm>
        </p:spPr>
        <p:txBody>
          <a:bodyPr>
            <a:noAutofit/>
          </a:bodyPr>
          <a:lstStyle/>
          <a:p>
            <a:pPr algn="just"/>
            <a:r>
              <a:rPr lang="en-GB" sz="2800" b="1" dirty="0" err="1">
                <a:latin typeface="Arial" pitchFamily="34" charset="0"/>
                <a:cs typeface="Arial" pitchFamily="34" charset="0"/>
              </a:rPr>
              <a:t>Noseći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 (</a:t>
            </a:r>
            <a:r>
              <a:rPr lang="en-GB" sz="2800" b="1" dirty="0" err="1">
                <a:latin typeface="Arial" pitchFamily="34" charset="0"/>
                <a:cs typeface="Arial" pitchFamily="34" charset="0"/>
              </a:rPr>
              <a:t>nosni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) stub 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je stub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koji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nosi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provodnike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dirty="0" err="1">
                <a:latin typeface="Arial" pitchFamily="34" charset="0"/>
                <a:cs typeface="Arial" pitchFamily="34" charset="0"/>
              </a:rPr>
              <a:t>Provodnici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nosećim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stubovima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ovješeni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.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dirty="0" err="1">
                <a:latin typeface="Arial" pitchFamily="34" charset="0"/>
                <a:cs typeface="Arial" pitchFamily="34" charset="0"/>
              </a:rPr>
              <a:t>Noseći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stubovi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se,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po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pravilu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postavljaju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samo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u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pravolinijskoj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>
                <a:latin typeface="Arial" pitchFamily="34" charset="0"/>
                <a:cs typeface="Arial" pitchFamily="34" charset="0"/>
              </a:rPr>
              <a:t>trasi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. 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 descr="ima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429000"/>
            <a:ext cx="7020781" cy="28803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993304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Stubovi</a:t>
            </a:r>
            <a:endParaRPr lang="en-GB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08720"/>
            <a:ext cx="8748464" cy="5949280"/>
          </a:xfrm>
        </p:spPr>
        <p:txBody>
          <a:bodyPr>
            <a:noAutofit/>
          </a:bodyPr>
          <a:lstStyle/>
          <a:p>
            <a:pPr algn="just"/>
            <a:r>
              <a:rPr lang="en-US" sz="2600" b="1" dirty="0" err="1"/>
              <a:t>Prema</a:t>
            </a:r>
            <a:r>
              <a:rPr lang="en-US" sz="2600" b="1" dirty="0"/>
              <a:t> </a:t>
            </a:r>
            <a:r>
              <a:rPr lang="en-US" sz="2600" b="1" dirty="0" err="1"/>
              <a:t>posebnim</a:t>
            </a:r>
            <a:r>
              <a:rPr lang="en-US" sz="2600" b="1" dirty="0"/>
              <a:t> </a:t>
            </a:r>
            <a:r>
              <a:rPr lang="en-US" sz="2600" b="1" dirty="0" err="1"/>
              <a:t>funkcijama</a:t>
            </a:r>
            <a:r>
              <a:rPr lang="en-US" sz="2600" b="1" dirty="0"/>
              <a:t> </a:t>
            </a:r>
            <a:r>
              <a:rPr lang="en-US" sz="2600" dirty="0" err="1"/>
              <a:t>stubovi</a:t>
            </a:r>
            <a:r>
              <a:rPr lang="en-US" sz="2600" dirty="0"/>
              <a:t> se </a:t>
            </a:r>
            <a:r>
              <a:rPr lang="en-US" sz="2600" dirty="0" err="1"/>
              <a:t>dijele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: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2400" b="1" u="sng" dirty="0" err="1">
                <a:solidFill>
                  <a:srgbClr val="002060"/>
                </a:solidFill>
              </a:rPr>
              <a:t>rasteretne</a:t>
            </a:r>
            <a:r>
              <a:rPr lang="en-US" sz="2400" dirty="0"/>
              <a:t> (</a:t>
            </a:r>
            <a:r>
              <a:rPr lang="en-US" sz="2400" dirty="0" err="1"/>
              <a:t>najstrožiji</a:t>
            </a:r>
            <a:r>
              <a:rPr lang="en-US" sz="2400" dirty="0"/>
              <a:t> </a:t>
            </a:r>
            <a:r>
              <a:rPr lang="en-US" sz="2400" dirty="0" err="1"/>
              <a:t>uslovi</a:t>
            </a:r>
            <a:r>
              <a:rPr lang="en-US" sz="2400" dirty="0"/>
              <a:t> </a:t>
            </a:r>
            <a:r>
              <a:rPr lang="en-US" sz="2400" dirty="0" err="1"/>
              <a:t>opterećenja</a:t>
            </a:r>
            <a:r>
              <a:rPr lang="en-US" sz="2400" dirty="0"/>
              <a:t>, </a:t>
            </a:r>
            <a:r>
              <a:rPr lang="en-US" sz="2400" dirty="0" err="1"/>
              <a:t>moraju</a:t>
            </a:r>
            <a:r>
              <a:rPr lang="en-US" sz="2400" dirty="0"/>
              <a:t> </a:t>
            </a:r>
            <a:r>
              <a:rPr lang="en-US" sz="2400" dirty="0" err="1"/>
              <a:t>izdržati</a:t>
            </a:r>
            <a:r>
              <a:rPr lang="en-US" sz="2400" dirty="0"/>
              <a:t> </a:t>
            </a:r>
            <a:r>
              <a:rPr lang="en-US" sz="2400" dirty="0" err="1"/>
              <a:t>jednostrani</a:t>
            </a:r>
            <a:r>
              <a:rPr lang="en-US" sz="2400" dirty="0"/>
              <a:t> </a:t>
            </a:r>
            <a:r>
              <a:rPr lang="en-US" sz="2400" dirty="0" err="1"/>
              <a:t>prekid</a:t>
            </a:r>
            <a:r>
              <a:rPr lang="en-US" sz="2400" dirty="0"/>
              <a:t> </a:t>
            </a:r>
            <a:r>
              <a:rPr lang="en-US" sz="2400" dirty="0" err="1"/>
              <a:t>svih</a:t>
            </a:r>
            <a:r>
              <a:rPr lang="en-US" sz="2400" dirty="0"/>
              <a:t> </a:t>
            </a:r>
            <a:r>
              <a:rPr lang="en-US" sz="2400" dirty="0" err="1"/>
              <a:t>užadi</a:t>
            </a:r>
            <a:r>
              <a:rPr lang="en-US" sz="2400" dirty="0"/>
              <a:t>)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2400" b="1" u="sng" dirty="0" err="1">
                <a:solidFill>
                  <a:srgbClr val="002060"/>
                </a:solidFill>
              </a:rPr>
              <a:t>krajnje</a:t>
            </a:r>
            <a:r>
              <a:rPr lang="en-US" sz="2400" dirty="0"/>
              <a:t> (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krajevima</a:t>
            </a:r>
            <a:r>
              <a:rPr lang="en-US" sz="2400" dirty="0"/>
              <a:t> </a:t>
            </a:r>
            <a:r>
              <a:rPr lang="en-US" sz="2400" dirty="0" err="1"/>
              <a:t>voda</a:t>
            </a:r>
            <a:r>
              <a:rPr lang="en-US" sz="2400" dirty="0"/>
              <a:t>,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prelasku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nadzemnog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kablovski</a:t>
            </a:r>
            <a:r>
              <a:rPr lang="en-US" sz="2400" dirty="0"/>
              <a:t> </a:t>
            </a:r>
            <a:r>
              <a:rPr lang="en-US" sz="2400" dirty="0" err="1"/>
              <a:t>prenos</a:t>
            </a:r>
            <a:r>
              <a:rPr lang="en-US" sz="2400" dirty="0"/>
              <a:t>, </a:t>
            </a:r>
            <a:r>
              <a:rPr lang="en-US" sz="2400" dirty="0" err="1"/>
              <a:t>prije</a:t>
            </a:r>
            <a:r>
              <a:rPr lang="en-US" sz="2400" dirty="0"/>
              <a:t> </a:t>
            </a:r>
            <a:r>
              <a:rPr lang="en-US" sz="2400" dirty="0" err="1"/>
              <a:t>spajanja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rasklopno</a:t>
            </a:r>
            <a:r>
              <a:rPr lang="en-US" sz="2400" dirty="0"/>
              <a:t> </a:t>
            </a:r>
            <a:r>
              <a:rPr lang="en-US" sz="2400" dirty="0" err="1"/>
              <a:t>postrojenje</a:t>
            </a:r>
            <a:r>
              <a:rPr lang="en-US" sz="2400" dirty="0"/>
              <a:t>, </a:t>
            </a:r>
            <a:r>
              <a:rPr lang="en-US" sz="2400" dirty="0" err="1"/>
              <a:t>obično</a:t>
            </a:r>
            <a:r>
              <a:rPr lang="en-US" sz="2400" dirty="0"/>
              <a:t> je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rasteretni</a:t>
            </a:r>
            <a:r>
              <a:rPr lang="en-US" sz="2400" dirty="0"/>
              <a:t>)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2400" b="1" u="sng" dirty="0" err="1">
                <a:solidFill>
                  <a:srgbClr val="002060"/>
                </a:solidFill>
              </a:rPr>
              <a:t>prelazne</a:t>
            </a:r>
            <a:r>
              <a:rPr lang="en-US" sz="2400" dirty="0"/>
              <a:t> (stub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jednako</a:t>
            </a:r>
            <a:r>
              <a:rPr lang="en-US" sz="2400" dirty="0"/>
              <a:t> </a:t>
            </a:r>
            <a:r>
              <a:rPr lang="en-US" sz="2400" dirty="0" err="1"/>
              <a:t>zategnut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obje</a:t>
            </a:r>
            <a:r>
              <a:rPr lang="en-US" sz="2400" dirty="0"/>
              <a:t> </a:t>
            </a:r>
            <a:r>
              <a:rPr lang="en-US" sz="2400" dirty="0" err="1"/>
              <a:t>strane</a:t>
            </a:r>
            <a:r>
              <a:rPr lang="en-US" sz="2400" dirty="0"/>
              <a:t> </a:t>
            </a:r>
            <a:r>
              <a:rPr lang="en-US" sz="2400" dirty="0" err="1"/>
              <a:t>zbog</a:t>
            </a:r>
            <a:r>
              <a:rPr lang="en-US" sz="2400" dirty="0"/>
              <a:t> </a:t>
            </a:r>
            <a:r>
              <a:rPr lang="en-US" sz="2400" dirty="0" err="1"/>
              <a:t>promjene</a:t>
            </a:r>
            <a:r>
              <a:rPr lang="en-US" sz="2400" dirty="0"/>
              <a:t> </a:t>
            </a:r>
            <a:r>
              <a:rPr lang="en-US" sz="2400" dirty="0" err="1"/>
              <a:t>presjeka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promjene</a:t>
            </a:r>
            <a:r>
              <a:rPr lang="en-US" sz="2400" dirty="0"/>
              <a:t> </a:t>
            </a:r>
            <a:r>
              <a:rPr lang="en-US" sz="2400" dirty="0" err="1"/>
              <a:t>naprezanja</a:t>
            </a:r>
            <a:r>
              <a:rPr lang="en-US" sz="2400" dirty="0"/>
              <a:t> </a:t>
            </a:r>
            <a:r>
              <a:rPr lang="en-US" sz="2400" dirty="0" err="1"/>
              <a:t>užadi</a:t>
            </a:r>
            <a:r>
              <a:rPr lang="sr-Latn-CS" sz="2400" dirty="0"/>
              <a:t>)</a:t>
            </a:r>
            <a:endParaRPr lang="en-US" sz="2400" dirty="0"/>
          </a:p>
          <a:p>
            <a:pPr lvl="1" algn="just">
              <a:buFont typeface="Arial" pitchFamily="34" charset="0"/>
              <a:buChar char="•"/>
            </a:pPr>
            <a:r>
              <a:rPr lang="fr-FR" sz="2400" b="1" u="sng" dirty="0" err="1">
                <a:solidFill>
                  <a:srgbClr val="002060"/>
                </a:solidFill>
              </a:rPr>
              <a:t>ukrsne</a:t>
            </a:r>
            <a:r>
              <a:rPr lang="fr-FR" sz="2400" dirty="0"/>
              <a:t> (na </a:t>
            </a:r>
            <a:r>
              <a:rPr lang="fr-FR" sz="2400" dirty="0" err="1"/>
              <a:t>ukrštanju</a:t>
            </a:r>
            <a:r>
              <a:rPr lang="fr-FR" sz="2400" dirty="0"/>
              <a:t> sa </a:t>
            </a:r>
            <a:r>
              <a:rPr lang="fr-FR" sz="2400" dirty="0" err="1"/>
              <a:t>drugim</a:t>
            </a:r>
            <a:r>
              <a:rPr lang="fr-FR" sz="2400" dirty="0"/>
              <a:t> </a:t>
            </a:r>
            <a:r>
              <a:rPr lang="fr-FR" sz="2400" dirty="0" err="1"/>
              <a:t>vodom</a:t>
            </a:r>
            <a:r>
              <a:rPr lang="fr-FR" sz="2400" dirty="0"/>
              <a:t>)</a:t>
            </a:r>
            <a:endParaRPr lang="en-US" sz="2400" dirty="0"/>
          </a:p>
          <a:p>
            <a:pPr lvl="1" algn="just">
              <a:buFont typeface="Arial" pitchFamily="34" charset="0"/>
              <a:buChar char="•"/>
            </a:pPr>
            <a:r>
              <a:rPr lang="en-US" sz="2400" b="1" u="sng" dirty="0" err="1">
                <a:solidFill>
                  <a:srgbClr val="002060"/>
                </a:solidFill>
              </a:rPr>
              <a:t>prepletne</a:t>
            </a:r>
            <a:r>
              <a:rPr lang="en-US" sz="2400" b="1" u="sng" dirty="0"/>
              <a:t> </a:t>
            </a:r>
            <a:r>
              <a:rPr lang="en-US" sz="2400" dirty="0"/>
              <a:t>(stub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kome</a:t>
            </a:r>
            <a:r>
              <a:rPr lang="en-US" sz="2400" dirty="0"/>
              <a:t> se </a:t>
            </a:r>
            <a:r>
              <a:rPr lang="en-US" sz="2400" dirty="0" err="1"/>
              <a:t>vrši</a:t>
            </a:r>
            <a:r>
              <a:rPr lang="en-US" sz="2400" dirty="0"/>
              <a:t> </a:t>
            </a:r>
            <a:r>
              <a:rPr lang="en-US" sz="2400" dirty="0" err="1"/>
              <a:t>preplitanje</a:t>
            </a:r>
            <a:r>
              <a:rPr lang="en-US" sz="2400" dirty="0"/>
              <a:t> </a:t>
            </a:r>
            <a:r>
              <a:rPr lang="en-US" sz="2400" dirty="0" err="1"/>
              <a:t>užadi</a:t>
            </a:r>
            <a:r>
              <a:rPr lang="en-US" sz="2400" dirty="0"/>
              <a:t> </a:t>
            </a:r>
            <a:r>
              <a:rPr lang="en-US" sz="2400" dirty="0" err="1"/>
              <a:t>radi</a:t>
            </a:r>
            <a:r>
              <a:rPr lang="en-US" sz="2400" dirty="0"/>
              <a:t> </a:t>
            </a:r>
            <a:r>
              <a:rPr lang="en-US" sz="2400" dirty="0" err="1"/>
              <a:t>postizanja</a:t>
            </a:r>
            <a:r>
              <a:rPr lang="en-US" sz="2400" dirty="0"/>
              <a:t> </a:t>
            </a:r>
            <a:r>
              <a:rPr lang="en-US" sz="2400" dirty="0" err="1"/>
              <a:t>simetrije</a:t>
            </a:r>
            <a:r>
              <a:rPr lang="en-US" sz="2400" dirty="0"/>
              <a:t> </a:t>
            </a:r>
            <a:r>
              <a:rPr lang="en-US" sz="2400" dirty="0" err="1"/>
              <a:t>parametara</a:t>
            </a:r>
            <a:r>
              <a:rPr lang="en-US" sz="2400" dirty="0"/>
              <a:t>)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2400" b="1" u="sng" dirty="0" err="1">
                <a:solidFill>
                  <a:srgbClr val="002060"/>
                </a:solidFill>
              </a:rPr>
              <a:t>međustub</a:t>
            </a:r>
            <a:r>
              <a:rPr lang="en-US" sz="2400" dirty="0"/>
              <a:t> (</a:t>
            </a:r>
            <a:r>
              <a:rPr lang="en-US" sz="2400" dirty="0" err="1"/>
              <a:t>noseći</a:t>
            </a:r>
            <a:r>
              <a:rPr lang="en-US" sz="2400" dirty="0"/>
              <a:t> stub </a:t>
            </a:r>
            <a:r>
              <a:rPr lang="en-US" sz="2400" dirty="0" err="1"/>
              <a:t>umetnut</a:t>
            </a:r>
            <a:r>
              <a:rPr lang="en-US" sz="2400" dirty="0"/>
              <a:t> u </a:t>
            </a:r>
            <a:r>
              <a:rPr lang="en-US" sz="2400" dirty="0" err="1"/>
              <a:t>prelazno</a:t>
            </a:r>
            <a:r>
              <a:rPr lang="en-US" sz="2400" dirty="0"/>
              <a:t> </a:t>
            </a:r>
            <a:r>
              <a:rPr lang="en-US" sz="2400" dirty="0" err="1"/>
              <a:t>zatezno</a:t>
            </a:r>
            <a:r>
              <a:rPr lang="en-US" sz="2400" dirty="0"/>
              <a:t> </a:t>
            </a:r>
            <a:r>
              <a:rPr lang="en-US" sz="2400" dirty="0" err="1"/>
              <a:t>polje</a:t>
            </a:r>
            <a:r>
              <a:rPr lang="en-US" sz="2400" dirty="0"/>
              <a:t>, </a:t>
            </a:r>
            <a:r>
              <a:rPr lang="en-US" sz="2400" dirty="0" err="1"/>
              <a:t>da</a:t>
            </a:r>
            <a:r>
              <a:rPr lang="en-US" sz="2400" dirty="0"/>
              <a:t> bi </a:t>
            </a:r>
            <a:r>
              <a:rPr lang="en-US" sz="2400" dirty="0" err="1"/>
              <a:t>užad</a:t>
            </a:r>
            <a:r>
              <a:rPr lang="en-US" sz="2400" dirty="0"/>
              <a:t> </a:t>
            </a:r>
            <a:r>
              <a:rPr lang="en-US" sz="2400" dirty="0" err="1"/>
              <a:t>dobila</a:t>
            </a:r>
            <a:r>
              <a:rPr lang="en-US" sz="2400" dirty="0"/>
              <a:t> </a:t>
            </a:r>
            <a:r>
              <a:rPr lang="en-US" sz="2400" dirty="0" err="1"/>
              <a:t>potrebnu</a:t>
            </a:r>
            <a:r>
              <a:rPr lang="en-US" sz="2400" dirty="0"/>
              <a:t> </a:t>
            </a:r>
            <a:r>
              <a:rPr lang="en-US" sz="2400" dirty="0" err="1"/>
              <a:t>visinu</a:t>
            </a:r>
            <a:r>
              <a:rPr lang="en-US" sz="2400" dirty="0"/>
              <a:t>). 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Stubovi</a:t>
            </a:r>
            <a:endParaRPr lang="en-GB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648672"/>
          </a:xfrm>
        </p:spPr>
        <p:txBody>
          <a:bodyPr>
            <a:noAutofit/>
          </a:bodyPr>
          <a:lstStyle/>
          <a:p>
            <a:pPr algn="just"/>
            <a:r>
              <a:rPr lang="pl-PL" sz="2800" b="1" dirty="0">
                <a:latin typeface="Arial" pitchFamily="34" charset="0"/>
                <a:cs typeface="Arial" pitchFamily="34" charset="0"/>
              </a:rPr>
              <a:t>Prema položaju na trasi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, stubovi se mogu nalaziti: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2800" u="sng" dirty="0">
                <a:latin typeface="Arial" pitchFamily="34" charset="0"/>
                <a:cs typeface="Arial" pitchFamily="34" charset="0"/>
              </a:rPr>
              <a:t>na pravolinijskom dijelu trase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, i tada ih nazivamo </a:t>
            </a:r>
            <a:r>
              <a:rPr lang="pl-PL" sz="2800" b="1" dirty="0">
                <a:latin typeface="Arial" pitchFamily="34" charset="0"/>
                <a:cs typeface="Arial" pitchFamily="34" charset="0"/>
              </a:rPr>
              <a:t>linijskim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, ili 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2800" u="sng" dirty="0">
                <a:latin typeface="Arial" pitchFamily="34" charset="0"/>
                <a:cs typeface="Arial" pitchFamily="34" charset="0"/>
              </a:rPr>
              <a:t>na mjestu skretanja trase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, a to su </a:t>
            </a:r>
            <a:r>
              <a:rPr lang="pl-PL" sz="2800" b="1" dirty="0">
                <a:latin typeface="Arial" pitchFamily="34" charset="0"/>
                <a:cs typeface="Arial" pitchFamily="34" charset="0"/>
              </a:rPr>
              <a:t>ugaoni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 stubovi. </a:t>
            </a:r>
          </a:p>
          <a:p>
            <a:pPr lvl="1" algn="just">
              <a:buFont typeface="Arial" pitchFamily="34" charset="0"/>
              <a:buChar char="•"/>
            </a:pPr>
            <a:endParaRPr lang="pl-PL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2800" dirty="0">
                <a:latin typeface="Arial" pitchFamily="34" charset="0"/>
                <a:cs typeface="Arial" pitchFamily="34" charset="0"/>
              </a:rPr>
              <a:t>U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principu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noseći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stubovi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su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linijski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, a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zatezni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ugaoni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stubovi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. </a:t>
            </a:r>
            <a:endParaRPr lang="sr-Latn-C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2800" dirty="0" err="1">
                <a:latin typeface="Arial" pitchFamily="34" charset="0"/>
                <a:cs typeface="Arial" pitchFamily="34" charset="0"/>
              </a:rPr>
              <a:t>Noseći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stub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može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biti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ugaoni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, ako je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lom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trase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neznatan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sasvim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mali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uglovi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skretanja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trase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).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425</TotalTime>
  <Words>1062</Words>
  <Application>Microsoft Office PowerPoint</Application>
  <PresentationFormat>Projekcija na ekranu (4:3)</PresentationFormat>
  <Paragraphs>139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0" baseType="lpstr">
      <vt:lpstr>Oriel</vt:lpstr>
      <vt:lpstr>Distributivni nadzemni vodovi</vt:lpstr>
      <vt:lpstr>Distributivni nadzemni vodovi</vt:lpstr>
      <vt:lpstr>Distributivni nadzemni vodovi</vt:lpstr>
      <vt:lpstr>Stubovi</vt:lpstr>
      <vt:lpstr>Stubovi</vt:lpstr>
      <vt:lpstr>Stubovi</vt:lpstr>
      <vt:lpstr>Stubovi</vt:lpstr>
      <vt:lpstr>Stubovi</vt:lpstr>
      <vt:lpstr>Stubovi</vt:lpstr>
      <vt:lpstr>Stubovi</vt:lpstr>
      <vt:lpstr>Stubovi</vt:lpstr>
      <vt:lpstr>Stubovi</vt:lpstr>
      <vt:lpstr>Stubovi</vt:lpstr>
      <vt:lpstr>Stubovi</vt:lpstr>
      <vt:lpstr>Provodnici</vt:lpstr>
      <vt:lpstr>Zaštitna užad</vt:lpstr>
      <vt:lpstr>Uzemljenje</vt:lpstr>
      <vt:lpstr>Izolatori</vt:lpstr>
      <vt:lpstr>Spojna, ovjesna i zaštitna oprema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VRSTE I PRIMJENA DISTRIBUTIVNIH TRANSFORMATORSKIH STANICA</dc:title>
  <dc:creator>VESNA</dc:creator>
  <cp:lastModifiedBy>vesna calasan</cp:lastModifiedBy>
  <cp:revision>30</cp:revision>
  <dcterms:created xsi:type="dcterms:W3CDTF">2021-11-16T17:37:24Z</dcterms:created>
  <dcterms:modified xsi:type="dcterms:W3CDTF">2021-12-01T06:41:53Z</dcterms:modified>
</cp:coreProperties>
</file>