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66" r:id="rId2"/>
    <p:sldId id="262" r:id="rId3"/>
    <p:sldId id="272" r:id="rId4"/>
    <p:sldId id="271" r:id="rId5"/>
    <p:sldId id="273" r:id="rId6"/>
    <p:sldId id="274" r:id="rId7"/>
    <p:sldId id="275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6DDF5-3A63-4570-A584-25043EDD1B2E}" type="datetimeFigureOut">
              <a:rPr lang="en-GB" smtClean="0"/>
              <a:pPr/>
              <a:t>07/10/2021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7CB61-102F-438D-820A-A2D8401CAD2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653A8F-D439-49BA-B03D-AE4F031D8C9E}" type="datetime1">
              <a:rPr lang="en-US" smtClean="0"/>
              <a:t>10/7/2021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F9B-3E01-4DCE-9DAA-3C0C25E8CA3B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17B-8ACF-4DB9-ADC9-7D17072CB565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BCD123-F76E-4598-9AEF-0A8243BB219A}" type="datetime1">
              <a:rPr lang="en-US" smtClean="0"/>
              <a:t>10/7/2021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0A254C-B84A-4A60-855F-23DC89B18E26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5C5B-E28D-4886-8184-D1F423485A8C}" type="datetime1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D77B-F59A-492B-905D-5EC9DE87AE22}" type="datetime1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66FE9B-0B7C-4761-A492-97424FEF384B}" type="datetime1">
              <a:rPr lang="en-US" smtClean="0"/>
              <a:t>10/7/2021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CED7-8454-4168-815D-2C38FBA5D435}" type="datetime1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746021-0737-4186-8BAD-90C61ACD2A6D}" type="datetime1">
              <a:rPr lang="en-US" smtClean="0"/>
              <a:t>10/7/2021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709DA4-F6F2-4229-AB5E-9DC1664241CA}" type="datetime1">
              <a:rPr lang="en-US" smtClean="0"/>
              <a:t>10/7/2021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A1D754-A54B-40D4-8EE1-049E1D64EB71}" type="datetime1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09800"/>
            <a:ext cx="69342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 err="1" smtClean="0">
                <a:solidFill>
                  <a:schemeClr val="tx1"/>
                </a:solidFill>
              </a:rPr>
              <a:t>Vrtse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konzuma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elektrodistributivnih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mre</a:t>
            </a:r>
            <a:r>
              <a:rPr lang="sr-Latn-CS" sz="4000" dirty="0" smtClean="0">
                <a:solidFill>
                  <a:schemeClr val="tx1"/>
                </a:solidFill>
              </a:rPr>
              <a:t>ža</a:t>
            </a:r>
            <a:endParaRPr lang="en-GB" b="0" dirty="0">
              <a:solidFill>
                <a:schemeClr val="tx1"/>
              </a:solidFill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2133600" cy="1828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267200" y="381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CS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  <p:pic>
        <p:nvPicPr>
          <p:cNvPr id="12290" name="Picture 2" descr="CEDIS: DJELOVI OPŠTINE SJUTRA BEZ ELEKTRIČNE ENERGIJ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771900"/>
            <a:ext cx="4114800" cy="30861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Seoski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382000" cy="5943600"/>
          </a:xfrm>
        </p:spPr>
        <p:txBody>
          <a:bodyPr>
            <a:normAutofit/>
          </a:bodyPr>
          <a:lstStyle/>
          <a:p>
            <a:pPr algn="just"/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Seoski EDS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konzum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velikih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površina sa razbacanim - međusobno udaljenim opterećenjima manje snage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362200"/>
            <a:ext cx="6786563" cy="34581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639762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Osnovne karakteristike seoskih eds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82000" cy="579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Niska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površinska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gustina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sr-Latn-C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Primjena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vazdušnih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mreža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praktično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naponskim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nivoima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CS" sz="1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dužine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vodova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znatno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gradskih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EDS. </a:t>
            </a:r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velikih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dužina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vodova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naruš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povećeni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gubici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padovi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sr-Latn-CS" sz="2800" b="1" dirty="0" err="1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Konfiguracije su dominantno radijalne</a:t>
            </a:r>
            <a:r>
              <a:rPr lang="sr-Latn-CS" sz="2800" b="1" dirty="0" err="1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5.U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novije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pojavljuju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male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elektrane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err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Industrijski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382000" cy="5791200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Industrijski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EDS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namijenjeni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napajanju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distribuciji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većih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industrijskih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kompleksa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Latn-C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specifičnost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industrijskih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EDS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ogleda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drugačijem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gradske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seoske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pristupu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metodama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proučavanju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prognoze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konfiguracija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proračuni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odabir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kablova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opreme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zadovoljava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specifične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sredine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dr.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err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Vrste konzuma eds mreža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8458200" cy="5711952"/>
          </a:xfrm>
        </p:spPr>
        <p:txBody>
          <a:bodyPr>
            <a:normAutofit/>
          </a:bodyPr>
          <a:lstStyle/>
          <a:p>
            <a:pPr hangingPunct="0"/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Elektrodistributivni sistemi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prema teritoriji i vrsti konzuma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koji napajaju dijele na: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GB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gradske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EDS,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GB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industrijske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EDS </a:t>
            </a:r>
            <a:r>
              <a:rPr lang="en-GB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GB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seoske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EDS.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266" name="AutoShape 2" descr="Nema digitalne i energetske tranzicije bez ulaganja u distributivne mreže -  Energija Balka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8" name="AutoShape 4" descr="Nema digitalne i energetske tranzicije bez ulaganja u distributivne mreže -  Energija Balka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0" name="AutoShape 6" descr="distributivne mreže – Zvornik Dan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2" name="AutoShape 8" descr="KEDS u digitalizaciju distributivne mreže ulaže 4 miliona ev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3581400"/>
            <a:ext cx="4942022" cy="3048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Gradski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153400" cy="5178552"/>
          </a:xfrm>
        </p:spPr>
        <p:txBody>
          <a:bodyPr>
            <a:normAutofit/>
          </a:bodyPr>
          <a:lstStyle/>
          <a:p>
            <a:pPr algn="just"/>
            <a:r>
              <a:rPr lang="en-GB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Gradski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EDS 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međusobno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povezanih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elektroenergetskih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objekata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uređaj</a:t>
            </a: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sopstvenih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elektrana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napojnih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distributinih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vodova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transformatorskih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stanica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izgrađenih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lociranih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teritoriji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bližo</a:t>
            </a: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okolini</a:t>
            </a: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potrošače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gradskog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err="1" smtClean="0">
                <a:latin typeface="Times New Roman" pitchFamily="18" charset="0"/>
                <a:cs typeface="Times New Roman" pitchFamily="18" charset="0"/>
              </a:rPr>
              <a:t>konzuma</a:t>
            </a: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Gradski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153400" cy="5635752"/>
          </a:xfrm>
        </p:spPr>
        <p:txBody>
          <a:bodyPr>
            <a:normAutofit/>
          </a:bodyPr>
          <a:lstStyle/>
          <a:p>
            <a:pPr algn="just"/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Potrošači gradskog komzuma su:</a:t>
            </a: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domaćinstva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prateći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objekti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zanatstva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kulture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zdravstva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društveno-političkih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komunalni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objekti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saobraćaj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javna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rasvjeta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mali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industrijski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pogoni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smješteni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gradskoj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teritoriji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Svi potrošači na teritoriji grada čine konzum gradskog EDS.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Gradski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382000" cy="6096000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potrošači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gradskih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EDS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sr-Latn-CS" b="1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en-GB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domaćinstva</a:t>
            </a:r>
            <a:r>
              <a:rPr lang="en-GB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lvl="1" indent="-514350" algn="just">
              <a:buFont typeface="+mj-lt"/>
              <a:buAutoNum type="arabicPeriod"/>
            </a:pPr>
            <a:r>
              <a:rPr lang="en-GB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GB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prateća</a:t>
            </a:r>
            <a:r>
              <a:rPr lang="en-GB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GB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objekti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sitne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industrije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zanatskih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administracije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komunalne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infrastrukture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rasvjeta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dječiji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vrtići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fakulteti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objekti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kulturne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zdravstveni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objekti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dr.). </a:t>
            </a:r>
            <a:endParaRPr lang="sr-Latn-C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 algn="just">
              <a:buFont typeface="+mj-lt"/>
              <a:buAutoNum type="arabicPeriod"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Preko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gradskih EDS se napajaju i prigradska područja, a često i udaljenija seoska naselja.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Tada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izdvajanje seoskih EDS kao posebne "kategorije" nema potrebnu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težinu, već je adekvatnije svrstati ih 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seoske distributivne mreže u sklopu jedinstvenog gradskog EDS.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Gradski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153400" cy="5330952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Preko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gradskih EDS električna energija se raspodjeljuje i manjim industrijskim pogonima i ti potrošači se sa aspekta  EDS sistema  tretiraju kao tzv.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direktni potrošači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 a sama distribucija električne energije unutar pogona proučava se u sklopu konkretne industrijske distributivne mreže kao elementa gradskog EDS. 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Napajanje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većih industrijskih objekata, kao što su npr. Kombinat aluminijuma i Željezara, ostvaruje se "direktno" preko industrijskih EDS.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Gradski eds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153400" cy="5330952"/>
          </a:xfrm>
        </p:spPr>
        <p:txBody>
          <a:bodyPr>
            <a:norm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aspekta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proučavanja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gradskih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EDS,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gradovi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svrstavaju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male gradove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: do oko 30000 stanovnika,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gradove srednje veličine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: od 30000 do 200000 stanovnika i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velike gradove 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sa preko 200000 stanovnika </a:t>
            </a:r>
          </a:p>
          <a:p>
            <a:pPr lvl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Posebnu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grupu čine metropole sa (više)milionskim brojem stavovnka.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V</a:t>
            </a:r>
            <a:r>
              <a:rPr lang="pl-PL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isoke </a:t>
            </a:r>
            <a:r>
              <a:rPr lang="pl-PL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vrijednosti  površinske gustine </a:t>
            </a:r>
            <a:r>
              <a:rPr lang="pl-PL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opterećenja</a:t>
            </a:r>
            <a:endParaRPr lang="en-US" sz="3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gdje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je: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	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- vršna snaga posmatranog </a:t>
            </a:r>
            <a:endParaRPr lang="pl-PL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 konzuma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dijela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konzuma),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sr-Latn-CS" sz="3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površina posmatranog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konzuma</a:t>
            </a:r>
          </a:p>
          <a:p>
            <a:pPr>
              <a:lnSpc>
                <a:spcPct val="170000"/>
              </a:lnSpc>
              <a:buNone/>
            </a:pP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(dijela konzuma).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752600"/>
            <a:ext cx="303068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581400"/>
            <a:ext cx="1444844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953000"/>
            <a:ext cx="1295400" cy="69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Osnovne karakteristike gradskih eds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562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C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Primjena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kablovskih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mreža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distributivnim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nivoima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(V SN, SN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NN). 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Na napojnom nivou, dominira primjena nadzemnih elektroenergetskih vodova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ali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velikim gradovima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sa izraženim problemom obezbjeđenja prostora za nadzemne vodove i visokim estetsko-urbanističkim standardima i zahtjevima za pozdanost napajanja, na napojnom nivou se primjenjuju kablovski vodovi VN, pa i VVN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C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Primjena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konfiguracija koje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obezbjeđuj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 nivo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sigurnosti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Osnovne karakteristike gradskih eds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607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 Vrtse konzuma elektrodistributivnih mreža</vt:lpstr>
      <vt:lpstr>Vrste konzuma eds mreža</vt:lpstr>
      <vt:lpstr>Gradski eds</vt:lpstr>
      <vt:lpstr>Gradski eds</vt:lpstr>
      <vt:lpstr>Gradski eds</vt:lpstr>
      <vt:lpstr>Gradski eds</vt:lpstr>
      <vt:lpstr>Gradski eds</vt:lpstr>
      <vt:lpstr>Osnovne karakteristike gradskih eds</vt:lpstr>
      <vt:lpstr>Osnovne karakteristike gradskih eds</vt:lpstr>
      <vt:lpstr>Seoski eds</vt:lpstr>
      <vt:lpstr>Osnovne karakteristike seoskih eds</vt:lpstr>
      <vt:lpstr>Industrijski eds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Nadzemne mreže</dc:title>
  <dc:creator>admin</dc:creator>
  <cp:lastModifiedBy>VESNA</cp:lastModifiedBy>
  <cp:revision>27</cp:revision>
  <dcterms:created xsi:type="dcterms:W3CDTF">2006-08-16T00:00:00Z</dcterms:created>
  <dcterms:modified xsi:type="dcterms:W3CDTF">2021-10-07T21:12:12Z</dcterms:modified>
</cp:coreProperties>
</file>