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9"/>
  </p:notesMasterIdLst>
  <p:sldIdLst>
    <p:sldId id="256" r:id="rId2"/>
    <p:sldId id="260" r:id="rId3"/>
    <p:sldId id="272" r:id="rId4"/>
    <p:sldId id="264" r:id="rId5"/>
    <p:sldId id="266" r:id="rId6"/>
    <p:sldId id="265" r:id="rId7"/>
    <p:sldId id="267" r:id="rId8"/>
    <p:sldId id="268" r:id="rId9"/>
    <p:sldId id="263" r:id="rId10"/>
    <p:sldId id="270" r:id="rId11"/>
    <p:sldId id="269" r:id="rId12"/>
    <p:sldId id="271" r:id="rId13"/>
    <p:sldId id="273" r:id="rId14"/>
    <p:sldId id="274" r:id="rId15"/>
    <p:sldId id="275" r:id="rId16"/>
    <p:sldId id="276" r:id="rId17"/>
    <p:sldId id="27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2644B-97B5-4294-99C8-035DFD68D186}" type="datetimeFigureOut">
              <a:rPr lang="en-GB" smtClean="0"/>
              <a:t>16/11/2021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8737BA-0F3F-4960-B598-12E021A8812F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C66FB8F-1524-49C2-817A-28E5C35AC310}" type="datetime1">
              <a:rPr lang="en-GB" smtClean="0"/>
              <a:t>16/11/2021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A4E1280-C72D-42E6-9FE4-67BD9DB2775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F318-7D7D-4483-8C52-2D6DEBE01AA1}" type="datetime1">
              <a:rPr lang="en-GB" smtClean="0"/>
              <a:t>16/11/2021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E1280-C72D-42E6-9FE4-67BD9DB277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464F-E6DA-4D95-B4DC-0AEAFF70943A}" type="datetime1">
              <a:rPr lang="en-GB" smtClean="0"/>
              <a:t>16/11/2021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E1280-C72D-42E6-9FE4-67BD9DB277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3AF6A71-EFAF-46B5-9538-77088DF28190}" type="datetime1">
              <a:rPr lang="en-GB" smtClean="0"/>
              <a:t>16/11/2021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A4E1280-C72D-42E6-9FE4-67BD9DB27755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1E45EB0-192F-4A64-81D7-855E456386D0}" type="datetime1">
              <a:rPr lang="en-GB" smtClean="0"/>
              <a:t>16/11/2021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A4E1280-C72D-42E6-9FE4-67BD9DB2775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BC99-E82E-4F5E-B862-C0BC418EAE05}" type="datetime1">
              <a:rPr lang="en-GB" smtClean="0"/>
              <a:t>16/11/2021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E1280-C72D-42E6-9FE4-67BD9DB2775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5BF02-BA9A-4B93-920B-3EA64CB48706}" type="datetime1">
              <a:rPr lang="en-GB" smtClean="0"/>
              <a:t>16/11/2021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E1280-C72D-42E6-9FE4-67BD9DB27755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163914B-F889-4350-9041-AD38DB9EEF9C}" type="datetime1">
              <a:rPr lang="en-GB" smtClean="0"/>
              <a:t>16/11/2021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4E1280-C72D-42E6-9FE4-67BD9DB2775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DDC15-102C-4C0B-B6F8-66B9DE3AFE8F}" type="datetime1">
              <a:rPr lang="en-GB" smtClean="0"/>
              <a:t>16/11/2021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E1280-C72D-42E6-9FE4-67BD9DB277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78496E2-6F79-4A33-9535-03F86A8D6F2B}" type="datetime1">
              <a:rPr lang="en-GB" smtClean="0"/>
              <a:t>16/11/2021</a:t>
            </a:fld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A4E1280-C72D-42E6-9FE4-67BD9DB27755}" type="slidenum">
              <a:rPr lang="en-GB" smtClean="0"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3220049-C893-429C-9F73-6C5ED1678D45}" type="datetime1">
              <a:rPr lang="en-GB" smtClean="0"/>
              <a:t>16/11/2021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4E1280-C72D-42E6-9FE4-67BD9DB27755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CD9FFB7-439F-49FB-B4D0-798AA172E46E}" type="datetime1">
              <a:rPr lang="en-GB" smtClean="0"/>
              <a:t>16/11/2021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A4E1280-C72D-42E6-9FE4-67BD9DB2775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9752" y="2492896"/>
            <a:ext cx="6172200" cy="2465040"/>
          </a:xfrm>
        </p:spPr>
        <p:txBody>
          <a:bodyPr>
            <a:noAutofit/>
          </a:bodyPr>
          <a:lstStyle/>
          <a:p>
            <a:pPr algn="ctr"/>
            <a:r>
              <a:rPr lang="en-GB" sz="3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VRSTE I PRIMJENA DISTRIBUTIVNIH TRANSFORMATORSKIH STANICA</a:t>
            </a:r>
            <a:endParaRPr lang="en-GB" sz="3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 descr="CG534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52400"/>
            <a:ext cx="2448272" cy="208823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4572000" y="836712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sr-Latn-CS" sz="28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DISTRIBUCIJA I POTROŠNJA ELEKTRIČNE ENERGIJE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8458200" cy="921296"/>
          </a:xfrm>
        </p:spPr>
        <p:txBody>
          <a:bodyPr>
            <a:noAutofit/>
          </a:bodyPr>
          <a:lstStyle/>
          <a:p>
            <a:pPr algn="ctr"/>
            <a:r>
              <a:rPr lang="en-GB" sz="3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Trafostanice</a:t>
            </a:r>
            <a:r>
              <a:rPr lang="en-GB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SN/NN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052736"/>
            <a:ext cx="4703440" cy="5576664"/>
          </a:xfrm>
        </p:spPr>
        <p:txBody>
          <a:bodyPr>
            <a:normAutofit/>
          </a:bodyPr>
          <a:lstStyle/>
          <a:p>
            <a:pPr marL="274320" lvl="1">
              <a:spcBef>
                <a:spcPts val="600"/>
              </a:spcBef>
              <a:buSzPct val="70000"/>
              <a:buNone/>
            </a:pP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Kontejnerska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betonska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TS</a:t>
            </a:r>
          </a:p>
          <a:p>
            <a:pPr marL="274320" lvl="1">
              <a:spcBef>
                <a:spcPts val="600"/>
              </a:spcBef>
              <a:buSzPct val="70000"/>
              <a:buNone/>
            </a:pPr>
            <a:endParaRPr lang="en-GB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konstrukcija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izrađuje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čeličnog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aluminijumskog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lima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debljine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3mm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namjenjena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ugradnju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betonski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temelj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veže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posebnim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ankerima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ože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ugraditi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i na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sanke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i na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konstrukciju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sa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točkovima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sa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postaje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mobilna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Content Placeholder 3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772816"/>
            <a:ext cx="3480048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8458200" cy="921296"/>
          </a:xfrm>
        </p:spPr>
        <p:txBody>
          <a:bodyPr>
            <a:noAutofit/>
          </a:bodyPr>
          <a:lstStyle/>
          <a:p>
            <a:pPr algn="ctr"/>
            <a:r>
              <a:rPr lang="en-GB" sz="3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Trafostanice</a:t>
            </a:r>
            <a:r>
              <a:rPr lang="en-GB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SN/NN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08720"/>
            <a:ext cx="4631432" cy="5949280"/>
          </a:xfrm>
        </p:spPr>
        <p:txBody>
          <a:bodyPr>
            <a:normAutofit/>
          </a:bodyPr>
          <a:lstStyle/>
          <a:p>
            <a:pPr marL="274320" lvl="1">
              <a:spcBef>
                <a:spcPts val="600"/>
              </a:spcBef>
              <a:buSzPct val="70000"/>
              <a:buNone/>
            </a:pP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Montažn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 betonsk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a TS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GB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lvl="1">
              <a:spcBef>
                <a:spcPts val="600"/>
              </a:spcBef>
              <a:buSzPct val="70000"/>
              <a:buNone/>
            </a:pPr>
            <a:endParaRPr lang="en-GB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namjenjene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za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prenos i distribuciju električne energije u naseljima, industrijskim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objektima,gradilištima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zvode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se kao tipska rješenja na pojedinim distibutivnim područjima ili prema projektnim rešenjima.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naponskom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nivou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 :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TS10/0,4kV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TS20/0,4kV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TS35/10kV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7" name="Content Placeholder 3" descr="Ukradeno osam vrata sa trafo-stanice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556792"/>
            <a:ext cx="3505944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8458200" cy="921296"/>
          </a:xfrm>
        </p:spPr>
        <p:txBody>
          <a:bodyPr>
            <a:noAutofit/>
          </a:bodyPr>
          <a:lstStyle/>
          <a:p>
            <a:pPr algn="ctr"/>
            <a:r>
              <a:rPr lang="en-GB" sz="3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Trafostanice</a:t>
            </a:r>
            <a:r>
              <a:rPr lang="en-GB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SN/NN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08720"/>
            <a:ext cx="8375848" cy="5949280"/>
          </a:xfrm>
        </p:spPr>
        <p:txBody>
          <a:bodyPr>
            <a:normAutofit/>
          </a:bodyPr>
          <a:lstStyle/>
          <a:p>
            <a:pPr marL="274320" lvl="1">
              <a:spcBef>
                <a:spcPts val="600"/>
              </a:spcBef>
              <a:buSzPct val="70000"/>
              <a:buNone/>
            </a:pP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3. TS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integrisana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unutar zgrade ili građena kao poseban objek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GB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lvl="1">
              <a:spcBef>
                <a:spcPts val="600"/>
              </a:spcBef>
              <a:buSzPct val="70000"/>
              <a:buNone/>
            </a:pPr>
            <a:endParaRPr lang="en-GB" sz="1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Lokacija postrojenja treba da  bude što bliže težištu potrošnje, da bi kablovski vodovi bili što kraćii da njihovo priključivanje (rasplet) bude što jednostavniji. </a:t>
            </a:r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Ako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se transformatorsko postrojenje izvodi u sklopu nekog drugog građevinskog objekta, ono, po pravilu mora biti locirano u prizemlju zgrade. Najpovoljniji položaj je ugao građevinskog objekta, jer je omogućen prilaz postrojenju sa dvije strane.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Transformatorsko postrojenje se, po pravilu, sastoji od dvije prostorije: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prostorije za smještaj razvoda visokog i niskog napona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prostorije za smještaj transformatora.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A4E1280-C72D-42E6-9FE4-67BD9DB27755}" type="slidenum">
              <a:rPr lang="en-GB" smtClean="0"/>
              <a:t>13</a:t>
            </a:fld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251520" y="260648"/>
            <a:ext cx="8496944" cy="62646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 sz="6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GB" sz="6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Trafostanice</a:t>
            </a:r>
            <a:r>
              <a:rPr lang="en-GB" sz="6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SN/SN</a:t>
            </a:r>
          </a:p>
          <a:p>
            <a:pPr algn="ctr"/>
            <a:endParaRPr lang="en-GB" sz="4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GB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8458200" cy="1066800"/>
          </a:xfrm>
        </p:spPr>
        <p:txBody>
          <a:bodyPr>
            <a:noAutofit/>
          </a:bodyPr>
          <a:lstStyle/>
          <a:p>
            <a:pPr algn="ctr"/>
            <a:r>
              <a:rPr lang="en-GB" sz="3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Trafostanice</a:t>
            </a:r>
            <a:r>
              <a:rPr lang="en-GB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SN/SN </a:t>
            </a:r>
            <a:endParaRPr lang="en-GB" sz="36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268760"/>
            <a:ext cx="8280920" cy="5360640"/>
          </a:xfrm>
        </p:spPr>
        <p:txBody>
          <a:bodyPr>
            <a:normAutofit/>
          </a:bodyPr>
          <a:lstStyle/>
          <a:p>
            <a:r>
              <a:rPr lang="en-GB" dirty="0" err="1" smtClean="0"/>
              <a:t>Trafostanice</a:t>
            </a:r>
            <a:r>
              <a:rPr lang="en-GB" dirty="0" smtClean="0"/>
              <a:t> </a:t>
            </a:r>
            <a:r>
              <a:rPr lang="en-GB" dirty="0" smtClean="0"/>
              <a:t>SN/SN </a:t>
            </a:r>
            <a:r>
              <a:rPr lang="en-GB" dirty="0" smtClean="0"/>
              <a:t>(35/10 kV, 35/20 kV) ne </a:t>
            </a:r>
            <a:r>
              <a:rPr lang="en-GB" dirty="0" err="1" smtClean="0"/>
              <a:t>rade</a:t>
            </a:r>
            <a:r>
              <a:rPr lang="en-GB" dirty="0" smtClean="0"/>
              <a:t> se </a:t>
            </a:r>
            <a:r>
              <a:rPr lang="en-GB" dirty="0" err="1" smtClean="0"/>
              <a:t>kao</a:t>
            </a:r>
            <a:r>
              <a:rPr lang="en-GB" dirty="0" smtClean="0"/>
              <a:t> </a:t>
            </a:r>
            <a:r>
              <a:rPr lang="en-GB" dirty="0" err="1" smtClean="0"/>
              <a:t>tipski</a:t>
            </a:r>
            <a:r>
              <a:rPr lang="en-GB" dirty="0" smtClean="0"/>
              <a:t> </a:t>
            </a:r>
            <a:r>
              <a:rPr lang="en-GB" dirty="0" err="1" smtClean="0"/>
              <a:t>proizvodi</a:t>
            </a:r>
            <a:r>
              <a:rPr lang="en-GB" dirty="0" smtClean="0"/>
              <a:t>, </a:t>
            </a:r>
            <a:r>
              <a:rPr lang="en-GB" dirty="0" err="1" smtClean="0"/>
              <a:t>ali</a:t>
            </a:r>
            <a:r>
              <a:rPr lang="en-GB" dirty="0" smtClean="0"/>
              <a:t> je </a:t>
            </a:r>
            <a:r>
              <a:rPr lang="en-GB" dirty="0" err="1" smtClean="0"/>
              <a:t>oprema</a:t>
            </a:r>
            <a:r>
              <a:rPr lang="en-GB" dirty="0" smtClean="0"/>
              <a:t> </a:t>
            </a:r>
            <a:r>
              <a:rPr lang="en-GB" dirty="0" err="1" smtClean="0"/>
              <a:t>najčešće</a:t>
            </a:r>
            <a:r>
              <a:rPr lang="en-GB" dirty="0" smtClean="0"/>
              <a:t> </a:t>
            </a:r>
            <a:r>
              <a:rPr lang="en-GB" dirty="0" err="1" smtClean="0"/>
              <a:t>standardizovana</a:t>
            </a:r>
            <a:r>
              <a:rPr lang="en-GB" dirty="0" smtClean="0"/>
              <a:t>, </a:t>
            </a:r>
            <a:r>
              <a:rPr lang="en-GB" dirty="0" err="1" smtClean="0"/>
              <a:t>kao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jednopolne</a:t>
            </a:r>
            <a:r>
              <a:rPr lang="en-GB" dirty="0" smtClean="0"/>
              <a:t> </a:t>
            </a:r>
            <a:r>
              <a:rPr lang="sr-Latn-CS" dirty="0" smtClean="0"/>
              <a:t>š</a:t>
            </a:r>
            <a:r>
              <a:rPr lang="en-GB" dirty="0" err="1" smtClean="0"/>
              <a:t>eme</a:t>
            </a:r>
            <a:r>
              <a:rPr lang="en-GB" dirty="0" smtClean="0"/>
              <a:t>, </a:t>
            </a:r>
            <a:r>
              <a:rPr lang="en-GB" dirty="0" err="1" smtClean="0"/>
              <a:t>osim</a:t>
            </a:r>
            <a:r>
              <a:rPr lang="en-GB" dirty="0" smtClean="0"/>
              <a:t> </a:t>
            </a:r>
            <a:r>
              <a:rPr lang="en-GB" dirty="0" err="1" smtClean="0"/>
              <a:t>kod</a:t>
            </a:r>
            <a:r>
              <a:rPr lang="en-GB" dirty="0" smtClean="0"/>
              <a:t> </a:t>
            </a:r>
            <a:r>
              <a:rPr lang="en-GB" dirty="0" err="1" smtClean="0"/>
              <a:t>složenih</a:t>
            </a:r>
            <a:r>
              <a:rPr lang="en-GB" dirty="0" smtClean="0"/>
              <a:t> </a:t>
            </a:r>
            <a:r>
              <a:rPr lang="en-GB" dirty="0" err="1" smtClean="0"/>
              <a:t>gradskih</a:t>
            </a:r>
            <a:r>
              <a:rPr lang="en-GB" dirty="0" smtClean="0"/>
              <a:t> </a:t>
            </a:r>
            <a:r>
              <a:rPr lang="en-GB" dirty="0" err="1" smtClean="0"/>
              <a:t>trafostanica</a:t>
            </a:r>
            <a:r>
              <a:rPr lang="en-GB" dirty="0" smtClean="0"/>
              <a:t> </a:t>
            </a:r>
            <a:r>
              <a:rPr lang="en-GB" dirty="0" err="1" smtClean="0"/>
              <a:t>velike</a:t>
            </a:r>
            <a:r>
              <a:rPr lang="en-GB" dirty="0" smtClean="0"/>
              <a:t> </a:t>
            </a:r>
            <a:r>
              <a:rPr lang="en-GB" dirty="0" err="1" smtClean="0"/>
              <a:t>instalisane</a:t>
            </a:r>
            <a:r>
              <a:rPr lang="en-GB" dirty="0" smtClean="0"/>
              <a:t> </a:t>
            </a:r>
            <a:r>
              <a:rPr lang="en-GB" dirty="0" err="1" smtClean="0"/>
              <a:t>snage</a:t>
            </a:r>
            <a:r>
              <a:rPr lang="en-GB" dirty="0" smtClean="0"/>
              <a:t>. </a:t>
            </a:r>
            <a:endParaRPr lang="sr-Latn-CS" dirty="0" smtClean="0"/>
          </a:p>
          <a:p>
            <a:endParaRPr lang="sr-Latn-CS" sz="900" dirty="0" smtClean="0"/>
          </a:p>
          <a:p>
            <a:r>
              <a:rPr lang="en-GB" dirty="0" err="1" smtClean="0"/>
              <a:t>Redovno</a:t>
            </a:r>
            <a:r>
              <a:rPr lang="en-GB" dirty="0" smtClean="0"/>
              <a:t> </a:t>
            </a:r>
            <a:r>
              <a:rPr lang="en-GB" dirty="0" err="1" smtClean="0"/>
              <a:t>imaju</a:t>
            </a:r>
            <a:r>
              <a:rPr lang="en-GB" dirty="0" smtClean="0"/>
              <a:t> </a:t>
            </a:r>
            <a:r>
              <a:rPr lang="en-GB" dirty="0" err="1" smtClean="0"/>
              <a:t>dva</a:t>
            </a:r>
            <a:r>
              <a:rPr lang="en-GB" dirty="0" smtClean="0"/>
              <a:t> </a:t>
            </a:r>
            <a:r>
              <a:rPr lang="en-GB" dirty="0" err="1" smtClean="0"/>
              <a:t>transformatora</a:t>
            </a:r>
            <a:r>
              <a:rPr lang="en-GB" dirty="0" smtClean="0"/>
              <a:t> 35/10(20) kV (</a:t>
            </a:r>
            <a:r>
              <a:rPr lang="en-GB" dirty="0" err="1" smtClean="0"/>
              <a:t>ponekad</a:t>
            </a:r>
            <a:r>
              <a:rPr lang="en-GB" dirty="0" smtClean="0"/>
              <a:t> </a:t>
            </a:r>
            <a:r>
              <a:rPr lang="en-GB" dirty="0" err="1" smtClean="0"/>
              <a:t>jedan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tri) </a:t>
            </a:r>
            <a:r>
              <a:rPr lang="en-GB" dirty="0" err="1" smtClean="0"/>
              <a:t>pojedinačne</a:t>
            </a:r>
            <a:r>
              <a:rPr lang="en-GB" dirty="0" smtClean="0"/>
              <a:t> </a:t>
            </a:r>
            <a:r>
              <a:rPr lang="en-GB" dirty="0" err="1" smtClean="0"/>
              <a:t>snage</a:t>
            </a:r>
            <a:r>
              <a:rPr lang="en-GB" dirty="0" smtClean="0"/>
              <a:t> 2.5-16 </a:t>
            </a:r>
            <a:r>
              <a:rPr lang="en-GB" dirty="0" smtClean="0"/>
              <a:t>MVA</a:t>
            </a:r>
            <a:r>
              <a:rPr lang="sr-Latn-CS" dirty="0" smtClean="0"/>
              <a:t>.</a:t>
            </a:r>
          </a:p>
          <a:p>
            <a:endParaRPr lang="sr-Latn-CS" sz="900" dirty="0" smtClean="0"/>
          </a:p>
          <a:p>
            <a:r>
              <a:rPr lang="en-GB" dirty="0" smtClean="0"/>
              <a:t>U </a:t>
            </a:r>
            <a:r>
              <a:rPr lang="en-GB" dirty="0" err="1" smtClean="0"/>
              <a:t>slučaju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napajaju</a:t>
            </a:r>
            <a:r>
              <a:rPr lang="en-GB" dirty="0" smtClean="0"/>
              <a:t> </a:t>
            </a:r>
            <a:r>
              <a:rPr lang="en-GB" dirty="0" err="1" smtClean="0"/>
              <a:t>veliku</a:t>
            </a:r>
            <a:r>
              <a:rPr lang="en-GB" dirty="0" smtClean="0"/>
              <a:t> </a:t>
            </a:r>
            <a:r>
              <a:rPr lang="en-GB" dirty="0" err="1" smtClean="0"/>
              <a:t>kablovsku</a:t>
            </a:r>
            <a:r>
              <a:rPr lang="en-GB" dirty="0" smtClean="0"/>
              <a:t> </a:t>
            </a:r>
            <a:r>
              <a:rPr lang="en-GB" dirty="0" err="1" smtClean="0"/>
              <a:t>mrežu</a:t>
            </a:r>
            <a:r>
              <a:rPr lang="en-GB" dirty="0" smtClean="0"/>
              <a:t>, </a:t>
            </a:r>
            <a:r>
              <a:rPr lang="en-GB" dirty="0" err="1" smtClean="0"/>
              <a:t>zvjezdište</a:t>
            </a:r>
            <a:r>
              <a:rPr lang="en-GB" dirty="0" smtClean="0"/>
              <a:t> </a:t>
            </a:r>
            <a:r>
              <a:rPr lang="en-GB" dirty="0" err="1" smtClean="0"/>
              <a:t>transformatora</a:t>
            </a:r>
            <a:r>
              <a:rPr lang="en-GB" dirty="0" smtClean="0"/>
              <a:t> se </a:t>
            </a:r>
            <a:r>
              <a:rPr lang="en-GB" dirty="0" err="1" smtClean="0"/>
              <a:t>uzemljuje</a:t>
            </a:r>
            <a:r>
              <a:rPr lang="en-GB" dirty="0" smtClean="0"/>
              <a:t> </a:t>
            </a:r>
            <a:r>
              <a:rPr lang="en-GB" dirty="0" err="1" smtClean="0"/>
              <a:t>preko</a:t>
            </a:r>
            <a:r>
              <a:rPr lang="en-GB" dirty="0" smtClean="0"/>
              <a:t> </a:t>
            </a:r>
            <a:r>
              <a:rPr lang="en-GB" dirty="0" err="1" smtClean="0"/>
              <a:t>otpornika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prigušnice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uzemljenje</a:t>
            </a:r>
            <a:r>
              <a:rPr lang="en-GB" dirty="0" smtClean="0"/>
              <a:t>. </a:t>
            </a:r>
            <a:endParaRPr lang="sr-Latn-C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8458200" cy="1066800"/>
          </a:xfrm>
        </p:spPr>
        <p:txBody>
          <a:bodyPr>
            <a:noAutofit/>
          </a:bodyPr>
          <a:lstStyle/>
          <a:p>
            <a:pPr algn="ctr"/>
            <a:r>
              <a:rPr lang="en-GB" sz="3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Trafostanice</a:t>
            </a:r>
            <a:r>
              <a:rPr lang="en-GB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SN/SN </a:t>
            </a:r>
            <a:endParaRPr lang="en-GB" sz="36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124744"/>
            <a:ext cx="8534400" cy="5504656"/>
          </a:xfrm>
        </p:spPr>
        <p:txBody>
          <a:bodyPr>
            <a:normAutofit/>
          </a:bodyPr>
          <a:lstStyle/>
          <a:p>
            <a:r>
              <a:rPr lang="vi-VN" sz="2800" dirty="0" smtClean="0"/>
              <a:t>Osim SN postrojenja i transformatora, elementi TS 35/10(20) kV su </a:t>
            </a:r>
            <a:r>
              <a:rPr lang="vi-VN" sz="2800" dirty="0" smtClean="0"/>
              <a:t>i</a:t>
            </a:r>
            <a:r>
              <a:rPr lang="sr-Latn-CS" sz="2800" dirty="0" smtClean="0"/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vi-VN" sz="2800" dirty="0" smtClean="0"/>
              <a:t>građevinski </a:t>
            </a:r>
            <a:r>
              <a:rPr lang="vi-VN" sz="2800" dirty="0" smtClean="0"/>
              <a:t>dio, </a:t>
            </a:r>
            <a:endParaRPr lang="sr-Latn-CS" sz="2800" dirty="0" smtClean="0"/>
          </a:p>
          <a:p>
            <a:pPr lvl="1">
              <a:buFont typeface="Arial" pitchFamily="34" charset="0"/>
              <a:buChar char="•"/>
            </a:pPr>
            <a:r>
              <a:rPr lang="vi-VN" sz="2800" dirty="0" smtClean="0"/>
              <a:t>sistem </a:t>
            </a:r>
            <a:r>
              <a:rPr lang="vi-VN" sz="2800" dirty="0" smtClean="0"/>
              <a:t>uzemljenja i gromobranske zaštite, </a:t>
            </a:r>
            <a:endParaRPr lang="sr-Latn-CS" sz="2800" dirty="0" smtClean="0"/>
          </a:p>
          <a:p>
            <a:pPr lvl="1">
              <a:buFont typeface="Arial" pitchFamily="34" charset="0"/>
              <a:buChar char="•"/>
            </a:pPr>
            <a:r>
              <a:rPr lang="vi-VN" sz="2800" dirty="0" smtClean="0"/>
              <a:t>sistem </a:t>
            </a:r>
            <a:r>
              <a:rPr lang="vi-VN" sz="2800" dirty="0" smtClean="0"/>
              <a:t>za daljinsko upravljanje, </a:t>
            </a:r>
            <a:endParaRPr lang="sr-Latn-CS" sz="2800" dirty="0" smtClean="0"/>
          </a:p>
          <a:p>
            <a:pPr lvl="1">
              <a:buFont typeface="Arial" pitchFamily="34" charset="0"/>
              <a:buChar char="•"/>
            </a:pPr>
            <a:r>
              <a:rPr lang="vi-VN" sz="2800" dirty="0" smtClean="0"/>
              <a:t>sistem </a:t>
            </a:r>
            <a:r>
              <a:rPr lang="sr-Latn-CS" sz="2800" dirty="0" smtClean="0"/>
              <a:t>na</a:t>
            </a:r>
            <a:r>
              <a:rPr lang="vi-VN" sz="2800" dirty="0" smtClean="0"/>
              <a:t>izmjeničnog </a:t>
            </a:r>
            <a:r>
              <a:rPr lang="vi-VN" sz="2800" dirty="0" smtClean="0"/>
              <a:t>i </a:t>
            </a:r>
            <a:r>
              <a:rPr lang="sr-Latn-CS" sz="2800" dirty="0" smtClean="0"/>
              <a:t>jedno</a:t>
            </a:r>
            <a:r>
              <a:rPr lang="vi-VN" sz="2800" dirty="0" smtClean="0"/>
              <a:t>smjernog </a:t>
            </a:r>
            <a:r>
              <a:rPr lang="vi-VN" sz="2800" dirty="0" smtClean="0"/>
              <a:t>napajanja, </a:t>
            </a:r>
            <a:endParaRPr lang="sr-Latn-CS" sz="2800" dirty="0" smtClean="0"/>
          </a:p>
          <a:p>
            <a:pPr lvl="1">
              <a:buFont typeface="Arial" pitchFamily="34" charset="0"/>
              <a:buChar char="•"/>
            </a:pPr>
            <a:r>
              <a:rPr lang="vi-VN" sz="2800" dirty="0" smtClean="0"/>
              <a:t>pomoćni </a:t>
            </a:r>
            <a:r>
              <a:rPr lang="vi-VN" sz="2800" dirty="0" smtClean="0"/>
              <a:t>sistemi (rasvjeta, klimatizacija, protupožarna oprema i dr.). </a:t>
            </a:r>
            <a:endParaRPr lang="sr-Latn-C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A4E1280-C72D-42E6-9FE4-67BD9DB27755}" type="slidenum">
              <a:rPr lang="en-GB" smtClean="0"/>
              <a:t>16</a:t>
            </a:fld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251520" y="260648"/>
            <a:ext cx="8496944" cy="62646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Trafostanice</a:t>
            </a:r>
            <a:r>
              <a:rPr lang="en-GB" sz="6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6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GB" sz="6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N/SN</a:t>
            </a:r>
          </a:p>
          <a:p>
            <a:pPr algn="ctr"/>
            <a:r>
              <a:rPr lang="en-GB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8458200" cy="1066800"/>
          </a:xfrm>
        </p:spPr>
        <p:txBody>
          <a:bodyPr>
            <a:noAutofit/>
          </a:bodyPr>
          <a:lstStyle/>
          <a:p>
            <a:pPr algn="ctr"/>
            <a:r>
              <a:rPr lang="en-GB" sz="3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Trafostanice</a:t>
            </a:r>
            <a:r>
              <a:rPr lang="en-GB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GB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N/SN </a:t>
            </a:r>
            <a:endParaRPr lang="en-GB" sz="36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124744"/>
            <a:ext cx="8303840" cy="5504656"/>
          </a:xfrm>
        </p:spPr>
        <p:txBody>
          <a:bodyPr>
            <a:normAutofit/>
          </a:bodyPr>
          <a:lstStyle/>
          <a:p>
            <a:pPr algn="just"/>
            <a:r>
              <a:rPr lang="en-GB" dirty="0" err="1" smtClean="0"/>
              <a:t>Trafostanice</a:t>
            </a:r>
            <a:r>
              <a:rPr lang="en-GB" dirty="0" smtClean="0"/>
              <a:t> VN/NN (110/35 kV, 110/10 kV, 110/20 kV) </a:t>
            </a:r>
            <a:r>
              <a:rPr lang="en-GB" dirty="0" err="1" smtClean="0"/>
              <a:t>imaju</a:t>
            </a:r>
            <a:r>
              <a:rPr lang="en-GB" dirty="0" smtClean="0"/>
              <a:t> </a:t>
            </a:r>
            <a:r>
              <a:rPr lang="en-GB" dirty="0" err="1" smtClean="0"/>
              <a:t>funkciju</a:t>
            </a:r>
            <a:r>
              <a:rPr lang="en-GB" dirty="0" smtClean="0"/>
              <a:t> </a:t>
            </a:r>
            <a:r>
              <a:rPr lang="en-GB" dirty="0" err="1" smtClean="0"/>
              <a:t>napajanja</a:t>
            </a:r>
            <a:r>
              <a:rPr lang="en-GB" dirty="0" smtClean="0"/>
              <a:t> SN </a:t>
            </a:r>
            <a:r>
              <a:rPr lang="en-GB" dirty="0" err="1" smtClean="0"/>
              <a:t>distributivne</a:t>
            </a:r>
            <a:r>
              <a:rPr lang="en-GB" dirty="0" smtClean="0"/>
              <a:t> </a:t>
            </a:r>
            <a:r>
              <a:rPr lang="en-GB" dirty="0" err="1" smtClean="0"/>
              <a:t>mreže</a:t>
            </a:r>
            <a:r>
              <a:rPr lang="en-GB" dirty="0" smtClean="0"/>
              <a:t>, a ne </a:t>
            </a:r>
            <a:r>
              <a:rPr lang="en-GB" dirty="0" err="1" smtClean="0"/>
              <a:t>rade</a:t>
            </a:r>
            <a:r>
              <a:rPr lang="en-GB" dirty="0" smtClean="0"/>
              <a:t> se </a:t>
            </a:r>
            <a:r>
              <a:rPr lang="en-GB" dirty="0" err="1" smtClean="0"/>
              <a:t>kao</a:t>
            </a:r>
            <a:r>
              <a:rPr lang="en-GB" dirty="0" smtClean="0"/>
              <a:t> </a:t>
            </a:r>
            <a:r>
              <a:rPr lang="en-GB" dirty="0" err="1" smtClean="0"/>
              <a:t>tipski</a:t>
            </a:r>
            <a:r>
              <a:rPr lang="en-GB" dirty="0" smtClean="0"/>
              <a:t> </a:t>
            </a:r>
            <a:r>
              <a:rPr lang="en-GB" dirty="0" err="1" smtClean="0"/>
              <a:t>proizvodi</a:t>
            </a:r>
            <a:r>
              <a:rPr lang="en-GB" dirty="0" smtClean="0"/>
              <a:t>. </a:t>
            </a:r>
            <a:endParaRPr lang="sr-Latn-CS" dirty="0" smtClean="0"/>
          </a:p>
          <a:p>
            <a:pPr algn="just"/>
            <a:endParaRPr lang="sr-Latn-CS" sz="1000" dirty="0" smtClean="0"/>
          </a:p>
          <a:p>
            <a:pPr algn="just"/>
            <a:r>
              <a:rPr lang="en-GB" dirty="0" err="1" smtClean="0"/>
              <a:t>Oprema</a:t>
            </a:r>
            <a:r>
              <a:rPr lang="en-GB" dirty="0" smtClean="0"/>
              <a:t> </a:t>
            </a:r>
            <a:r>
              <a:rPr lang="en-GB" dirty="0" smtClean="0"/>
              <a:t>je </a:t>
            </a:r>
            <a:r>
              <a:rPr lang="en-GB" dirty="0" err="1" smtClean="0"/>
              <a:t>najčešće</a:t>
            </a:r>
            <a:r>
              <a:rPr lang="en-GB" dirty="0" smtClean="0"/>
              <a:t> </a:t>
            </a:r>
            <a:r>
              <a:rPr lang="en-GB" dirty="0" err="1" smtClean="0"/>
              <a:t>standardizovana</a:t>
            </a:r>
            <a:r>
              <a:rPr lang="en-GB" dirty="0" smtClean="0"/>
              <a:t>, </a:t>
            </a:r>
            <a:r>
              <a:rPr lang="en-GB" dirty="0" err="1" smtClean="0"/>
              <a:t>kao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jednopolne</a:t>
            </a:r>
            <a:r>
              <a:rPr lang="en-GB" dirty="0" smtClean="0"/>
              <a:t> </a:t>
            </a:r>
            <a:r>
              <a:rPr lang="sr-Latn-CS" dirty="0" smtClean="0"/>
              <a:t>š</a:t>
            </a:r>
            <a:r>
              <a:rPr lang="en-GB" dirty="0" err="1" smtClean="0"/>
              <a:t>eme</a:t>
            </a:r>
            <a:r>
              <a:rPr lang="en-GB" dirty="0" smtClean="0"/>
              <a:t> </a:t>
            </a:r>
            <a:r>
              <a:rPr lang="en-GB" dirty="0" err="1" smtClean="0"/>
              <a:t>kod</a:t>
            </a:r>
            <a:r>
              <a:rPr lang="en-GB" dirty="0" smtClean="0"/>
              <a:t> </a:t>
            </a:r>
            <a:r>
              <a:rPr lang="en-GB" dirty="0" err="1" smtClean="0"/>
              <a:t>većine</a:t>
            </a:r>
            <a:r>
              <a:rPr lang="en-GB" dirty="0" smtClean="0"/>
              <a:t> </a:t>
            </a:r>
            <a:r>
              <a:rPr lang="en-GB" dirty="0" err="1" smtClean="0"/>
              <a:t>jednostavnih</a:t>
            </a:r>
            <a:r>
              <a:rPr lang="en-GB" dirty="0" smtClean="0"/>
              <a:t> </a:t>
            </a:r>
            <a:r>
              <a:rPr lang="en-GB" dirty="0" err="1" smtClean="0"/>
              <a:t>trafostanica</a:t>
            </a:r>
            <a:r>
              <a:rPr lang="en-GB" dirty="0" smtClean="0"/>
              <a:t>. </a:t>
            </a:r>
            <a:endParaRPr lang="sr-Latn-CS" dirty="0" smtClean="0"/>
          </a:p>
          <a:p>
            <a:pPr algn="just"/>
            <a:endParaRPr lang="sr-Latn-CS" sz="1000" dirty="0" smtClean="0"/>
          </a:p>
          <a:p>
            <a:pPr algn="just"/>
            <a:r>
              <a:rPr lang="en-GB" dirty="0" err="1" smtClean="0"/>
              <a:t>Postrojenje</a:t>
            </a:r>
            <a:r>
              <a:rPr lang="en-GB" dirty="0" smtClean="0"/>
              <a:t> 110 kV je </a:t>
            </a:r>
            <a:r>
              <a:rPr lang="en-GB" dirty="0" err="1" smtClean="0"/>
              <a:t>otvorenog</a:t>
            </a:r>
            <a:r>
              <a:rPr lang="en-GB" dirty="0" smtClean="0"/>
              <a:t> </a:t>
            </a:r>
            <a:r>
              <a:rPr lang="en-GB" dirty="0" err="1" smtClean="0"/>
              <a:t>tipa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zatvorenog</a:t>
            </a:r>
            <a:r>
              <a:rPr lang="en-GB" dirty="0" smtClean="0"/>
              <a:t> </a:t>
            </a:r>
            <a:r>
              <a:rPr lang="en-GB" dirty="0" err="1" smtClean="0"/>
              <a:t>tipa</a:t>
            </a:r>
            <a:r>
              <a:rPr lang="sr-Latn-CS" dirty="0" smtClean="0"/>
              <a:t>.</a:t>
            </a:r>
          </a:p>
          <a:p>
            <a:pPr algn="just"/>
            <a:endParaRPr lang="sr-Latn-CS" sz="1000" dirty="0" smtClean="0"/>
          </a:p>
          <a:p>
            <a:pPr algn="just"/>
            <a:r>
              <a:rPr lang="en-GB" dirty="0" err="1" smtClean="0"/>
              <a:t>Redovno</a:t>
            </a:r>
            <a:r>
              <a:rPr lang="en-GB" dirty="0" smtClean="0"/>
              <a:t> </a:t>
            </a:r>
            <a:r>
              <a:rPr lang="en-GB" dirty="0" err="1" smtClean="0"/>
              <a:t>imaju</a:t>
            </a:r>
            <a:r>
              <a:rPr lang="en-GB" dirty="0" smtClean="0"/>
              <a:t> </a:t>
            </a:r>
            <a:r>
              <a:rPr lang="en-GB" dirty="0" err="1" smtClean="0"/>
              <a:t>dva</a:t>
            </a:r>
            <a:r>
              <a:rPr lang="en-GB" dirty="0" smtClean="0"/>
              <a:t> </a:t>
            </a:r>
            <a:r>
              <a:rPr lang="en-GB" dirty="0" err="1" smtClean="0"/>
              <a:t>transformatora</a:t>
            </a:r>
            <a:r>
              <a:rPr lang="en-GB" dirty="0" smtClean="0"/>
              <a:t> 110/x kV (</a:t>
            </a:r>
            <a:r>
              <a:rPr lang="en-GB" dirty="0" err="1" smtClean="0"/>
              <a:t>ponekad</a:t>
            </a:r>
            <a:r>
              <a:rPr lang="en-GB" dirty="0" smtClean="0"/>
              <a:t> </a:t>
            </a:r>
            <a:r>
              <a:rPr lang="en-GB" dirty="0" err="1" smtClean="0"/>
              <a:t>jedan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tri) </a:t>
            </a:r>
            <a:r>
              <a:rPr lang="en-GB" dirty="0" err="1" smtClean="0"/>
              <a:t>pojedinačne</a:t>
            </a:r>
            <a:r>
              <a:rPr lang="en-GB" dirty="0" smtClean="0"/>
              <a:t> </a:t>
            </a:r>
            <a:r>
              <a:rPr lang="en-GB" dirty="0" err="1" smtClean="0"/>
              <a:t>snage</a:t>
            </a:r>
            <a:r>
              <a:rPr lang="en-GB" dirty="0" smtClean="0"/>
              <a:t> 20 </a:t>
            </a:r>
            <a:r>
              <a:rPr lang="en-GB" dirty="0" err="1" smtClean="0"/>
              <a:t>ili</a:t>
            </a:r>
            <a:r>
              <a:rPr lang="en-GB" dirty="0" smtClean="0"/>
              <a:t> 40 MVA u TS 110/10(20) kV, </a:t>
            </a:r>
            <a:r>
              <a:rPr lang="en-GB" dirty="0" err="1" smtClean="0"/>
              <a:t>odnosno</a:t>
            </a:r>
            <a:r>
              <a:rPr lang="en-GB" dirty="0" smtClean="0"/>
              <a:t> 40, 31.5 </a:t>
            </a:r>
            <a:r>
              <a:rPr lang="en-GB" dirty="0" err="1" smtClean="0"/>
              <a:t>ili</a:t>
            </a:r>
            <a:r>
              <a:rPr lang="en-GB" dirty="0" smtClean="0"/>
              <a:t> 63 MVA u TS 110/35 </a:t>
            </a:r>
            <a:r>
              <a:rPr lang="en-GB" dirty="0" err="1" smtClean="0"/>
              <a:t>Kv</a:t>
            </a:r>
            <a:r>
              <a:rPr lang="sr-Latn-CS" dirty="0" smtClean="0"/>
              <a:t>.</a:t>
            </a:r>
          </a:p>
          <a:p>
            <a:endParaRPr lang="sr-Latn-C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8458200" cy="1066800"/>
          </a:xfrm>
        </p:spPr>
        <p:txBody>
          <a:bodyPr>
            <a:noAutofit/>
          </a:bodyPr>
          <a:lstStyle/>
          <a:p>
            <a:pPr algn="ctr"/>
            <a:r>
              <a:rPr lang="sr-Latn-C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DISTRIBUTIVNE TS</a:t>
            </a:r>
            <a:endParaRPr lang="en-GB" sz="36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295400"/>
            <a:ext cx="8534400" cy="5334000"/>
          </a:xfrm>
        </p:spPr>
        <p:txBody>
          <a:bodyPr/>
          <a:lstStyle/>
          <a:p>
            <a:r>
              <a:rPr lang="sr-Latn-C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Distributivne trafostanice su one koje povezuju: </a:t>
            </a:r>
            <a:endParaRPr lang="sr-Latn-ME" sz="3200" dirty="0" err="1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srednjenaponsku i niskonaponsku mrežu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(SN/NN, tj. 10/0.4kV), </a:t>
            </a:r>
            <a:endParaRPr lang="sr-Latn-ME" sz="3200" dirty="0" err="1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dvije srednjenaponske mreže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(SN/SN, tj. 35/10kV ), </a:t>
            </a:r>
            <a:endParaRPr lang="sr-Latn-ME" sz="3200" dirty="0" err="1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visokonaponsku (prenosnu) i srednjenaponsku distributivnu mrežu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(VN/SN, tj. 110/35kV, ili 110/10kV).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A4E1280-C72D-42E6-9FE4-67BD9DB27755}" type="slidenum">
              <a:rPr lang="en-GB" smtClean="0"/>
              <a:t>3</a:t>
            </a:fld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251520" y="260648"/>
            <a:ext cx="8496944" cy="62646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Trafostanice</a:t>
            </a:r>
            <a:r>
              <a:rPr lang="en-GB" sz="6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SN/NN</a:t>
            </a:r>
          </a:p>
          <a:p>
            <a:pPr algn="ctr"/>
            <a:endParaRPr lang="en-GB" sz="4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GB" sz="4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GB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ogu</a:t>
            </a:r>
            <a:r>
              <a:rPr lang="en-GB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GB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GB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en-GB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GB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tubne</a:t>
            </a:r>
            <a:r>
              <a:rPr lang="en-GB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 </a:t>
            </a:r>
            <a:endParaRPr lang="en-GB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80110" lvl="1" indent="-514350">
              <a:buFont typeface="+mj-lt"/>
              <a:buAutoNum type="arabicPeriod"/>
            </a:pPr>
            <a:r>
              <a:rPr lang="en-GB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vi-VN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zgrađene u posebnom građevinskom objektu</a:t>
            </a:r>
            <a:endParaRPr lang="en-GB" sz="3200" b="1" dirty="0" smtClean="0"/>
          </a:p>
          <a:p>
            <a:pPr algn="ctr"/>
            <a:r>
              <a:rPr lang="en-GB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8458200" cy="1066800"/>
          </a:xfrm>
        </p:spPr>
        <p:txBody>
          <a:bodyPr>
            <a:noAutofit/>
          </a:bodyPr>
          <a:lstStyle/>
          <a:p>
            <a:pPr algn="ctr"/>
            <a:r>
              <a:rPr lang="en-GB" sz="3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Trafostanice</a:t>
            </a:r>
            <a:r>
              <a:rPr lang="en-GB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SN/NN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124744"/>
            <a:ext cx="8534400" cy="55046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Stubne</a:t>
            </a:r>
            <a:r>
              <a:rPr lang="en-GB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TS </a:t>
            </a:r>
          </a:p>
          <a:p>
            <a:pPr lvl="1">
              <a:buFont typeface="Arial" pitchFamily="34" charset="0"/>
              <a:buChar char="•"/>
            </a:pP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trafostanice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postavljene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posebno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izvedenom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stubu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nadzemne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10(20) kV-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tne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mreže</a:t>
            </a: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koriste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se u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nadzemnim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mrežama</a:t>
            </a: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manje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snage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(50-250kVA)</a:t>
            </a:r>
          </a:p>
          <a:p>
            <a:pPr lvl="1">
              <a:buFont typeface="Arial" pitchFamily="34" charset="0"/>
              <a:buChar char="•"/>
            </a:pP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sastoje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nosećeg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stuba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gromobranske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zaštite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uzemljenja</a:t>
            </a: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imati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jedan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uljnih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suvih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transformatora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snage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50-1000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kVA</a:t>
            </a: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8458200" cy="1066800"/>
          </a:xfrm>
        </p:spPr>
        <p:txBody>
          <a:bodyPr>
            <a:noAutofit/>
          </a:bodyPr>
          <a:lstStyle/>
          <a:p>
            <a:pPr algn="ctr"/>
            <a:r>
              <a:rPr lang="en-GB" sz="3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Trafostanice</a:t>
            </a:r>
            <a:r>
              <a:rPr lang="en-GB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SN/NN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124744"/>
            <a:ext cx="8534400" cy="55046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Stubne</a:t>
            </a:r>
            <a:r>
              <a:rPr lang="en-GB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TS </a:t>
            </a:r>
          </a:p>
          <a:p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Po </a:t>
            </a:r>
            <a:r>
              <a:rPr lang="pl-PL" sz="2800" b="1" u="sng" dirty="0" smtClean="0">
                <a:latin typeface="Times New Roman" pitchFamily="18" charset="0"/>
                <a:cs typeface="Times New Roman" pitchFamily="18" charset="0"/>
              </a:rPr>
              <a:t>tipu stuba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dijel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e se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na: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880110" lvl="1" indent="-514350">
              <a:buFont typeface="+mj-lt"/>
              <a:buAutoNum type="arabicPeriod"/>
            </a:pP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stubne trafostanice na betonskom stubu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80110" lvl="1" indent="-514350">
              <a:buFont typeface="+mj-lt"/>
              <a:buAutoNum type="arabicPeriod"/>
            </a:pP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stubne trafostanice na čelično-rešetkastom stubu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80110" lvl="1" indent="-514350">
              <a:buFont typeface="+mj-lt"/>
              <a:buAutoNum type="arabicPeriod"/>
            </a:pP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portalne trafostanice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GB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Content Placeholder 3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933056"/>
            <a:ext cx="2016224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Content Placeholder 3"/>
          <p:cNvPicPr>
            <a:picLocks/>
          </p:cNvPicPr>
          <p:nvPr/>
        </p:nvPicPr>
        <p:blipFill>
          <a:blip r:embed="rId3" cstate="print"/>
          <a:srcRect t="2689"/>
          <a:stretch>
            <a:fillRect/>
          </a:stretch>
        </p:blipFill>
        <p:spPr bwMode="auto">
          <a:xfrm>
            <a:off x="3491880" y="3861048"/>
            <a:ext cx="1944216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Content Placeholder 3"/>
          <p:cNvPicPr>
            <a:picLocks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3933056"/>
            <a:ext cx="1997224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8458200" cy="921296"/>
          </a:xfrm>
        </p:spPr>
        <p:txBody>
          <a:bodyPr>
            <a:noAutofit/>
          </a:bodyPr>
          <a:lstStyle/>
          <a:p>
            <a:pPr algn="ctr"/>
            <a:r>
              <a:rPr lang="en-GB" sz="3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Trafostanice</a:t>
            </a:r>
            <a:r>
              <a:rPr lang="en-GB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SN/NN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052736"/>
            <a:ext cx="4631432" cy="5576664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Stubna 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trafostanica na betonskom stubu </a:t>
            </a:r>
            <a:endParaRPr lang="en-GB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en-GB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izvodi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za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naponski nivo 10kV i 20kV i za krajnju snagu transformatora do 400kVA.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stubu se postavljaju sve konzole kako za vezivanje TS na mrežu tako za montažu svih elemenata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emelj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se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izrađuje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od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betona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Content Placeholder 3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412776"/>
            <a:ext cx="3240360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8458200" cy="921296"/>
          </a:xfrm>
        </p:spPr>
        <p:txBody>
          <a:bodyPr>
            <a:noAutofit/>
          </a:bodyPr>
          <a:lstStyle/>
          <a:p>
            <a:pPr algn="ctr"/>
            <a:r>
              <a:rPr lang="en-GB" sz="3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Trafostanice</a:t>
            </a:r>
            <a:r>
              <a:rPr lang="en-GB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SN/NN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052736"/>
            <a:ext cx="4631432" cy="5576664"/>
          </a:xfrm>
        </p:spPr>
        <p:txBody>
          <a:bodyPr>
            <a:normAutofit/>
          </a:bodyPr>
          <a:lstStyle/>
          <a:p>
            <a:pPr marL="274320" lvl="1">
              <a:spcBef>
                <a:spcPts val="600"/>
              </a:spcBef>
              <a:buSzPct val="70000"/>
              <a:buNone/>
            </a:pP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tubn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 trafostanic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na čelično-rešetkastom 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stubu</a:t>
            </a:r>
            <a:endParaRPr lang="en-GB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lvl="1">
              <a:spcBef>
                <a:spcPts val="600"/>
              </a:spcBef>
              <a:buSzPct val="70000"/>
              <a:buNone/>
            </a:pPr>
            <a:endParaRPr lang="en-GB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48640" lvl="2">
              <a:spcBef>
                <a:spcPts val="600"/>
              </a:spcBef>
              <a:buSzPct val="70000"/>
              <a:buFont typeface="Arial" pitchFamily="34" charset="0"/>
              <a:buChar char="•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izvodi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naponski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nivo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10kV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20kV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krajnju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snagu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transformatora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do 250kVA</a:t>
            </a:r>
          </a:p>
          <a:p>
            <a:pPr marL="548640" lvl="2">
              <a:spcBef>
                <a:spcPts val="600"/>
              </a:spcBef>
              <a:buSzPct val="70000"/>
              <a:buFont typeface="Arial" pitchFamily="34" charset="0"/>
              <a:buChar char="•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konstrukcija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je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vidu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čelično-rešetkastih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stubova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izrađena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valjanih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čeličnih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“L”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profila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48640" lvl="2">
              <a:spcBef>
                <a:spcPts val="600"/>
              </a:spcBef>
              <a:buSzPct val="70000"/>
              <a:buFont typeface="Arial" pitchFamily="34" charset="0"/>
              <a:buChar char="•"/>
            </a:pP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temelj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izrađuje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betona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Content Placeholder 3"/>
          <p:cNvPicPr>
            <a:picLocks/>
          </p:cNvPicPr>
          <p:nvPr/>
        </p:nvPicPr>
        <p:blipFill>
          <a:blip r:embed="rId2" cstate="print"/>
          <a:srcRect t="2689"/>
          <a:stretch>
            <a:fillRect/>
          </a:stretch>
        </p:blipFill>
        <p:spPr bwMode="auto">
          <a:xfrm>
            <a:off x="5076056" y="1268760"/>
            <a:ext cx="3312368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8458200" cy="921296"/>
          </a:xfrm>
        </p:spPr>
        <p:txBody>
          <a:bodyPr>
            <a:noAutofit/>
          </a:bodyPr>
          <a:lstStyle/>
          <a:p>
            <a:pPr algn="ctr"/>
            <a:r>
              <a:rPr lang="en-GB" sz="3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Trafostanice</a:t>
            </a:r>
            <a:r>
              <a:rPr lang="en-GB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SN/NN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052736"/>
            <a:ext cx="4631432" cy="5576664"/>
          </a:xfrm>
        </p:spPr>
        <p:txBody>
          <a:bodyPr>
            <a:normAutofit/>
          </a:bodyPr>
          <a:lstStyle/>
          <a:p>
            <a:pPr marL="274320" lvl="1">
              <a:spcBef>
                <a:spcPts val="600"/>
              </a:spcBef>
              <a:buSzPct val="70000"/>
              <a:buNone/>
            </a:pP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Portalna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 trafostanic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a (PTS)</a:t>
            </a:r>
          </a:p>
          <a:p>
            <a:pPr marL="274320" lvl="1">
              <a:spcBef>
                <a:spcPts val="600"/>
              </a:spcBef>
              <a:buSzPct val="70000"/>
              <a:buNone/>
            </a:pPr>
            <a:endParaRPr lang="en-GB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pl-PL" sz="2500" dirty="0" smtClean="0">
                <a:latin typeface="Times New Roman" pitchFamily="18" charset="0"/>
                <a:cs typeface="Times New Roman" pitchFamily="18" charset="0"/>
              </a:rPr>
              <a:t>namjenjena </a:t>
            </a:r>
            <a:r>
              <a:rPr lang="en-GB" sz="2500" dirty="0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pl-PL" sz="2500" dirty="0" smtClean="0">
                <a:latin typeface="Times New Roman" pitchFamily="18" charset="0"/>
                <a:cs typeface="Times New Roman" pitchFamily="18" charset="0"/>
              </a:rPr>
              <a:t>za </a:t>
            </a:r>
            <a:r>
              <a:rPr lang="pl-PL" sz="2500" dirty="0" smtClean="0">
                <a:latin typeface="Times New Roman" pitchFamily="18" charset="0"/>
                <a:cs typeface="Times New Roman" pitchFamily="18" charset="0"/>
              </a:rPr>
              <a:t>distribuciju električne energije potrošačima na selu, prigradskim naseljima, gradilištima, poljoprivrednim dobrima i drugim potrošačima zaključno sa snagom do 400kVA i za naponske nivoe 10kV i 20kV</a:t>
            </a:r>
            <a:r>
              <a:rPr lang="pl-PL" sz="25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GB" sz="25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fr-FR" sz="2500" dirty="0" err="1" smtClean="0">
                <a:latin typeface="Times New Roman" pitchFamily="18" charset="0"/>
                <a:cs typeface="Times New Roman" pitchFamily="18" charset="0"/>
              </a:rPr>
              <a:t>temelj</a:t>
            </a:r>
            <a:r>
              <a:rPr lang="fr-FR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500" dirty="0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fr-FR" sz="2500" dirty="0" err="1" smtClean="0">
                <a:latin typeface="Times New Roman" pitchFamily="18" charset="0"/>
                <a:cs typeface="Times New Roman" pitchFamily="18" charset="0"/>
              </a:rPr>
              <a:t>izrađuje</a:t>
            </a:r>
            <a:r>
              <a:rPr lang="fr-FR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5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fr-FR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500" dirty="0" err="1" smtClean="0">
                <a:latin typeface="Times New Roman" pitchFamily="18" charset="0"/>
                <a:cs typeface="Times New Roman" pitchFamily="18" charset="0"/>
              </a:rPr>
              <a:t>betona</a:t>
            </a:r>
            <a:endParaRPr lang="en-GB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Content Placeholder 3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196752"/>
            <a:ext cx="3581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8458200" cy="1066800"/>
          </a:xfrm>
        </p:spPr>
        <p:txBody>
          <a:bodyPr>
            <a:noAutofit/>
          </a:bodyPr>
          <a:lstStyle/>
          <a:p>
            <a:pPr algn="ctr"/>
            <a:r>
              <a:rPr lang="en-GB" sz="3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Trafostanice</a:t>
            </a:r>
            <a:r>
              <a:rPr lang="en-GB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SN/NN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052736"/>
            <a:ext cx="8568952" cy="5576664"/>
          </a:xfrm>
        </p:spPr>
        <p:txBody>
          <a:bodyPr/>
          <a:lstStyle/>
          <a:p>
            <a:pPr>
              <a:buNone/>
            </a:pPr>
            <a:r>
              <a:rPr lang="en-GB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TS </a:t>
            </a:r>
            <a:r>
              <a:rPr lang="en-GB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vi-VN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zgrađene </a:t>
            </a:r>
            <a:r>
              <a:rPr lang="vi-VN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 posebnom građevinskom objektu</a:t>
            </a:r>
            <a:endParaRPr lang="en-GB" sz="32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koriste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se u kablovskim (gradskim)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mrežama</a:t>
            </a: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veće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su snage (400-1000kVA, 2x630 kVA, 2x1000 kVA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,…)</a:t>
            </a: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800" u="sng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vi-VN" sz="2800" u="sng" dirty="0" smtClean="0">
                <a:latin typeface="Times New Roman" pitchFamily="18" charset="0"/>
                <a:cs typeface="Times New Roman" pitchFamily="18" charset="0"/>
              </a:rPr>
              <a:t>ajčešće </a:t>
            </a:r>
            <a:r>
              <a:rPr lang="vi-VN" sz="2800" u="sng" dirty="0" smtClean="0">
                <a:latin typeface="Times New Roman" pitchFamily="18" charset="0"/>
                <a:cs typeface="Times New Roman" pitchFamily="18" charset="0"/>
              </a:rPr>
              <a:t>se izvode kao: </a:t>
            </a:r>
            <a:endParaRPr lang="en-GB" sz="28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880110" lvl="1" indent="-514350">
              <a:buFont typeface="+mj-lt"/>
              <a:buAutoNum type="arabicPeriod"/>
            </a:pP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kontejnerska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betonska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trafostanica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(KBTS)</a:t>
            </a:r>
          </a:p>
          <a:p>
            <a:pPr marL="880110" lvl="1" indent="-514350">
              <a:buFont typeface="+mj-lt"/>
              <a:buAutoNum type="arabicPeriod"/>
            </a:pP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montažna (armirano) betonska trafostanica (MBTS)</a:t>
            </a:r>
          </a:p>
          <a:p>
            <a:pPr marL="880110" lvl="1" indent="-514350">
              <a:buFont typeface="+mj-lt"/>
              <a:buAutoNum type="arabicPeriod"/>
            </a:pP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integrisana unutar zgrade ili građena kao poseban objek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GB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174</TotalTime>
  <Words>792</Words>
  <Application>Microsoft Office PowerPoint</Application>
  <PresentationFormat>On-screen Show (4:3)</PresentationFormat>
  <Paragraphs>117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Oriel</vt:lpstr>
      <vt:lpstr>VRSTE I PRIMJENA DISTRIBUTIVNIH TRANSFORMATORSKIH STANICA</vt:lpstr>
      <vt:lpstr>DISTRIBUTIVNE TS</vt:lpstr>
      <vt:lpstr>Slide 3</vt:lpstr>
      <vt:lpstr>Trafostanice SN/NN </vt:lpstr>
      <vt:lpstr>Trafostanice SN/NN </vt:lpstr>
      <vt:lpstr>Trafostanice SN/NN </vt:lpstr>
      <vt:lpstr>Trafostanice SN/NN </vt:lpstr>
      <vt:lpstr>Trafostanice SN/NN </vt:lpstr>
      <vt:lpstr>Trafostanice SN/NN </vt:lpstr>
      <vt:lpstr>Trafostanice SN/NN </vt:lpstr>
      <vt:lpstr>Trafostanice SN/NN </vt:lpstr>
      <vt:lpstr>Trafostanice SN/NN </vt:lpstr>
      <vt:lpstr>Slide 13</vt:lpstr>
      <vt:lpstr>Trafostanice SN/SN </vt:lpstr>
      <vt:lpstr>Trafostanice SN/SN </vt:lpstr>
      <vt:lpstr>Slide 16</vt:lpstr>
      <vt:lpstr>Trafostanice VN/SN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VRSTE I PRIMJENA DISTRIBUTIVNIH TRANSFORMATORSKIH STANICA</dc:title>
  <dc:creator>VESNA</dc:creator>
  <cp:lastModifiedBy>VESNA</cp:lastModifiedBy>
  <cp:revision>12</cp:revision>
  <dcterms:created xsi:type="dcterms:W3CDTF">2021-11-16T17:37:24Z</dcterms:created>
  <dcterms:modified xsi:type="dcterms:W3CDTF">2021-11-16T20:31:55Z</dcterms:modified>
</cp:coreProperties>
</file>