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7"/>
  </p:notesMasterIdLst>
  <p:sldIdLst>
    <p:sldId id="256" r:id="rId2"/>
    <p:sldId id="257" r:id="rId3"/>
    <p:sldId id="273" r:id="rId4"/>
    <p:sldId id="283" r:id="rId5"/>
    <p:sldId id="274" r:id="rId6"/>
    <p:sldId id="275" r:id="rId7"/>
    <p:sldId id="284" r:id="rId8"/>
    <p:sldId id="276" r:id="rId9"/>
    <p:sldId id="277" r:id="rId10"/>
    <p:sldId id="278" r:id="rId11"/>
    <p:sldId id="281" r:id="rId12"/>
    <p:sldId id="279" r:id="rId13"/>
    <p:sldId id="282" r:id="rId14"/>
    <p:sldId id="288" r:id="rId15"/>
    <p:sldId id="286" r:id="rId16"/>
    <p:sldId id="287" r:id="rId17"/>
    <p:sldId id="292" r:id="rId18"/>
    <p:sldId id="293" r:id="rId19"/>
    <p:sldId id="295" r:id="rId20"/>
    <p:sldId id="296" r:id="rId21"/>
    <p:sldId id="285" r:id="rId22"/>
    <p:sldId id="289" r:id="rId23"/>
    <p:sldId id="290" r:id="rId24"/>
    <p:sldId id="291" r:id="rId25"/>
    <p:sldId id="27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CBFB5-D53A-41B2-BA2D-55695B958F7A}" type="datetimeFigureOut">
              <a:rPr lang="en-GB" smtClean="0"/>
              <a:pPr/>
              <a:t>11/09/2021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1BF7-98DC-4D24-8CA6-DC954E91B10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CF4C7-0371-4DBD-8E28-12C5760744A6}" type="datetime1">
              <a:rPr lang="en-GB" smtClean="0"/>
              <a:pPr/>
              <a:t>11/09/2021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76D0-A63D-4FF8-8C69-BA984AFA78EC}" type="datetime1">
              <a:rPr lang="en-GB" smtClean="0"/>
              <a:pPr/>
              <a:t>11/09/2021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A9CD-CB04-44F0-A3E3-4D15DA715008}" type="datetime1">
              <a:rPr lang="en-GB" smtClean="0"/>
              <a:pPr/>
              <a:t>11/09/2021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20EB6-4B6B-4DFA-B43B-E8D90FC0A545}" type="datetime1">
              <a:rPr lang="en-GB" smtClean="0"/>
              <a:pPr/>
              <a:t>11/09/2021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3DEC-549F-44B2-B2ED-520BB5715040}" type="datetime1">
              <a:rPr lang="en-GB" smtClean="0"/>
              <a:pPr/>
              <a:t>11/09/2021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6671-6D33-4DDB-A4FD-1C7F20BC2C79}" type="datetime1">
              <a:rPr lang="en-GB" smtClean="0"/>
              <a:pPr/>
              <a:t>11/09/2021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9C5A-ABE4-446E-A624-E2B24A93BA93}" type="datetime1">
              <a:rPr lang="en-GB" smtClean="0"/>
              <a:pPr/>
              <a:t>11/09/2021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986C-63BF-44A4-A9D9-C6D3DA2AE13F}" type="datetime1">
              <a:rPr lang="en-GB" smtClean="0"/>
              <a:pPr/>
              <a:t>11/09/2021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BC39-621F-427A-9759-6572EC55B3F7}" type="datetime1">
              <a:rPr lang="en-GB" smtClean="0"/>
              <a:pPr/>
              <a:t>11/09/2021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A27F5-5302-4B5F-BE12-B3299758BF2D}" type="datetime1">
              <a:rPr lang="en-GB" smtClean="0"/>
              <a:pPr/>
              <a:t>11/09/2021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1C5EE97-091E-46B4-ACBC-E0B5B802D02C}" type="datetime1">
              <a:rPr lang="en-GB" smtClean="0"/>
              <a:pPr/>
              <a:t>11/09/2021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B4F9993-8C7F-48C0-A4DC-0979521FA3DB}" type="datetime1">
              <a:rPr lang="en-GB" smtClean="0"/>
              <a:pPr/>
              <a:t>11/09/2021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708920"/>
            <a:ext cx="8568952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sr-Latn-CS" sz="5400" i="1" dirty="0" smtClean="0">
                <a:solidFill>
                  <a:srgbClr val="0070C0"/>
                </a:solidFill>
              </a:rPr>
              <a:t>Podjela mreža elektrodistributivnog sistema </a:t>
            </a:r>
            <a:endParaRPr lang="en-GB" sz="5400" i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5856" y="764704"/>
            <a:ext cx="5608712" cy="1080120"/>
          </a:xfrm>
        </p:spPr>
        <p:txBody>
          <a:bodyPr>
            <a:normAutofit/>
          </a:bodyPr>
          <a:lstStyle/>
          <a:p>
            <a:pPr algn="ctr"/>
            <a:r>
              <a:rPr lang="sr-Latn-CS" sz="3200" i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DISTRIBUCIJA I POTROŠNJA ELEKTRIČNE ENERGIJE</a:t>
            </a:r>
          </a:p>
        </p:txBody>
      </p:sp>
      <p:pic>
        <p:nvPicPr>
          <p:cNvPr id="5" name="Picture 4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448272" cy="20882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Napojne mreže</a:t>
            </a:r>
            <a:endParaRPr lang="en-GB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184575"/>
          </a:xfrm>
        </p:spPr>
        <p:txBody>
          <a:bodyPr>
            <a:normAutofit/>
          </a:bodyPr>
          <a:lstStyle/>
          <a:p>
            <a:pPr algn="just"/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Napojne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najviših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naponskih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nivoa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okviru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EDS. </a:t>
            </a:r>
            <a:endParaRPr lang="sr-Latn-C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sr-Latn-CS" sz="105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GB" dirty="0" err="1" smtClean="0">
                <a:latin typeface="Calibri" pitchFamily="34" charset="0"/>
                <a:cs typeface="Calibri" pitchFamily="34" charset="0"/>
              </a:rPr>
              <a:t>Njihova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funkcija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je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prenos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odnosno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raspodjela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električne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od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krajnjih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tačaka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prenosa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npr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. G TS 400/110 kV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) do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pojedinih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djelova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konzuma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odnosno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jezgara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potrošnje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unutar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konzuma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gdje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se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lociraju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tzv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napojne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TS (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N TS,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npr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. N TS 110/10 kV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kao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krajnje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tačke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napojnih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mreža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. </a:t>
            </a:r>
            <a:endParaRPr lang="sr-Latn-C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sr-Latn-CS" sz="11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44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Napojne mreže</a:t>
            </a:r>
            <a:endParaRPr lang="en-GB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184575"/>
          </a:xfrm>
        </p:spPr>
        <p:txBody>
          <a:bodyPr>
            <a:normAutofit lnSpcReduction="10000"/>
          </a:bodyPr>
          <a:lstStyle/>
          <a:p>
            <a:pPr algn="just"/>
            <a:endParaRPr lang="sr-Latn-CS" sz="11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sr-Latn-CS" dirty="0" smtClean="0"/>
              <a:t>R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ealizuju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se 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klasi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visokih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napona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sr-Latn-CS" i="1" dirty="0" smtClean="0">
                <a:latin typeface="Calibri" pitchFamily="34" charset="0"/>
                <a:cs typeface="Calibri" pitchFamily="34" charset="0"/>
              </a:rPr>
              <a:t>k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arakteristični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naponski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nivo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ovih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mreža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našim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uslovima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je 110 kV, a u EDS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velik</a:t>
            </a:r>
            <a:r>
              <a:rPr lang="sr-Latn-CS" i="1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h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gradova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napojne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se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realizuju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klasi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veoma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visokih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napona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).</a:t>
            </a:r>
          </a:p>
          <a:p>
            <a:pPr algn="just"/>
            <a:endParaRPr lang="sr-Latn-CS" sz="105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GB" b="1" dirty="0" err="1" smtClean="0"/>
              <a:t>Karakteristične</a:t>
            </a:r>
            <a:r>
              <a:rPr lang="en-GB" b="1" dirty="0" smtClean="0"/>
              <a:t> </a:t>
            </a:r>
            <a:r>
              <a:rPr lang="en-GB" b="1" dirty="0" err="1" smtClean="0"/>
              <a:t>snage</a:t>
            </a:r>
            <a:r>
              <a:rPr lang="en-GB" b="1" dirty="0" smtClean="0"/>
              <a:t> </a:t>
            </a:r>
            <a:r>
              <a:rPr lang="en-GB" b="1" dirty="0" err="1" smtClean="0"/>
              <a:t>prenosa</a:t>
            </a:r>
            <a:r>
              <a:rPr lang="en-GB" dirty="0" smtClean="0"/>
              <a:t> </a:t>
            </a:r>
            <a:r>
              <a:rPr lang="en-GB" dirty="0" err="1" smtClean="0"/>
              <a:t>napojnih</a:t>
            </a:r>
            <a:r>
              <a:rPr lang="en-GB" dirty="0" smtClean="0"/>
              <a:t> </a:t>
            </a:r>
            <a:r>
              <a:rPr lang="en-GB" dirty="0" err="1" smtClean="0"/>
              <a:t>mreža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desetina</a:t>
            </a:r>
            <a:r>
              <a:rPr lang="en-GB" dirty="0" smtClean="0"/>
              <a:t> MW </a:t>
            </a:r>
            <a:r>
              <a:rPr lang="en-GB" dirty="0" err="1" smtClean="0"/>
              <a:t>i</a:t>
            </a:r>
            <a:r>
              <a:rPr lang="en-GB" dirty="0" smtClean="0"/>
              <a:t> do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stotina</a:t>
            </a:r>
            <a:r>
              <a:rPr lang="en-GB" dirty="0" smtClean="0"/>
              <a:t> MW. </a:t>
            </a:r>
            <a:endParaRPr lang="sr-Latn-CS" dirty="0" smtClean="0"/>
          </a:p>
          <a:p>
            <a:pPr algn="just"/>
            <a:endParaRPr lang="sr-Latn-CS" sz="1050" dirty="0" smtClean="0"/>
          </a:p>
          <a:p>
            <a:pPr algn="just"/>
            <a:r>
              <a:rPr lang="en-GB" b="1" dirty="0" err="1" smtClean="0"/>
              <a:t>Karakteristične</a:t>
            </a:r>
            <a:r>
              <a:rPr lang="en-GB" b="1" dirty="0" smtClean="0"/>
              <a:t> </a:t>
            </a:r>
            <a:r>
              <a:rPr lang="en-GB" b="1" dirty="0" err="1" smtClean="0"/>
              <a:t>dužine</a:t>
            </a:r>
            <a:r>
              <a:rPr lang="en-GB" b="1" dirty="0" smtClean="0"/>
              <a:t> </a:t>
            </a:r>
            <a:r>
              <a:rPr lang="en-GB" b="1" dirty="0" err="1" smtClean="0"/>
              <a:t>vodova</a:t>
            </a:r>
            <a:r>
              <a:rPr lang="en-GB" b="1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reda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km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desetina</a:t>
            </a:r>
            <a:r>
              <a:rPr lang="en-GB" dirty="0" smtClean="0"/>
              <a:t> km, u </a:t>
            </a:r>
            <a:r>
              <a:rPr lang="en-GB" dirty="0" err="1" smtClean="0"/>
              <a:t>skladu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karakteristikama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veličinom</a:t>
            </a:r>
            <a:r>
              <a:rPr lang="en-GB" dirty="0" smtClean="0"/>
              <a:t> </a:t>
            </a:r>
            <a:r>
              <a:rPr lang="en-GB" dirty="0" err="1" smtClean="0"/>
              <a:t>konzuma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njegove</a:t>
            </a:r>
            <a:r>
              <a:rPr lang="en-GB" dirty="0" smtClean="0"/>
              <a:t> </a:t>
            </a:r>
            <a:r>
              <a:rPr lang="en-GB" dirty="0" err="1" smtClean="0"/>
              <a:t>okoline</a:t>
            </a:r>
            <a:r>
              <a:rPr lang="en-GB" dirty="0" smtClean="0"/>
              <a:t>. </a:t>
            </a:r>
            <a:endParaRPr lang="en-US" dirty="0" err="1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Distributivne mreže</a:t>
            </a:r>
            <a:endParaRPr lang="en-GB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184575"/>
          </a:xfrm>
        </p:spPr>
        <p:txBody>
          <a:bodyPr>
            <a:normAutofit/>
          </a:bodyPr>
          <a:lstStyle/>
          <a:p>
            <a:pPr algn="just"/>
            <a:r>
              <a:rPr lang="vi-VN" b="1" dirty="0" smtClean="0">
                <a:latin typeface="Calibri" pitchFamily="34" charset="0"/>
                <a:cs typeface="Calibri" pitchFamily="34" charset="0"/>
              </a:rPr>
              <a:t>Distributivne mreže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su mreže EDS čija je funkcija da unutar potrošačkih područja razvode i distribuiraju električne energije do samih potrošača, odnosno njihovih uređaja za registrovanje potrošnje.</a:t>
            </a:r>
            <a:endParaRPr lang="sr-Latn-C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sr-Latn-CS" sz="105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vi-VN" dirty="0" smtClean="0">
                <a:latin typeface="Calibri" pitchFamily="34" charset="0"/>
                <a:cs typeface="Calibri" pitchFamily="34" charset="0"/>
              </a:rPr>
              <a:t>To su mreže </a:t>
            </a:r>
            <a:r>
              <a:rPr lang="vi-VN" b="1" dirty="0" smtClean="0">
                <a:latin typeface="Calibri" pitchFamily="34" charset="0"/>
                <a:cs typeface="Calibri" pitchFamily="34" charset="0"/>
              </a:rPr>
              <a:t>srednjeg napona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(SN mreže, npr. mreže 10 i 20 kV) i mreže </a:t>
            </a:r>
            <a:r>
              <a:rPr lang="vi-VN" b="1" dirty="0" smtClean="0">
                <a:latin typeface="Calibri" pitchFamily="34" charset="0"/>
                <a:cs typeface="Calibri" pitchFamily="34" charset="0"/>
              </a:rPr>
              <a:t>niskog napona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(NN mreže, odnosno mreže 0.4 kV). </a:t>
            </a:r>
            <a:endParaRPr lang="en-US" dirty="0" err="1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Potrošačke mreže</a:t>
            </a:r>
            <a:endParaRPr lang="en-GB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5040559"/>
          </a:xfrm>
        </p:spPr>
        <p:txBody>
          <a:bodyPr>
            <a:normAutofit/>
          </a:bodyPr>
          <a:lstStyle/>
          <a:p>
            <a:pPr algn="just"/>
            <a:r>
              <a:rPr lang="en-GB" dirty="0" err="1" smtClean="0">
                <a:latin typeface="Calibri" pitchFamily="34" charset="0"/>
                <a:cs typeface="Calibri" pitchFamily="34" charset="0"/>
              </a:rPr>
              <a:t>Podsistem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potrošnje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obuhvata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potrošačke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potrošačima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električne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energije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sr-Latn-CS" sz="1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sr-Latn-CS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apajaju neposredno električne aparate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malih snaga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(od dijela kW do više kW), npr. električne aparate u domaćinstvima, ili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nešto većih snaga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(reda desetina i stotina kW), kakav je slučaj sa potrošačkim mrežama u okviru industrijskih preduzeća. </a:t>
            </a:r>
            <a:endParaRPr lang="en-US" dirty="0" err="1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54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Podjela elektroenergetskih mreža </a:t>
            </a:r>
            <a:br>
              <a:rPr lang="pl-PL" sz="54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pl-PL" sz="54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prema topologiji</a:t>
            </a:r>
            <a:endParaRPr lang="en-GB" sz="5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8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Podjela elektroenergetskih mreža prema topologiji</a:t>
            </a:r>
            <a:endParaRPr lang="en-GB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5040559"/>
          </a:xfrm>
        </p:spPr>
        <p:txBody>
          <a:bodyPr>
            <a:normAutofit/>
          </a:bodyPr>
          <a:lstStyle/>
          <a:p>
            <a:pPr algn="just"/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Prema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topologiji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se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mogu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svrstati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dvije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osnovne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grupe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: </a:t>
            </a:r>
            <a:endParaRPr lang="sr-Latn-CS" dirty="0" smtClean="0">
              <a:latin typeface="Calibri" pitchFamily="34" charset="0"/>
              <a:cs typeface="Calibri" pitchFamily="34" charset="0"/>
            </a:endParaRPr>
          </a:p>
          <a:p>
            <a:pPr marL="633222" indent="-514350" algn="just">
              <a:buFont typeface="+mj-lt"/>
              <a:buAutoNum type="arabicPeriod"/>
            </a:pPr>
            <a:r>
              <a:rPr lang="en-GB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radijalne</a:t>
            </a:r>
            <a:r>
              <a:rPr lang="en-GB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mreže</a:t>
            </a:r>
            <a:r>
              <a:rPr lang="en-GB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GB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sr-Latn-CS" b="1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 marL="633222" indent="-514350" algn="just">
              <a:buFont typeface="+mj-lt"/>
              <a:buAutoNum type="arabicPeriod"/>
            </a:pPr>
            <a:r>
              <a:rPr lang="en-GB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petljaste</a:t>
            </a:r>
            <a:r>
              <a:rPr lang="en-GB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mreže</a:t>
            </a:r>
            <a:r>
              <a:rPr lang="en-GB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 </a:t>
            </a:r>
            <a:endParaRPr lang="sr-Latn-CS" b="1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 marL="633222" indent="-514350" algn="just">
              <a:buNone/>
            </a:pPr>
            <a:endParaRPr lang="sr-Latn-CS" b="1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 marL="633222" indent="-514350" algn="just">
              <a:buFont typeface="+mj-lt"/>
              <a:buAutoNum type="arabicPeriod"/>
            </a:pPr>
            <a:endParaRPr lang="sr-Latn-CS" sz="1000" b="1" dirty="0" smtClean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  <a:p>
            <a:pPr marL="633222" indent="-514350" algn="just"/>
            <a:r>
              <a:rPr lang="en-GB" dirty="0" err="1" smtClean="0">
                <a:latin typeface="Calibri" pitchFamily="34" charset="0"/>
                <a:cs typeface="Calibri" pitchFamily="34" charset="0"/>
              </a:rPr>
              <a:t>Osnovni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kriterijum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podjele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mreža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na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ove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dvije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grupe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mogući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smjerovi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protoka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električne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dionicama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vodova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b="1" dirty="0" err="1" smtClean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Podjela elektroenergetskih mreža prema topologiji</a:t>
            </a:r>
            <a:endParaRPr lang="en-GB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5040559"/>
          </a:xfrm>
        </p:spPr>
        <p:txBody>
          <a:bodyPr>
            <a:normAutofit/>
          </a:bodyPr>
          <a:lstStyle/>
          <a:p>
            <a:pPr algn="just"/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Radijalne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karakteriše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samo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jedan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smjer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protoka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električne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dionicama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vodova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jednostrano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napajanje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potrošačkih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čvorova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 algn="just"/>
            <a:endParaRPr lang="sr-Latn-CS" sz="1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Petljaste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konfiguracije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karakteriše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mogućnost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protoka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električne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dionicama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vodova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oba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smjera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b="1" dirty="0" err="1" smtClean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Podjela elektroenergetskih mreža prema topologiji</a:t>
            </a:r>
            <a:endParaRPr lang="en-GB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504055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>
                <a:latin typeface="Calibri" pitchFamily="34" charset="0"/>
                <a:cs typeface="Calibri" pitchFamily="34" charset="0"/>
              </a:rPr>
              <a:t>Za meže, </a:t>
            </a:r>
            <a:r>
              <a:rPr lang="pl-PL" b="1" dirty="0" smtClean="0">
                <a:latin typeface="Calibri" pitchFamily="34" charset="0"/>
                <a:cs typeface="Calibri" pitchFamily="34" charset="0"/>
              </a:rPr>
              <a:t>“izvori napajanja”  (IN)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 su elektroenergetska postrojenja kao napojne čvorne tačke. Na primjer, za SN distributine mreže izvori napajanja su napojne TS VN/SN, a za NN mreže izvori napajanja su distributivne TS SN/NN.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l-PL" b="1" dirty="0" smtClean="0">
                <a:latin typeface="Calibri" pitchFamily="34" charset="0"/>
                <a:cs typeface="Calibri" pitchFamily="34" charset="0"/>
              </a:rPr>
              <a:t>Dionica voda  (D)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 je dio voda između dvije čvorne tačke.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l-PL" dirty="0" smtClean="0">
                <a:latin typeface="Calibri" pitchFamily="34" charset="0"/>
                <a:cs typeface="Calibri" pitchFamily="34" charset="0"/>
              </a:rPr>
              <a:t>Dionice vodova koje su povezan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e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 na izvore napajanja  nazivaju se </a:t>
            </a:r>
            <a:r>
              <a:rPr lang="pl-PL" b="1" dirty="0" smtClean="0">
                <a:latin typeface="Calibri" pitchFamily="34" charset="0"/>
                <a:cs typeface="Calibri" pitchFamily="34" charset="0"/>
              </a:rPr>
              <a:t>napojne dionice (ND).</a:t>
            </a: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sz="51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b="1" dirty="0" err="1" smtClean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Podjela elektroenergetskih mreža prema topologiji</a:t>
            </a:r>
            <a:endParaRPr lang="en-GB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504055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l-PL" b="1" dirty="0" smtClean="0">
                <a:latin typeface="Calibri" pitchFamily="34" charset="0"/>
                <a:cs typeface="Calibri" pitchFamily="34" charset="0"/>
              </a:rPr>
              <a:t>Glavn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pl-PL" b="1" dirty="0" smtClean="0">
                <a:latin typeface="Calibri" pitchFamily="34" charset="0"/>
                <a:cs typeface="Calibri" pitchFamily="34" charset="0"/>
              </a:rPr>
              <a:t> vod (GV)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 je vod vezan na izvor napajanja i od kojeg polaze drugi vodovi - </a:t>
            </a:r>
            <a:r>
              <a:rPr lang="pl-PL" b="1" dirty="0" smtClean="0">
                <a:latin typeface="Calibri" pitchFamily="34" charset="0"/>
                <a:cs typeface="Calibri" pitchFamily="34" charset="0"/>
              </a:rPr>
              <a:t>ogranci (O)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l-PL" b="1" dirty="0" smtClean="0">
                <a:latin typeface="Calibri" pitchFamily="34" charset="0"/>
                <a:cs typeface="Calibri" pitchFamily="34" charset="0"/>
              </a:rPr>
              <a:t>Napojni vod (NV) 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je vod vezan na izvor napajanja, na koji se vezuje potrošnja, odnosno potrošački čvorovi.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l-PL" b="1" dirty="0" smtClean="0">
                <a:latin typeface="Calibri" pitchFamily="34" charset="0"/>
                <a:cs typeface="Calibri" pitchFamily="34" charset="0"/>
              </a:rPr>
              <a:t>Potrošački čvorovi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 u napojnim mrežama su napojne TS VN/SN, u SN distributivnim mrežama potrošački čvorovi su disributivne TS SN/NN, a u NN distributivnim mrežama to su razvodni ormari (RO) potrošača</a:t>
            </a:r>
            <a:r>
              <a:rPr lang="pl-PL" b="1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b="1" dirty="0" err="1" smtClean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Podjela elektroenergetskih mreža prema topologiji</a:t>
            </a:r>
            <a:endParaRPr lang="en-GB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771800" y="5805264"/>
            <a:ext cx="32063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800" b="1" i="1" dirty="0" err="1" smtClean="0">
                <a:latin typeface="Times New Roman" pitchFamily="18" charset="0"/>
                <a:cs typeface="Times New Roman" pitchFamily="18" charset="0"/>
              </a:rPr>
              <a:t>Radijalno</a:t>
            </a:r>
            <a: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 smtClean="0">
                <a:latin typeface="Times New Roman" pitchFamily="18" charset="0"/>
                <a:cs typeface="Times New Roman" pitchFamily="18" charset="0"/>
              </a:rPr>
              <a:t>napajanje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 t="4623" b="14468"/>
          <a:stretch>
            <a:fillRect/>
          </a:stretch>
        </p:blipFill>
        <p:spPr bwMode="auto">
          <a:xfrm>
            <a:off x="1979711" y="1844824"/>
            <a:ext cx="5330649" cy="396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8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Elektroenergetske mreže</a:t>
            </a:r>
            <a:endParaRPr lang="en-GB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896543"/>
          </a:xfrm>
        </p:spPr>
        <p:txBody>
          <a:bodyPr>
            <a:normAutofit/>
          </a:bodyPr>
          <a:lstStyle/>
          <a:p>
            <a:pPr algn="just"/>
            <a:r>
              <a:rPr lang="pl-PL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Elektroenergetske mreže (električne mreže) 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čine elektroenergetski vodovi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pl-PL" sz="2800" i="1" dirty="0" smtClean="0">
                <a:latin typeface="Calibri" pitchFamily="34" charset="0"/>
                <a:cs typeface="Calibri" pitchFamily="34" charset="0"/>
              </a:rPr>
              <a:t>nadzemni i kablovski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)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 i</a:t>
            </a:r>
          </a:p>
          <a:p>
            <a:pPr algn="just">
              <a:buNone/>
            </a:pP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     pripadna elektroenergetska postrojenja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pl-PL" sz="2800" i="1" dirty="0" smtClean="0">
                <a:latin typeface="Calibri" pitchFamily="34" charset="0"/>
                <a:cs typeface="Calibri" pitchFamily="34" charset="0"/>
              </a:rPr>
              <a:t>transformatorska razvodna postrojenja i rasklopna postrojenja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povezana u okviru određenog naponskog nivoa ili pripadne funkcije unutar EES.</a:t>
            </a:r>
          </a:p>
          <a:p>
            <a:pPr algn="just">
              <a:buNone/>
            </a:pPr>
            <a:endParaRPr lang="pl-PL" sz="1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l-PL" sz="2800" dirty="0" smtClean="0">
                <a:latin typeface="Calibri" pitchFamily="34" charset="0"/>
                <a:cs typeface="Calibri" pitchFamily="34" charset="0"/>
              </a:rPr>
              <a:t>Služe za prenos električne energije od elektrana do konzumnih područja i distribuciju do krajnjih potrošača.</a:t>
            </a:r>
          </a:p>
          <a:p>
            <a:pPr algn="just"/>
            <a:endParaRPr lang="pl-PL" sz="1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vi-VN" sz="2800" dirty="0" smtClean="0">
                <a:latin typeface="Calibri" pitchFamily="34" charset="0"/>
                <a:cs typeface="Calibri" pitchFamily="34" charset="0"/>
              </a:rPr>
              <a:t>U okviru EES-a, a takođe i u okviru EDS figurišu mreže različitih karakteristika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 algn="just"/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endParaRPr lang="en-GB" sz="2800" i="1" dirty="0" smtClean="0">
              <a:latin typeface="Calibri" pitchFamily="34" charset="0"/>
              <a:cs typeface="Calibri" pitchFamily="34" charset="0"/>
            </a:endParaRP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Podjela elektroenergetskih mreža prema topologiji</a:t>
            </a:r>
            <a:endParaRPr lang="en-GB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771800" y="6093296"/>
            <a:ext cx="37444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28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2800" b="1" i="1" dirty="0" err="1" smtClean="0">
                <a:latin typeface="Times New Roman" pitchFamily="18" charset="0"/>
                <a:cs typeface="Times New Roman" pitchFamily="18" charset="0"/>
              </a:rPr>
              <a:t>etljasta</a:t>
            </a:r>
            <a:r>
              <a:rPr lang="pl-PL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b="1" i="1" dirty="0" smtClean="0">
                <a:latin typeface="Times New Roman" pitchFamily="18" charset="0"/>
                <a:cs typeface="Times New Roman" pitchFamily="18" charset="0"/>
              </a:rPr>
              <a:t>konfiguracija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44824"/>
            <a:ext cx="5472608" cy="377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988840"/>
            <a:ext cx="8077200" cy="2105400"/>
          </a:xfrm>
        </p:spPr>
        <p:txBody>
          <a:bodyPr>
            <a:noAutofit/>
          </a:bodyPr>
          <a:lstStyle/>
          <a:p>
            <a:pPr algn="ctr"/>
            <a:r>
              <a:rPr lang="pl-PL" sz="48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Podjela elektroenergetskih mreža prema </a:t>
            </a:r>
            <a:br>
              <a:rPr lang="pl-PL" sz="48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en-GB" sz="4800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konstruktivnoj</a:t>
            </a:r>
            <a:r>
              <a:rPr lang="en-GB" sz="48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4800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izvedbi</a:t>
            </a:r>
            <a:r>
              <a:rPr lang="en-GB" sz="48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4800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osnovnih</a:t>
            </a:r>
            <a:r>
              <a:rPr lang="en-GB" sz="48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4800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elemenata</a:t>
            </a:r>
            <a:endParaRPr lang="en-GB" sz="4800" dirty="0" smtClean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712968" cy="1252728"/>
          </a:xfrm>
        </p:spPr>
        <p:txBody>
          <a:bodyPr>
            <a:noAutofit/>
          </a:bodyPr>
          <a:lstStyle/>
          <a:p>
            <a:pPr algn="ctr"/>
            <a:r>
              <a:rPr lang="pl-PL" sz="36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Podjela elektroenergetskih mreža prema </a:t>
            </a:r>
            <a:r>
              <a:rPr lang="en-GB" sz="3600" i="1" dirty="0" err="1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konstruktivnoj</a:t>
            </a:r>
            <a:r>
              <a:rPr lang="en-GB" sz="36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i="1" dirty="0" err="1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izvedbi</a:t>
            </a:r>
            <a:r>
              <a:rPr lang="en-GB" sz="36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i="1" dirty="0" err="1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osnovnih</a:t>
            </a:r>
            <a:r>
              <a:rPr lang="en-GB" sz="36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i="1" dirty="0" err="1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elemenata</a:t>
            </a:r>
            <a:endParaRPr lang="en-GB" sz="3600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5040559"/>
          </a:xfrm>
        </p:spPr>
        <p:txBody>
          <a:bodyPr>
            <a:normAutofit/>
          </a:bodyPr>
          <a:lstStyle/>
          <a:p>
            <a:pPr algn="just"/>
            <a:r>
              <a:rPr lang="en-GB" sz="3600" b="1" dirty="0" err="1" smtClean="0">
                <a:latin typeface="Calibri" pitchFamily="34" charset="0"/>
                <a:cs typeface="Calibri" pitchFamily="34" charset="0"/>
              </a:rPr>
              <a:t>Prema</a:t>
            </a:r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latin typeface="Calibri" pitchFamily="34" charset="0"/>
                <a:cs typeface="Calibri" pitchFamily="34" charset="0"/>
              </a:rPr>
              <a:t>konstruktivnoj</a:t>
            </a:r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latin typeface="Calibri" pitchFamily="34" charset="0"/>
                <a:cs typeface="Calibri" pitchFamily="34" charset="0"/>
              </a:rPr>
              <a:t>izvedbi</a:t>
            </a:r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latin typeface="Calibri" pitchFamily="34" charset="0"/>
                <a:cs typeface="Calibri" pitchFamily="34" charset="0"/>
              </a:rPr>
              <a:t>osnovnih</a:t>
            </a:r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latin typeface="Calibri" pitchFamily="34" charset="0"/>
                <a:cs typeface="Calibri" pitchFamily="34" charset="0"/>
              </a:rPr>
              <a:t>elemenata</a:t>
            </a:r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sz="3600" dirty="0" smtClean="0">
                <a:latin typeface="Calibri" pitchFamily="34" charset="0"/>
                <a:cs typeface="Calibri" pitchFamily="34" charset="0"/>
              </a:rPr>
              <a:t>a to </a:t>
            </a:r>
            <a:r>
              <a:rPr lang="en-GB" sz="3600" dirty="0" err="1" smtClean="0">
                <a:latin typeface="Calibri" pitchFamily="34" charset="0"/>
                <a:cs typeface="Calibri" pitchFamily="34" charset="0"/>
              </a:rPr>
              <a:t>su</a:t>
            </a:r>
            <a:r>
              <a:rPr lang="en-GB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dirty="0" err="1" smtClean="0">
                <a:latin typeface="Calibri" pitchFamily="34" charset="0"/>
                <a:cs typeface="Calibri" pitchFamily="34" charset="0"/>
              </a:rPr>
              <a:t>elektroenergetski</a:t>
            </a:r>
            <a:r>
              <a:rPr lang="en-GB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dirty="0" err="1" smtClean="0">
                <a:latin typeface="Calibri" pitchFamily="34" charset="0"/>
                <a:cs typeface="Calibri" pitchFamily="34" charset="0"/>
              </a:rPr>
              <a:t>vodovi</a:t>
            </a:r>
            <a:r>
              <a:rPr lang="en-GB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sz="3600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sz="3600" dirty="0" smtClean="0">
                <a:latin typeface="Calibri" pitchFamily="34" charset="0"/>
                <a:cs typeface="Calibri" pitchFamily="34" charset="0"/>
              </a:rPr>
              <a:t> se </a:t>
            </a:r>
            <a:r>
              <a:rPr lang="en-GB" sz="3600" dirty="0" err="1" smtClean="0">
                <a:latin typeface="Calibri" pitchFamily="34" charset="0"/>
                <a:cs typeface="Calibri" pitchFamily="34" charset="0"/>
              </a:rPr>
              <a:t>dijele</a:t>
            </a:r>
            <a:r>
              <a:rPr lang="en-GB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dirty="0" err="1" smtClean="0">
                <a:latin typeface="Calibri" pitchFamily="34" charset="0"/>
                <a:cs typeface="Calibri" pitchFamily="34" charset="0"/>
              </a:rPr>
              <a:t>na</a:t>
            </a:r>
            <a:r>
              <a:rPr lang="en-GB" sz="3600" dirty="0" smtClean="0">
                <a:latin typeface="Calibri" pitchFamily="34" charset="0"/>
                <a:cs typeface="Calibri" pitchFamily="34" charset="0"/>
              </a:rPr>
              <a:t>:</a:t>
            </a:r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 </a:t>
            </a:r>
            <a:endParaRPr lang="sr-Latn-CS" sz="36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sr-Latn-CS" sz="1000" b="1" dirty="0" smtClean="0">
              <a:latin typeface="Calibri" pitchFamily="34" charset="0"/>
              <a:cs typeface="Calibri" pitchFamily="34" charset="0"/>
            </a:endParaRPr>
          </a:p>
          <a:p>
            <a:pPr marL="633222" indent="-514350" algn="just">
              <a:buFont typeface="+mj-lt"/>
              <a:buAutoNum type="arabicPeriod"/>
            </a:pPr>
            <a:r>
              <a:rPr lang="en-GB" sz="36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nadzemne</a:t>
            </a:r>
            <a:r>
              <a:rPr lang="en-GB" sz="36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ili</a:t>
            </a:r>
            <a:r>
              <a:rPr lang="en-GB" sz="36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vazdušne</a:t>
            </a:r>
            <a:r>
              <a:rPr lang="en-GB" sz="36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mreže</a:t>
            </a:r>
            <a:r>
              <a:rPr lang="en-GB" sz="36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GB" sz="36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sr-Latn-CS" sz="3600" b="1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 marL="633222" indent="-514350" algn="just">
              <a:buFont typeface="+mj-lt"/>
              <a:buAutoNum type="arabicPeriod"/>
            </a:pPr>
            <a:r>
              <a:rPr lang="en-GB" sz="36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kablovske</a:t>
            </a:r>
            <a:r>
              <a:rPr lang="en-GB" sz="36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ili</a:t>
            </a:r>
            <a:r>
              <a:rPr lang="en-GB" sz="36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podzemne</a:t>
            </a:r>
            <a:r>
              <a:rPr lang="en-GB" sz="36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mreže</a:t>
            </a:r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3600" b="1" dirty="0" err="1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712968" cy="1252728"/>
          </a:xfrm>
        </p:spPr>
        <p:txBody>
          <a:bodyPr>
            <a:noAutofit/>
          </a:bodyPr>
          <a:lstStyle/>
          <a:p>
            <a:pPr algn="ctr"/>
            <a:r>
              <a:rPr lang="sr-Latn-CS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Nadzemne mreže</a:t>
            </a:r>
            <a:endParaRPr lang="en-GB" i="1" dirty="0" smtClean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5040559"/>
          </a:xfrm>
        </p:spPr>
        <p:txBody>
          <a:bodyPr>
            <a:normAutofit/>
          </a:bodyPr>
          <a:lstStyle/>
          <a:p>
            <a:pPr algn="just"/>
            <a:r>
              <a:rPr lang="en-GB" sz="2800" b="1" dirty="0" err="1" smtClean="0">
                <a:latin typeface="Calibri" pitchFamily="34" charset="0"/>
                <a:cs typeface="Calibri" pitchFamily="34" charset="0"/>
              </a:rPr>
              <a:t>Nadzemne</a:t>
            </a: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b="1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se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realizuju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sa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nadzemnim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elektroenergetskim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vodovima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</a:t>
            </a:r>
            <a:endParaRPr lang="sr-Latn-CS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sr-Latn-CS" sz="9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Primjenjuju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prenosu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, u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okviru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napojnih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mreža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EDS,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kao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distributivnom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nivou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seoskim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prigredskim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područjima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 </a:t>
            </a:r>
            <a:endParaRPr lang="sr-Latn-CS" sz="28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endParaRPr lang="sr-Latn-CS" sz="9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Naponski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nivoi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nadzemnih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mreža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su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do 1500kV.</a:t>
            </a:r>
            <a:endParaRPr lang="sr-Latn-CS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sr-Latn-CS" sz="9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Cijene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kablovskog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prenosa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najvišim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naponima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znatno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su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više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reda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deset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puta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od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onih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nadzemnim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putem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, z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ato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se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napojne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EDS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najčešće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realizuju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kao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vazdužne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800" dirty="0" err="1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712968" cy="1252728"/>
          </a:xfrm>
        </p:spPr>
        <p:txBody>
          <a:bodyPr>
            <a:noAutofit/>
          </a:bodyPr>
          <a:lstStyle/>
          <a:p>
            <a:pPr algn="ctr"/>
            <a:r>
              <a:rPr lang="sr-Latn-CS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Kablovske mreže</a:t>
            </a:r>
            <a:endParaRPr lang="en-GB" i="1" dirty="0" smtClean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5040559"/>
          </a:xfrm>
        </p:spPr>
        <p:txBody>
          <a:bodyPr>
            <a:normAutofit/>
          </a:bodyPr>
          <a:lstStyle/>
          <a:p>
            <a:pPr algn="just"/>
            <a:r>
              <a:rPr lang="en-GB" sz="2800" b="1" dirty="0" err="1" smtClean="0">
                <a:latin typeface="Calibri" pitchFamily="34" charset="0"/>
                <a:cs typeface="Calibri" pitchFamily="34" charset="0"/>
              </a:rPr>
              <a:t>Kablovske</a:t>
            </a: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b="1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se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realizuju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sa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kablovskim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vodovima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koji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se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postavljaju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ispod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zemlje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 </a:t>
            </a:r>
            <a:endParaRPr lang="sr-Latn-CS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sr-Latn-CS" sz="1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Kablovi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se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realizuju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do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naponskog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nivoa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reda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500 kV. </a:t>
            </a:r>
            <a:endParaRPr lang="sr-Latn-CS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sr-Latn-CS" sz="1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Napojne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se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izvode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kao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kablovske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slučaju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prostornih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ograničenja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urbanističkih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zahtjeva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negativnog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uticaja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nadzemnih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vodova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okolinu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povećanih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zahtjeva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za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pouzdanošću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napajanja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sr-Latn-CS" sz="1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Distributivne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gradskih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EDS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su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osnovi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kablovske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kao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industrijske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distributivne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</a:t>
            </a:r>
            <a:endParaRPr lang="sr-Latn-CS" sz="2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2800" dirty="0" err="1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DBFC-674E-4D65-8257-BA41087A3256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0" y="1484784"/>
            <a:ext cx="9144000" cy="3631763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isometricOffAxis1Righ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sr-Latn-CS" sz="11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cs typeface="Calibri" pitchFamily="34" charset="0"/>
              </a:rPr>
              <a:t>Hvala na pažnji!</a:t>
            </a:r>
            <a:endParaRPr lang="en-GB" sz="11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8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Podjela elektroenergetskih mreža</a:t>
            </a:r>
            <a:endParaRPr lang="en-GB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7"/>
            <a:ext cx="8568952" cy="4896545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b="1" dirty="0" smtClean="0">
                <a:latin typeface="Calibri" pitchFamily="34" charset="0"/>
                <a:cs typeface="Calibri" pitchFamily="34" charset="0"/>
              </a:rPr>
              <a:t>Podjela mreža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 se može izvršiti prema različitim kriterijumima:</a:t>
            </a:r>
          </a:p>
          <a:p>
            <a:pPr algn="just"/>
            <a:endParaRPr lang="pl-PL" sz="1100" dirty="0" smtClean="0">
              <a:latin typeface="Calibri" pitchFamily="34" charset="0"/>
              <a:cs typeface="Calibri" pitchFamily="34" charset="0"/>
            </a:endParaRPr>
          </a:p>
          <a:p>
            <a:pPr marL="633222" indent="-514350" algn="just">
              <a:buFont typeface="+mj-lt"/>
              <a:buAutoNum type="arabicPeriod"/>
            </a:pPr>
            <a:r>
              <a:rPr lang="en-GB" dirty="0" err="1" smtClean="0">
                <a:latin typeface="Calibri" pitchFamily="34" charset="0"/>
                <a:cs typeface="Calibri" pitchFamily="34" charset="0"/>
              </a:rPr>
              <a:t>po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naponskom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nivou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kome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pripadaju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, </a:t>
            </a:r>
            <a:endParaRPr lang="sr-Latn-CS" dirty="0" smtClean="0">
              <a:latin typeface="Calibri" pitchFamily="34" charset="0"/>
              <a:cs typeface="Calibri" pitchFamily="34" charset="0"/>
            </a:endParaRPr>
          </a:p>
          <a:p>
            <a:pPr marL="633222" indent="-514350" algn="just">
              <a:buFont typeface="+mj-lt"/>
              <a:buAutoNum type="arabicPeriod"/>
            </a:pPr>
            <a:r>
              <a:rPr lang="en-GB" dirty="0" err="1" smtClean="0">
                <a:latin typeface="Calibri" pitchFamily="34" charset="0"/>
                <a:cs typeface="Calibri" pitchFamily="34" charset="0"/>
              </a:rPr>
              <a:t>prema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funkciji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jedinstvenom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procesu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proizvodnje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prenosa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distribucije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potrošnje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električne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, </a:t>
            </a:r>
            <a:endParaRPr lang="sr-Latn-CS" dirty="0" smtClean="0">
              <a:latin typeface="Calibri" pitchFamily="34" charset="0"/>
              <a:cs typeface="Calibri" pitchFamily="34" charset="0"/>
            </a:endParaRPr>
          </a:p>
          <a:p>
            <a:pPr marL="633222" indent="-514350" algn="just">
              <a:buFont typeface="+mj-lt"/>
              <a:buAutoNum type="arabicPeriod"/>
            </a:pPr>
            <a:r>
              <a:rPr lang="en-GB" dirty="0" err="1" smtClean="0">
                <a:latin typeface="Calibri" pitchFamily="34" charset="0"/>
                <a:cs typeface="Calibri" pitchFamily="34" charset="0"/>
              </a:rPr>
              <a:t>prema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topološkoj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izvedbi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odnosno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konfiguraciji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, </a:t>
            </a:r>
            <a:endParaRPr lang="sr-Latn-CS" dirty="0" smtClean="0">
              <a:latin typeface="Calibri" pitchFamily="34" charset="0"/>
              <a:cs typeface="Calibri" pitchFamily="34" charset="0"/>
            </a:endParaRPr>
          </a:p>
          <a:p>
            <a:pPr marL="633222" indent="-514350" algn="just">
              <a:buFont typeface="+mj-lt"/>
              <a:buAutoNum type="arabicPeriod"/>
            </a:pPr>
            <a:r>
              <a:rPr lang="en-GB" dirty="0" err="1" smtClean="0">
                <a:latin typeface="Calibri" pitchFamily="34" charset="0"/>
                <a:cs typeface="Calibri" pitchFamily="34" charset="0"/>
              </a:rPr>
              <a:t>prema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konstruktivnoj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izvedbi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osnovnih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elemenata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dr.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8077200" cy="1673352"/>
          </a:xfrm>
        </p:spPr>
        <p:txBody>
          <a:bodyPr>
            <a:noAutofit/>
          </a:bodyPr>
          <a:lstStyle/>
          <a:p>
            <a:pPr algn="ctr"/>
            <a:r>
              <a:rPr lang="pl-PL" sz="54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Podjela elektroenergetskih mreža prema </a:t>
            </a:r>
            <a:br>
              <a:rPr lang="pl-PL" sz="54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pl-PL" sz="54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naponskom nivou</a:t>
            </a:r>
            <a:endParaRPr lang="en-GB" sz="5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8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Podjela elektroenergetskih mreža prema naponskom nivou</a:t>
            </a:r>
            <a:endParaRPr lang="en-GB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7"/>
            <a:ext cx="8712968" cy="48965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u="sng" dirty="0" smtClean="0">
                <a:latin typeface="Calibri" pitchFamily="34" charset="0"/>
                <a:cs typeface="Calibri" pitchFamily="34" charset="0"/>
              </a:rPr>
              <a:t>Po naponu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, razlikujemo:</a:t>
            </a:r>
          </a:p>
          <a:p>
            <a:pPr>
              <a:buFont typeface="+mj-lt"/>
              <a:buAutoNum type="arabicPeriod"/>
            </a:pPr>
            <a:endParaRPr lang="en-US" sz="1000" dirty="0" smtClean="0">
              <a:latin typeface="Calibri" pitchFamily="34" charset="0"/>
              <a:cs typeface="Calibri" pitchFamily="34" charset="0"/>
            </a:endParaRPr>
          </a:p>
          <a:p>
            <a:pPr marL="633222" lvl="0" indent="-514350">
              <a:buFont typeface="+mj-lt"/>
              <a:buAutoNum type="arabicPeriod"/>
            </a:pPr>
            <a:r>
              <a:rPr lang="pl-PL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mreže veoma visokog napona 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(mreže </a:t>
            </a:r>
            <a:r>
              <a:rPr lang="pl-PL" b="1" dirty="0" smtClean="0">
                <a:latin typeface="Calibri" pitchFamily="34" charset="0"/>
                <a:cs typeface="Calibri" pitchFamily="34" charset="0"/>
              </a:rPr>
              <a:t>VVN: </a:t>
            </a:r>
            <a:r>
              <a:rPr lang="pl-PL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400, 750, 1150 kV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,...),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633222" lvl="0" indent="-514350">
              <a:buFont typeface="+mj-lt"/>
              <a:buAutoNum type="arabicPeriod"/>
            </a:pPr>
            <a:r>
              <a:rPr lang="pl-PL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mreže visokog napona 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(mreže </a:t>
            </a:r>
            <a:r>
              <a:rPr lang="pl-PL" b="1" dirty="0" smtClean="0">
                <a:latin typeface="Calibri" pitchFamily="34" charset="0"/>
                <a:cs typeface="Calibri" pitchFamily="34" charset="0"/>
              </a:rPr>
              <a:t>VN: </a:t>
            </a:r>
            <a:r>
              <a:rPr lang="pl-PL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110, 220 kV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,...),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633222" lvl="0" indent="-514350">
              <a:buFont typeface="+mj-lt"/>
              <a:buAutoNum type="arabicPeriod"/>
            </a:pPr>
            <a:r>
              <a:rPr lang="pl-PL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mreže srednjeg napona 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(mreže </a:t>
            </a:r>
            <a:r>
              <a:rPr lang="pl-PL" b="1" dirty="0" smtClean="0">
                <a:latin typeface="Calibri" pitchFamily="34" charset="0"/>
                <a:cs typeface="Calibri" pitchFamily="34" charset="0"/>
              </a:rPr>
              <a:t>SN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pl-PL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10, 20 kV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,...)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633222" lvl="0" indent="-514350">
              <a:buFont typeface="+mj-lt"/>
              <a:buAutoNum type="arabicPeriod"/>
            </a:pPr>
            <a:r>
              <a:rPr lang="pl-PL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mreže niskog napona 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(mreže </a:t>
            </a:r>
            <a:r>
              <a:rPr lang="pl-PL" b="1" dirty="0" smtClean="0">
                <a:latin typeface="Calibri" pitchFamily="34" charset="0"/>
                <a:cs typeface="Calibri" pitchFamily="34" charset="0"/>
              </a:rPr>
              <a:t>NN: </a:t>
            </a:r>
            <a:r>
              <a:rPr lang="pl-PL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0.4 kV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). </a:t>
            </a: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8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Podjela elektroenergetskih mreža prema naponskom nivou</a:t>
            </a:r>
            <a:endParaRPr lang="en-GB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7"/>
            <a:ext cx="4824536" cy="4896545"/>
          </a:xfrm>
        </p:spPr>
        <p:txBody>
          <a:bodyPr>
            <a:normAutofit/>
          </a:bodyPr>
          <a:lstStyle/>
          <a:p>
            <a:pPr lvl="0" algn="just"/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Izdvojenim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naponskim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nivoima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mogu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pripadati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iz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šireg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naponskog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dijapazona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 </a:t>
            </a:r>
            <a:endParaRPr lang="sr-Latn-CS" sz="2800" dirty="0" smtClean="0">
              <a:latin typeface="Calibri" pitchFamily="34" charset="0"/>
              <a:cs typeface="Calibri" pitchFamily="34" charset="0"/>
            </a:endParaRPr>
          </a:p>
          <a:p>
            <a:pPr lvl="0" algn="just">
              <a:buNone/>
            </a:pPr>
            <a:endParaRPr lang="sr-Latn-CS" sz="2800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Tako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, u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naponski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nivo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srednjeg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napona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možemo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svrstati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35 kV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napona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 Tada je to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tzv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viši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srednji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napon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(V SN).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6" name="Picture 2" descr="C:\Users\admin\Desktop\školska 2020. I 2021\E4B Distribucija i potrošnja električne energije\800px-Electricity_Grid_Schematic_English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628800"/>
            <a:ext cx="3707904" cy="4871259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8077200" cy="1673352"/>
          </a:xfrm>
        </p:spPr>
        <p:txBody>
          <a:bodyPr>
            <a:normAutofit/>
          </a:bodyPr>
          <a:lstStyle/>
          <a:p>
            <a:pPr algn="ctr"/>
            <a:r>
              <a:rPr lang="pl-PL" sz="54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Podjela elektroenergetskih mreža prema funkciji</a:t>
            </a:r>
            <a:endParaRPr lang="en-GB" sz="5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8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Podjela elektroenergetskih mreža prema funkciji</a:t>
            </a:r>
            <a:endParaRPr lang="en-GB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7"/>
            <a:ext cx="8712968" cy="48965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4000" b="1" dirty="0" smtClean="0">
                <a:latin typeface="Calibri" pitchFamily="34" charset="0"/>
                <a:cs typeface="Calibri" pitchFamily="34" charset="0"/>
              </a:rPr>
              <a:t>Prema funkciji, </a:t>
            </a:r>
            <a:r>
              <a:rPr lang="pl-PL" sz="4000" dirty="0" smtClean="0">
                <a:latin typeface="Calibri" pitchFamily="34" charset="0"/>
                <a:cs typeface="Calibri" pitchFamily="34" charset="0"/>
              </a:rPr>
              <a:t>razlikujemo:</a:t>
            </a:r>
          </a:p>
          <a:p>
            <a:pPr>
              <a:buNone/>
            </a:pPr>
            <a:endParaRPr lang="en-US" sz="1000" dirty="0" smtClean="0">
              <a:latin typeface="Calibri" pitchFamily="34" charset="0"/>
              <a:cs typeface="Calibri" pitchFamily="34" charset="0"/>
            </a:endParaRPr>
          </a:p>
          <a:p>
            <a:pPr marL="861822" lvl="0" indent="-742950">
              <a:buFont typeface="+mj-lt"/>
              <a:buAutoNum type="arabicPeriod"/>
            </a:pPr>
            <a:r>
              <a:rPr lang="pl-PL" sz="4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prenosne</a:t>
            </a:r>
            <a:r>
              <a:rPr lang="pl-PL" sz="4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pl-PL" sz="4000" dirty="0" smtClean="0">
                <a:latin typeface="Calibri" pitchFamily="34" charset="0"/>
                <a:cs typeface="Calibri" pitchFamily="34" charset="0"/>
              </a:rPr>
              <a:t>mreže,</a:t>
            </a:r>
          </a:p>
          <a:p>
            <a:pPr lvl="0">
              <a:buFont typeface="+mj-lt"/>
              <a:buAutoNum type="arabicPeriod"/>
            </a:pPr>
            <a:endParaRPr lang="en-US" sz="1000" dirty="0" smtClean="0">
              <a:latin typeface="Calibri" pitchFamily="34" charset="0"/>
              <a:cs typeface="Calibri" pitchFamily="34" charset="0"/>
            </a:endParaRPr>
          </a:p>
          <a:p>
            <a:pPr marL="861822" lvl="0" indent="-742950">
              <a:buFont typeface="+mj-lt"/>
              <a:buAutoNum type="arabicPeriod"/>
            </a:pPr>
            <a:r>
              <a:rPr lang="en-US" sz="40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napojne</a:t>
            </a:r>
            <a:r>
              <a:rPr lang="en-US" sz="4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,</a:t>
            </a:r>
            <a:endParaRPr lang="sr-Latn-CS" sz="4000" dirty="0" smtClean="0">
              <a:latin typeface="Calibri" pitchFamily="34" charset="0"/>
              <a:cs typeface="Calibri" pitchFamily="34" charset="0"/>
            </a:endParaRPr>
          </a:p>
          <a:p>
            <a:pPr lvl="0">
              <a:buFont typeface="+mj-lt"/>
              <a:buAutoNum type="arabicPeriod"/>
            </a:pPr>
            <a:endParaRPr lang="en-US" sz="1000" dirty="0" smtClean="0">
              <a:latin typeface="Calibri" pitchFamily="34" charset="0"/>
              <a:cs typeface="Calibri" pitchFamily="34" charset="0"/>
            </a:endParaRPr>
          </a:p>
          <a:p>
            <a:pPr marL="861822" lvl="0" indent="-742950">
              <a:buFont typeface="+mj-lt"/>
              <a:buAutoNum type="arabicPeriod"/>
            </a:pPr>
            <a:r>
              <a:rPr lang="en-US" sz="40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distributivne</a:t>
            </a:r>
            <a:r>
              <a:rPr lang="en-US" sz="4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sz="4000" dirty="0" smtClean="0">
                <a:latin typeface="Calibri" pitchFamily="34" charset="0"/>
                <a:cs typeface="Calibri" pitchFamily="34" charset="0"/>
              </a:rPr>
              <a:t>i</a:t>
            </a:r>
          </a:p>
          <a:p>
            <a:pPr lvl="0">
              <a:buFont typeface="+mj-lt"/>
              <a:buAutoNum type="arabicPeriod"/>
            </a:pPr>
            <a:endParaRPr lang="en-US" sz="1000" dirty="0" smtClean="0">
              <a:latin typeface="Calibri" pitchFamily="34" charset="0"/>
              <a:cs typeface="Calibri" pitchFamily="34" charset="0"/>
            </a:endParaRPr>
          </a:p>
          <a:p>
            <a:pPr marL="861822" lvl="0" indent="-742950">
              <a:buFont typeface="+mj-lt"/>
              <a:buAutoNum type="arabicPeriod"/>
            </a:pPr>
            <a:r>
              <a:rPr lang="en-US" sz="40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potrošačke</a:t>
            </a:r>
            <a:r>
              <a:rPr lang="en-US" sz="4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.</a:t>
            </a:r>
            <a:endParaRPr lang="sr-Latn-CS" sz="4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800" i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Prenosne mreže</a:t>
            </a:r>
            <a:endParaRPr lang="en-GB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7"/>
            <a:ext cx="8712968" cy="4896545"/>
          </a:xfrm>
        </p:spPr>
        <p:txBody>
          <a:bodyPr>
            <a:normAutofit/>
          </a:bodyPr>
          <a:lstStyle/>
          <a:p>
            <a:pPr algn="just"/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Prenosne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mreže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imaju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funkciju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prenosa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električne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energije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velikih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snaga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sto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MW,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više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stotina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MW,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hiljade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MW pa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više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i="1" dirty="0" err="1" smtClean="0">
                <a:latin typeface="Calibri" pitchFamily="34" charset="0"/>
                <a:cs typeface="Calibri" pitchFamily="34" charset="0"/>
              </a:rPr>
              <a:t>hiljada</a:t>
            </a:r>
            <a:r>
              <a:rPr lang="en-GB" i="1" dirty="0" smtClean="0">
                <a:latin typeface="Calibri" pitchFamily="34" charset="0"/>
                <a:cs typeface="Calibri" pitchFamily="34" charset="0"/>
              </a:rPr>
              <a:t> MW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)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na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velike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udaljenosti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sv-SE" i="1" dirty="0" smtClean="0">
                <a:latin typeface="Calibri" pitchFamily="34" charset="0"/>
                <a:cs typeface="Calibri" pitchFamily="34" charset="0"/>
              </a:rPr>
              <a:t>više stotina km i više hiljada km</a:t>
            </a:r>
            <a:r>
              <a:rPr lang="sr-Latn-CS" i="1" dirty="0" smtClean="0">
                <a:latin typeface="Calibri" pitchFamily="34" charset="0"/>
                <a:cs typeface="Calibri" pitchFamily="34" charset="0"/>
              </a:rPr>
              <a:t>).</a:t>
            </a:r>
          </a:p>
          <a:p>
            <a:pPr algn="just"/>
            <a:endParaRPr lang="sr-Latn-CS" sz="1000" i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sr-Latn-CS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ealizuju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 se 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klasi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visokih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veoma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visokih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latin typeface="Calibri" pitchFamily="34" charset="0"/>
                <a:cs typeface="Calibri" pitchFamily="34" charset="0"/>
              </a:rPr>
              <a:t>napona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naponi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: 110, 220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400 kV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kod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nas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, a 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velikim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EES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još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viši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naponi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, 750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1150 kV…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).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571-E8AB-483A-BA9A-635B74F16050}" type="datetime1">
              <a:rPr lang="en-GB" smtClean="0"/>
              <a:pPr/>
              <a:t>11/09/2021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480</TotalTime>
  <Words>1081</Words>
  <Application>Microsoft Office PowerPoint</Application>
  <PresentationFormat>On-screen Show (4:3)</PresentationFormat>
  <Paragraphs>157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Module</vt:lpstr>
      <vt:lpstr>Podjela mreža elektrodistributivnog sistema </vt:lpstr>
      <vt:lpstr>Elektroenergetske mreže</vt:lpstr>
      <vt:lpstr>Podjela elektroenergetskih mreža</vt:lpstr>
      <vt:lpstr>Podjela elektroenergetskih mreža prema  naponskom nivou</vt:lpstr>
      <vt:lpstr>Podjela elektroenergetskih mreža prema naponskom nivou</vt:lpstr>
      <vt:lpstr>Podjela elektroenergetskih mreža prema naponskom nivou</vt:lpstr>
      <vt:lpstr>Podjela elektroenergetskih mreža prema funkciji</vt:lpstr>
      <vt:lpstr>Podjela elektroenergetskih mreža prema funkciji</vt:lpstr>
      <vt:lpstr>Prenosne mreže</vt:lpstr>
      <vt:lpstr>Napojne mreže</vt:lpstr>
      <vt:lpstr>Napojne mreže</vt:lpstr>
      <vt:lpstr>Distributivne mreže</vt:lpstr>
      <vt:lpstr>Potrošačke mreže</vt:lpstr>
      <vt:lpstr>Podjela elektroenergetskih mreža  prema topologiji</vt:lpstr>
      <vt:lpstr>Podjela elektroenergetskih mreža prema topologiji</vt:lpstr>
      <vt:lpstr>Podjela elektroenergetskih mreža prema topologiji</vt:lpstr>
      <vt:lpstr>Podjela elektroenergetskih mreža prema topologiji</vt:lpstr>
      <vt:lpstr>Podjela elektroenergetskih mreža prema topologiji</vt:lpstr>
      <vt:lpstr>Podjela elektroenergetskih mreža prema topologiji</vt:lpstr>
      <vt:lpstr>Podjela elektroenergetskih mreža prema topologiji</vt:lpstr>
      <vt:lpstr>Podjela elektroenergetskih mreža prema  konstruktivnoj izvedbi osnovnih elemenata</vt:lpstr>
      <vt:lpstr>Podjela elektroenergetskih mreža prema konstruktivnoj izvedbi osnovnih elemenata</vt:lpstr>
      <vt:lpstr>Nadzemne mreže</vt:lpstr>
      <vt:lpstr>Kablovske mreže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Uticaj buke na zdravlje zaposlenih u hidroelektrani</dc:title>
  <dc:creator>VESNA</dc:creator>
  <cp:lastModifiedBy>VESNA</cp:lastModifiedBy>
  <cp:revision>47</cp:revision>
  <dcterms:created xsi:type="dcterms:W3CDTF">2021-04-19T19:45:37Z</dcterms:created>
  <dcterms:modified xsi:type="dcterms:W3CDTF">2021-09-11T11:11:42Z</dcterms:modified>
</cp:coreProperties>
</file>