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3"/>
  </p:notesMasterIdLst>
  <p:sldIdLst>
    <p:sldId id="266" r:id="rId2"/>
    <p:sldId id="268" r:id="rId3"/>
    <p:sldId id="270" r:id="rId4"/>
    <p:sldId id="271" r:id="rId5"/>
    <p:sldId id="273" r:id="rId6"/>
    <p:sldId id="272" r:id="rId7"/>
    <p:sldId id="274" r:id="rId8"/>
    <p:sldId id="275" r:id="rId9"/>
    <p:sldId id="276" r:id="rId10"/>
    <p:sldId id="279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6DDF5-3A63-4570-A584-25043EDD1B2E}" type="datetimeFigureOut">
              <a:rPr lang="en-GB" smtClean="0"/>
              <a:pPr/>
              <a:t>16/11/2021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7CB61-102F-438D-820A-A2D8401CAD2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B2B2FF3-E177-4BBC-8FBC-8CDCFB703192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CB2A-E783-4D2B-9A31-F61D5BC6AF81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8622-4922-438B-80D0-308A25E32759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EA45B57-C48C-497F-AFF9-18DC193E25FD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72A069D-DBA2-46AE-93CA-F641E5F2E6CA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9182-A845-44F4-AA16-0FD3EB266AD0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E7A0-1776-4866-9F10-FFCAC7545009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0E222A-1819-4341-A393-96ECCDF48689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9078-BFBC-409C-928B-1690DFD56105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443F2F4-9EF3-4EAD-BE34-DC799A5BAB13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5F6CA9-F79B-4FC2-ABDD-F5EA0F94620A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05B27E9-B506-4139-BAAC-8929B012A847}" type="datetime1">
              <a:rPr lang="en-US" smtClean="0"/>
              <a:pPr/>
              <a:t>11/16/2021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0" y="2438400"/>
            <a:ext cx="6553200" cy="25146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sr-Latn-CS" sz="3600" dirty="0" smtClean="0">
                <a:solidFill>
                  <a:schemeClr val="accent3">
                    <a:lumMod val="75000"/>
                  </a:schemeClr>
                </a:solidFill>
              </a:rPr>
              <a:t>PODJELA </a:t>
            </a:r>
            <a:r>
              <a:rPr lang="en-GB" sz="3600" dirty="0" smtClean="0">
                <a:solidFill>
                  <a:schemeClr val="accent3">
                    <a:lumMod val="75000"/>
                  </a:schemeClr>
                </a:solidFill>
              </a:rPr>
              <a:t>I OSNOVNE KARAKTERISTIKE </a:t>
            </a:r>
            <a:r>
              <a:rPr lang="sr-Latn-CS" sz="3600" dirty="0" smtClean="0">
                <a:solidFill>
                  <a:schemeClr val="accent3">
                    <a:lumMod val="75000"/>
                  </a:schemeClr>
                </a:solidFill>
              </a:rPr>
              <a:t>TRANSFORMATORSKIH STANICA</a:t>
            </a:r>
            <a:endParaRPr lang="en-GB" b="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Picture 3" descr="CG534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2400"/>
            <a:ext cx="2448272" cy="208823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4419600" y="9144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r-Latn-CS" sz="28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DISTRIBUCIJA I POTROŠNJA ELEKTRIČNE ENERGIJE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066800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DISTRIBUTIVNE TS</a:t>
            </a:r>
            <a:endParaRPr lang="en-GB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534400" cy="5562600"/>
          </a:xfrm>
        </p:spPr>
        <p:txBody>
          <a:bodyPr>
            <a:normAutofit/>
          </a:bodyPr>
          <a:lstStyle/>
          <a:p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U svako naselje se dovodi više vrsta napona koji se unutar ili u blizini samog naselja smanjuje na potrebnih 230V za jednofaznu odnosno 400V za trofaznu struju pomoću trafostanica. 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Povezuju srednjenaponsku i niskonaponsku mrežu odnosno snižavaju napon sa 10 na 0.4kV a ponekad i 35 na 0.4kV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Takođe, povezuju i snižavaju napon prenosne mreže (VN) napona 110 na 35(20) kV na srednjenaponsku mrežu (SN) odnosno distributivnu mrežu.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066800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DISTRIBUTIVNE TS</a:t>
            </a:r>
            <a:endParaRPr lang="en-GB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19199"/>
            <a:ext cx="6553200" cy="4956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667000" y="62484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400" b="1" i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Trafostanica 10/0.4 kV</a:t>
            </a:r>
            <a:endParaRPr lang="en-GB" sz="2400" b="1" i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458200" cy="5135563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Trafostanice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služi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prenos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električne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energije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CS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Njihov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zadatak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transformacija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napona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višeg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naponskog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nivoa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niži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obrnuto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001000" cy="762000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Transformatorske stanice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971800"/>
            <a:ext cx="6070751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743200" y="6396335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4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Trafostanica  110/20 kV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382000" cy="55626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Podizanjem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napona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moguće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prenijeti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istu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snagu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manjom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jačinom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struje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sr-Latn-CS" sz="105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Podjela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transformatorskih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stanica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se mo</a:t>
            </a:r>
            <a:r>
              <a:rPr lang="sr-Latn-ME" sz="3200" b="1" dirty="0" smtClean="0">
                <a:latin typeface="Times New Roman" pitchFamily="18" charset="0"/>
                <a:cs typeface="Times New Roman" pitchFamily="18" charset="0"/>
              </a:rPr>
              <a:t>že izvršiti 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sr-Latn-CS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napojne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(110/35 kV, 110/10 kV)</a:t>
            </a:r>
            <a:endParaRPr lang="sr-Latn-ME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TS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međutransformacije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(35/10kV) </a:t>
            </a:r>
            <a:endParaRPr lang="sr-Latn-ME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distributivne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(10/0,4 kV, 20/0,4 kV)</a:t>
            </a:r>
            <a:endParaRPr lang="sr-Latn-ME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639762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Transformatorske stanice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685800"/>
          </a:xfrm>
        </p:spPr>
        <p:txBody>
          <a:bodyPr>
            <a:noAutofit/>
          </a:bodyPr>
          <a:lstStyle/>
          <a:p>
            <a:pPr algn="ctr"/>
            <a:r>
              <a:rPr lang="sr-Latn-ME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Napojne trafostanice 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110/x kV </a:t>
            </a:r>
            <a:endParaRPr lang="en-GB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458200" cy="5486400"/>
          </a:xfrm>
        </p:spPr>
        <p:txBody>
          <a:bodyPr/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Trafostanice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VN/NN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(110/35 kV, 110/10 kV, 110/20 kV)</a:t>
            </a:r>
            <a:endParaRPr lang="sr-Latn-C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maju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funkciju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napajanja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distributivne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mreže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Postrojenje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110 kV </a:t>
            </a:r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može biti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otvorenog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zatvorenog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tipa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C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Redovno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110/x kV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ponekad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tri)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pojedinačne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snage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40 MVA u TS 110/10(20) kV,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40, 31.5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63 MVA u TS 110/35 kV</a:t>
            </a:r>
            <a:r>
              <a:rPr lang="sr-Latn-ME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382000" cy="5562600"/>
          </a:xfrm>
        </p:spPr>
        <p:txBody>
          <a:bodyPr>
            <a:normAutofit/>
          </a:bodyPr>
          <a:lstStyle/>
          <a:p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napojne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mreže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karakteristične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snage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prenosa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desetina</a:t>
            </a:r>
            <a:r>
              <a:rPr lang="sr-Latn-BA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MW do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stotina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MW</a:t>
            </a:r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aponski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nivo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visoki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napon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je to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napon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110 kV, 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velike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gradove</a:t>
            </a:r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metropole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veoma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visoki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napon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npr</a:t>
            </a:r>
            <a:r>
              <a:rPr lang="sr-Latn-BA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400 kV</a:t>
            </a:r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BA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ME" sz="3200" dirty="0" smtClean="0">
                <a:latin typeface="Times New Roman" pitchFamily="18" charset="0"/>
                <a:cs typeface="Times New Roman" pitchFamily="18" charset="0"/>
              </a:rPr>
              <a:t> Primjeri trafostanica 110/10 kV u Podgorici:</a:t>
            </a:r>
          </a:p>
          <a:p>
            <a:pPr>
              <a:buFont typeface="Arial" pitchFamily="34" charset="0"/>
              <a:buChar char="•"/>
            </a:pPr>
            <a:r>
              <a:rPr lang="sr-Latn-ME" sz="3200" dirty="0" smtClean="0">
                <a:latin typeface="Times New Roman" pitchFamily="18" charset="0"/>
                <a:cs typeface="Times New Roman" pitchFamily="18" charset="0"/>
              </a:rPr>
              <a:t>TS Pg 3 (Cvijetin brijeg)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sr-Latn-ME" sz="3200" dirty="0" smtClean="0">
                <a:latin typeface="Times New Roman" pitchFamily="18" charset="0"/>
                <a:cs typeface="Times New Roman" pitchFamily="18" charset="0"/>
              </a:rPr>
              <a:t>TS Pg 4 (Tološka šuma)</a:t>
            </a:r>
          </a:p>
          <a:p>
            <a:pPr>
              <a:buFont typeface="Arial" pitchFamily="34" charset="0"/>
              <a:buChar char="•"/>
            </a:pPr>
            <a:r>
              <a:rPr lang="sr-Latn-ME" sz="3200" dirty="0" smtClean="0">
                <a:latin typeface="Times New Roman" pitchFamily="18" charset="0"/>
                <a:cs typeface="Times New Roman" pitchFamily="18" charset="0"/>
              </a:rPr>
              <a:t>TS Pg 5 (u blizini KAP-a)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639762"/>
          </a:xfrm>
        </p:spPr>
        <p:txBody>
          <a:bodyPr>
            <a:noAutofit/>
          </a:bodyPr>
          <a:lstStyle/>
          <a:p>
            <a:pPr algn="ctr"/>
            <a:r>
              <a:rPr lang="sr-Latn-ME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Napojne trafostanice 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110/x kV 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77200" cy="685800"/>
          </a:xfrm>
        </p:spPr>
        <p:txBody>
          <a:bodyPr>
            <a:noAutofit/>
          </a:bodyPr>
          <a:lstStyle/>
          <a:p>
            <a:pPr algn="ctr"/>
            <a:r>
              <a:rPr lang="sr-Latn-ME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Napojne trafostanice 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110/x kV </a:t>
            </a:r>
            <a:endParaRPr lang="en-GB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2" descr="https://elektroobnova.com/wp-content/uploads/2017/03/Trafostanica1800x4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143000"/>
            <a:ext cx="8222673" cy="452247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14600" y="58674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4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Trafostanica 110/20 kV</a:t>
            </a:r>
            <a:endParaRPr lang="en-GB" sz="2400" b="1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0668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TS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međutransformacije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(35/10kV)</a:t>
            </a:r>
            <a:endParaRPr lang="en-GB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305800" cy="5334000"/>
          </a:xfrm>
        </p:spPr>
        <p:txBody>
          <a:bodyPr/>
          <a:lstStyle/>
          <a:p>
            <a:r>
              <a:rPr lang="es-ES" sz="3200" dirty="0" err="1" smtClean="0">
                <a:latin typeface="Times New Roman" pitchFamily="18" charset="0"/>
                <a:cs typeface="Times New Roman" pitchFamily="18" charset="0"/>
              </a:rPr>
              <a:t>Transformatorske</a:t>
            </a:r>
            <a:r>
              <a:rPr lang="es-E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200" dirty="0" err="1" smtClean="0">
                <a:latin typeface="Times New Roman" pitchFamily="18" charset="0"/>
                <a:cs typeface="Times New Roman" pitchFamily="18" charset="0"/>
              </a:rPr>
              <a:t>stanice</a:t>
            </a:r>
            <a:r>
              <a:rPr lang="es-ES" sz="3200" dirty="0" smtClean="0">
                <a:latin typeface="Times New Roman" pitchFamily="18" charset="0"/>
                <a:cs typeface="Times New Roman" pitchFamily="18" charset="0"/>
              </a:rPr>
              <a:t> 35/10</a:t>
            </a:r>
            <a:r>
              <a:rPr lang="es-ES" sz="3200" dirty="0" err="1" smtClean="0">
                <a:latin typeface="Times New Roman" pitchFamily="18" charset="0"/>
                <a:cs typeface="Times New Roman" pitchFamily="18" charset="0"/>
              </a:rPr>
              <a:t> kV </a:t>
            </a:r>
            <a:r>
              <a:rPr lang="es-ES" sz="3200" dirty="0" smtClean="0">
                <a:latin typeface="Times New Roman" pitchFamily="18" charset="0"/>
                <a:cs typeface="Times New Roman" pitchFamily="18" charset="0"/>
              </a:rPr>
              <a:t>su dio </a:t>
            </a:r>
            <a:r>
              <a:rPr lang="es-ES" sz="3200" dirty="0" err="1" smtClean="0">
                <a:latin typeface="Times New Roman" pitchFamily="18" charset="0"/>
                <a:cs typeface="Times New Roman" pitchFamily="18" charset="0"/>
              </a:rPr>
              <a:t>distribucijskog</a:t>
            </a:r>
            <a:r>
              <a:rPr lang="es-ES" sz="3200" dirty="0" smtClean="0">
                <a:latin typeface="Times New Roman" pitchFamily="18" charset="0"/>
                <a:cs typeface="Times New Roman" pitchFamily="18" charset="0"/>
              </a:rPr>
              <a:t> sistema </a:t>
            </a:r>
            <a:r>
              <a:rPr lang="sr-Latn-BA" sz="3200" dirty="0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sr-Latn-ME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snižavaju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napon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10(20) kV. </a:t>
            </a:r>
            <a:endParaRPr lang="sr-Latn-C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Nakon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toga se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električna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energija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isporučuje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naselja</a:t>
            </a:r>
            <a:r>
              <a:rPr lang="sr-Latn-ME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blizinu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naselja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pomoću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kablova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vodova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manjih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transformatorskih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stanica</a:t>
            </a:r>
            <a:r>
              <a:rPr lang="sr-Latn-ME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koje smanjuju napon na potrebnih 230V za jednofaznu, odnosno 400V za trofaznu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struju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0668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TS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međutransformacije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(35/10kV)</a:t>
            </a:r>
            <a:endParaRPr lang="en-GB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305800" cy="5334000"/>
          </a:xfrm>
        </p:spPr>
        <p:txBody>
          <a:bodyPr/>
          <a:lstStyle/>
          <a:p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Redovno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sr-Latn-BA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sz="3200" dirty="0" smtClean="0">
                <a:latin typeface="Times New Roman" pitchFamily="18" charset="0"/>
                <a:cs typeface="Times New Roman" pitchFamily="18" charset="0"/>
              </a:rPr>
              <a:t>35/10(20)kV (ponekad jedan ili tri) pojedinačne snage 2.5-16 MVA</a:t>
            </a:r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sr-Latn-CS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napajaju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veliku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kablovsku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mrežu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zvjezdište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transformatora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se</a:t>
            </a:r>
            <a:r>
              <a:rPr lang="sr-Latn-BA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uzemljuje preko otpornika ili prigušnice za uzemljenje.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458200" cy="1066800"/>
          </a:xfrm>
        </p:spPr>
        <p:txBody>
          <a:bodyPr>
            <a:noAutofit/>
          </a:bodyPr>
          <a:lstStyle/>
          <a:p>
            <a:pPr algn="ctr"/>
            <a:r>
              <a:rPr lang="sr-Latn-C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DISTRIBUTIVNE TS</a:t>
            </a:r>
            <a:endParaRPr lang="en-GB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534400" cy="5334000"/>
          </a:xfrm>
        </p:spPr>
        <p:txBody>
          <a:bodyPr/>
          <a:lstStyle/>
          <a:p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Značaj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distributivnih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trafostanica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prvenstveno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je u tome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niskom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naponu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(400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380 V)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napaja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velika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većina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kupaca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GB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Osim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toga,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izgradnja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održavanje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niskonaponske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mreže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trafostanica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10/0.4 kV, s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veličinu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njihovu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brojnost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jednom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EES-u,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najznačajniji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distribucijske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djelatnosti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</TotalTime>
  <Words>490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 PODJELA I OSNOVNE KARAKTERISTIKE TRANSFORMATORSKIH STANICA</vt:lpstr>
      <vt:lpstr>Transformatorske stanice</vt:lpstr>
      <vt:lpstr>Transformatorske stanice</vt:lpstr>
      <vt:lpstr>Napojne trafostanice 110/x kV </vt:lpstr>
      <vt:lpstr>Napojne trafostanice 110/x kV </vt:lpstr>
      <vt:lpstr>Napojne trafostanice 110/x kV </vt:lpstr>
      <vt:lpstr>TS međutransformacije (35/10kV)</vt:lpstr>
      <vt:lpstr>TS međutransformacije (35/10kV)</vt:lpstr>
      <vt:lpstr>DISTRIBUTIVNE TS</vt:lpstr>
      <vt:lpstr>DISTRIBUTIVNE TS</vt:lpstr>
      <vt:lpstr>DISTRIBUTIVNE 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Nadzemne mreže</dc:title>
  <dc:creator>admin</dc:creator>
  <cp:lastModifiedBy>VESNA</cp:lastModifiedBy>
  <cp:revision>22</cp:revision>
  <dcterms:created xsi:type="dcterms:W3CDTF">2006-08-16T00:00:00Z</dcterms:created>
  <dcterms:modified xsi:type="dcterms:W3CDTF">2021-11-16T17:58:20Z</dcterms:modified>
</cp:coreProperties>
</file>