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DCB198-2719-4018-9F1D-1D9AC8A33120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8653FE-4073-4E13-B743-4479B1F7F0EC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980728"/>
            <a:ext cx="5832648" cy="1368152"/>
          </a:xfrm>
        </p:spPr>
        <p:txBody>
          <a:bodyPr>
            <a:normAutofit/>
          </a:bodyPr>
          <a:lstStyle/>
          <a:p>
            <a:pPr algn="ctr"/>
            <a:r>
              <a:rPr lang="en-GB" sz="3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Distribucija</a:t>
            </a:r>
            <a:r>
              <a:rPr lang="en-GB" sz="3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GB" sz="3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potro</a:t>
            </a:r>
            <a:r>
              <a:rPr lang="sr-Latn-CS" sz="3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šnja električne energije</a:t>
            </a:r>
            <a:endParaRPr lang="en-GB" sz="3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8071048" cy="1912176"/>
          </a:xfrm>
        </p:spPr>
        <p:txBody>
          <a:bodyPr>
            <a:noAutofit/>
          </a:bodyPr>
          <a:lstStyle/>
          <a:p>
            <a:pPr algn="ctr"/>
            <a:r>
              <a:rPr lang="sr-Latn-C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ELEKTROENERGETSKOG SISTEMA</a:t>
            </a:r>
          </a:p>
        </p:txBody>
      </p:sp>
      <p:pic>
        <p:nvPicPr>
          <p:cNvPr id="4" name="Picture 3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2448272" cy="2088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r>
              <a:rPr lang="en-GB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distribucije</a:t>
            </a:r>
            <a:endParaRPr lang="en-GB" sz="4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040560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>
                <a:latin typeface="+mj-lt"/>
                <a:cs typeface="Times New Roman" pitchFamily="18" charset="0"/>
              </a:rPr>
              <a:t>Ukoliko </a:t>
            </a:r>
            <a:r>
              <a:rPr lang="pl-PL" sz="2800" dirty="0" smtClean="0">
                <a:latin typeface="+mj-lt"/>
                <a:cs typeface="Times New Roman" pitchFamily="18" charset="0"/>
              </a:rPr>
              <a:t>EDS ne sadrži elektrane, odnosno distribuirane izvore električne energije onda je to </a:t>
            </a:r>
            <a:r>
              <a:rPr lang="pl-PL" sz="2800" b="1" dirty="0" smtClean="0">
                <a:latin typeface="+mj-lt"/>
                <a:cs typeface="Times New Roman" pitchFamily="18" charset="0"/>
              </a:rPr>
              <a:t>pasivna mreža</a:t>
            </a:r>
            <a:r>
              <a:rPr lang="pl-PL" sz="2800" dirty="0" smtClean="0">
                <a:latin typeface="+mj-lt"/>
                <a:cs typeface="Times New Roman" pitchFamily="18" charset="0"/>
              </a:rPr>
              <a:t>,  u okviru koje figurišu mreže različitih naponskih nivoa iz skale distributivnih napona (</a:t>
            </a:r>
            <a:r>
              <a:rPr lang="pl-PL" sz="28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0.4, 10, 20, 35 i 110 kV  </a:t>
            </a:r>
            <a:r>
              <a:rPr lang="pl-PL" sz="2800" dirty="0" smtClean="0">
                <a:latin typeface="+mj-lt"/>
                <a:cs typeface="Times New Roman" pitchFamily="18" charset="0"/>
              </a:rPr>
              <a:t>- po našim Standardima</a:t>
            </a:r>
            <a:r>
              <a:rPr lang="pl-PL" sz="2800" dirty="0" smtClean="0">
                <a:latin typeface="+mj-lt"/>
                <a:cs typeface="Times New Roman" pitchFamily="18" charset="0"/>
              </a:rPr>
              <a:t>).</a:t>
            </a:r>
            <a:endParaRPr lang="en-US" sz="2800" dirty="0" smtClean="0">
              <a:latin typeface="+mj-lt"/>
              <a:cs typeface="Times New Roman" pitchFamily="18" charset="0"/>
            </a:endParaRPr>
          </a:p>
          <a:p>
            <a:pPr algn="just"/>
            <a:endParaRPr lang="en-GB" sz="2800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23554" name="Picture 2" descr="Opći podaci o napajanju stambene zgrade. Ulaz i distribucija električne  energije u stambenoj zgradi. Značajke napajanja stambene zgra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861048"/>
            <a:ext cx="4998737" cy="27733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r>
              <a:rPr lang="en-GB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distribucije</a:t>
            </a:r>
            <a:endParaRPr lang="en-GB" sz="4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39816"/>
          </a:xfrm>
        </p:spPr>
        <p:txBody>
          <a:bodyPr>
            <a:normAutofit/>
          </a:bodyPr>
          <a:lstStyle/>
          <a:p>
            <a:pPr algn="just"/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pl-PL" sz="2800" dirty="0" smtClean="0">
                <a:latin typeface="+mj-lt"/>
                <a:cs typeface="Times New Roman" pitchFamily="18" charset="0"/>
              </a:rPr>
              <a:t>Prema istraživanjima u svijetu udio EDS u ukupnim investicijama u EES su od 30% pa i do 50%. </a:t>
            </a:r>
            <a:endParaRPr lang="pl-PL" sz="2800" dirty="0" smtClean="0">
              <a:latin typeface="+mj-lt"/>
              <a:cs typeface="Times New Roman" pitchFamily="18" charset="0"/>
            </a:endParaRPr>
          </a:p>
          <a:p>
            <a:pPr algn="just"/>
            <a:endParaRPr lang="pl-PL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pl-PL" sz="2800" dirty="0" smtClean="0">
                <a:latin typeface="+mj-lt"/>
                <a:cs typeface="Times New Roman" pitchFamily="18" charset="0"/>
              </a:rPr>
              <a:t>Najčešće</a:t>
            </a:r>
            <a:r>
              <a:rPr lang="pl-PL" sz="2800" dirty="0" smtClean="0">
                <a:latin typeface="+mj-lt"/>
                <a:cs typeface="Times New Roman" pitchFamily="18" charset="0"/>
              </a:rPr>
              <a:t>, oko trećine investicija odlazi na elektrane, trećina na prenosnu mrežu i trećina na distribuciju</a:t>
            </a:r>
            <a:r>
              <a:rPr lang="pl-PL" sz="2800" dirty="0" smtClean="0">
                <a:latin typeface="+mj-lt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l-PL" sz="2800" dirty="0" smtClean="0">
                <a:latin typeface="+mj-lt"/>
                <a:cs typeface="Times New Roman" pitchFamily="18" charset="0"/>
              </a:rPr>
              <a:t> </a:t>
            </a:r>
            <a:endParaRPr lang="en-US" sz="28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pl-PL" sz="2800" dirty="0" smtClean="0">
                <a:latin typeface="+mj-lt"/>
                <a:cs typeface="Times New Roman" pitchFamily="18" charset="0"/>
              </a:rPr>
              <a:t>S druge strane, EDS dominantno utiču na pouzdanost napajanja krajnjih potrošača. Ovaj uticaj se ocjenjuje do 80%, dok elektrane i prenosna mreža utiču sa svega oko 20%. </a:t>
            </a:r>
            <a:endParaRPr lang="en-US" sz="2800" dirty="0" smtClean="0">
              <a:latin typeface="+mj-lt"/>
              <a:cs typeface="Times New Roman" pitchFamily="18" charset="0"/>
            </a:endParaRPr>
          </a:p>
          <a:p>
            <a:pPr algn="just"/>
            <a:endParaRPr lang="en-GB" sz="2800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r>
              <a:rPr lang="en-GB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4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potrošnje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39816"/>
          </a:xfrm>
        </p:spPr>
        <p:txBody>
          <a:bodyPr>
            <a:normAutofit/>
          </a:bodyPr>
          <a:lstStyle/>
          <a:p>
            <a:pPr algn="just"/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en-GB" sz="2800" b="1" dirty="0" err="1" smtClean="0">
                <a:latin typeface="+mj-lt"/>
                <a:cs typeface="Times New Roman" pitchFamily="18" charset="0"/>
              </a:rPr>
              <a:t>Podsistem</a:t>
            </a: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potrošnje</a:t>
            </a: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smtClean="0">
                <a:latin typeface="+mj-lt"/>
                <a:cs typeface="Times New Roman" pitchFamily="18" charset="0"/>
              </a:rPr>
              <a:t>je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složena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cjelina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koju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čini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veliki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broj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raznorodnih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prijemnika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. </a:t>
            </a:r>
            <a:endParaRPr lang="sr-Latn-CS" sz="2800" dirty="0" smtClean="0">
              <a:latin typeface="+mj-lt"/>
              <a:cs typeface="Times New Roman" pitchFamily="18" charset="0"/>
            </a:endParaRPr>
          </a:p>
          <a:p>
            <a:pPr algn="just"/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+mj-lt"/>
                <a:cs typeface="Times New Roman" pitchFamily="18" charset="0"/>
              </a:rPr>
              <a:t>Zahtjevi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ovog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podsistema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promjenljivi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,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kako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u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toku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dana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tako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tokom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godine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,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smtClean="0">
                <a:latin typeface="+mj-lt"/>
                <a:cs typeface="Times New Roman" pitchFamily="18" charset="0"/>
              </a:rPr>
              <a:t>pa je EES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dužan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praktično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trenutno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prati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promjene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potrošačkog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podsistema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(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konzuma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).</a:t>
            </a:r>
            <a:endParaRPr lang="sr-Latn-CS" sz="2800" dirty="0" smtClean="0">
              <a:latin typeface="+mj-lt"/>
              <a:cs typeface="Times New Roman" pitchFamily="18" charset="0"/>
            </a:endParaRPr>
          </a:p>
          <a:p>
            <a:pPr algn="just"/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Svi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kapaciteti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u EES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moraju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se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dimenzionisati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prema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maksimalnom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optere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ć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enju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smtClean="0">
                <a:latin typeface="+mj-lt"/>
                <a:cs typeface="Times New Roman" pitchFamily="18" charset="0"/>
              </a:rPr>
              <a:t>(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maksimalnoj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snazi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)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konzuma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koje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traje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veoma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kratko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(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npr</a:t>
            </a:r>
            <a:r>
              <a:rPr lang="en-GB" sz="2800" dirty="0" smtClean="0">
                <a:latin typeface="+mj-lt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jedan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h u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toku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godine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sr-Latn-C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ELEKTROENERGETSKI SISTEM</a:t>
            </a:r>
            <a:endParaRPr lang="en-GB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67808"/>
          </a:xfrm>
        </p:spPr>
        <p:txBody>
          <a:bodyPr/>
          <a:lstStyle/>
          <a:p>
            <a:pPr algn="just"/>
            <a:r>
              <a:rPr lang="sr-Latn-CS" sz="2800" dirty="0" smtClean="0">
                <a:latin typeface="+mj-lt"/>
                <a:cs typeface="Times New Roman" pitchFamily="18" charset="0"/>
              </a:rPr>
              <a:t>Elektroenergetski sistem je složen, dinamički sistem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velike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dimenzionalnosti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čija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je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prevashodna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funkcija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sigurno</a:t>
            </a:r>
            <a:r>
              <a:rPr lang="en-GB" sz="2800" dirty="0" smtClean="0">
                <a:latin typeface="+mj-lt"/>
                <a:cs typeface="Times New Roman" pitchFamily="18" charset="0"/>
              </a:rPr>
              <a:t>, 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pouzdano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ekonomično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sna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bdij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eva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potrošače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dovoljnim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količinama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kvalitetne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električne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energije</a:t>
            </a:r>
            <a:r>
              <a:rPr lang="pl-PL" sz="2800" dirty="0" smtClean="0">
                <a:latin typeface="+mj-lt"/>
                <a:cs typeface="Times New Roman" pitchFamily="18" charset="0"/>
              </a:rPr>
              <a:t>. </a:t>
            </a:r>
            <a:endParaRPr lang="en-US" sz="2800" dirty="0" smtClean="0">
              <a:latin typeface="+mj-lt"/>
              <a:cs typeface="Times New Roman" pitchFamily="18" charset="0"/>
            </a:endParaRPr>
          </a:p>
          <a:p>
            <a:endParaRPr lang="en-GB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1" y="3501008"/>
            <a:ext cx="5832649" cy="33569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sr-Latn-C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ELEKTROENERGETSKI SISTEM</a:t>
            </a:r>
            <a:endParaRPr lang="en-GB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+mj-lt"/>
                <a:cs typeface="Times New Roman" pitchFamily="18" charset="0"/>
              </a:rPr>
              <a:t>Sa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aspekta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osnovne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tehnološke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funkcije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EES se deli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na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sledede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u="sng" dirty="0" err="1" smtClean="0">
                <a:latin typeface="+mj-lt"/>
                <a:cs typeface="Times New Roman" pitchFamily="18" charset="0"/>
              </a:rPr>
              <a:t>podsisteme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: </a:t>
            </a:r>
            <a:endParaRPr lang="sr-Latn-CS" sz="2800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sr-Latn-CS" sz="2800" b="1" dirty="0" smtClean="0">
                <a:latin typeface="+mj-lt"/>
                <a:cs typeface="Times New Roman" pitchFamily="18" charset="0"/>
              </a:rPr>
              <a:t>p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roizvodni</a:t>
            </a: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endParaRPr lang="sr-Latn-CS" sz="2800" b="1" dirty="0" smtClean="0">
              <a:latin typeface="+mj-lt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sr-Latn-CS" sz="2800" b="1" dirty="0" smtClean="0">
                <a:latin typeface="+mj-lt"/>
                <a:cs typeface="Times New Roman" pitchFamily="18" charset="0"/>
              </a:rPr>
              <a:t>p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renosni</a:t>
            </a: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endParaRPr lang="sr-Latn-CS" sz="2800" b="1" dirty="0" smtClean="0">
              <a:latin typeface="+mj-lt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sr-Latn-CS" sz="2800" b="1" dirty="0" smtClean="0">
                <a:latin typeface="+mj-lt"/>
                <a:cs typeface="Times New Roman" pitchFamily="18" charset="0"/>
              </a:rPr>
              <a:t> d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istributivni</a:t>
            </a: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endParaRPr lang="sr-Latn-CS" sz="2800" b="1" dirty="0" smtClean="0">
              <a:latin typeface="+mj-lt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sr-Latn-CS" sz="2800" b="1" dirty="0" smtClean="0">
                <a:latin typeface="+mj-lt"/>
                <a:cs typeface="Times New Roman" pitchFamily="18" charset="0"/>
              </a:rPr>
              <a:t>p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otrošački</a:t>
            </a: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podsistem</a:t>
            </a:r>
            <a:endParaRPr lang="en-GB" sz="2800" b="1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5" name="Picture 4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252095"/>
            <a:ext cx="8892480" cy="16059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Proizvodni</a:t>
            </a:r>
            <a:r>
              <a:rPr lang="en-GB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4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endParaRPr lang="en-GB" sz="4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363272" cy="4551784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latin typeface="+mj-lt"/>
                <a:cs typeface="Times New Roman" pitchFamily="18" charset="0"/>
              </a:rPr>
              <a:t>Proizvodnju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čine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elektrane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koje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različite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oblike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primarne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energije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(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hemijska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nuklearna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potencijalna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energija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vode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kinetička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energija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vjetra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,...)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pretvaraju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u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električnu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energiju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sr-Latn-CS" sz="24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vi-VN" sz="2400" dirty="0" smtClean="0">
                <a:latin typeface="+mj-lt"/>
                <a:cs typeface="Times New Roman" pitchFamily="18" charset="0"/>
              </a:rPr>
              <a:t>Elektrane imaju zadatak da u svakom trenutku zadovolje potrebe potrošača za električnom energijom i da obezbijede neophodan nivo rezerve za slučaj ispada pojedinih kapaciteta ili za slučaj nepredviđenih zahtjeva od strane </a:t>
            </a:r>
            <a:r>
              <a:rPr lang="vi-VN" sz="2400" dirty="0" smtClean="0">
                <a:latin typeface="+mj-lt"/>
                <a:cs typeface="Times New Roman" pitchFamily="18" charset="0"/>
              </a:rPr>
              <a:t>potrošača</a:t>
            </a:r>
            <a:r>
              <a:rPr lang="sr-Latn-CS" sz="2400" dirty="0" smtClean="0">
                <a:latin typeface="+mj-lt"/>
                <a:cs typeface="Times New Roman" pitchFamily="18" charset="0"/>
              </a:rPr>
              <a:t>. </a:t>
            </a:r>
            <a:endParaRPr lang="en-GB" sz="2400" dirty="0" err="1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r>
              <a:rPr lang="en-GB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4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prenosa</a:t>
            </a:r>
            <a:endParaRPr lang="en-GB" sz="4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3672408" cy="46958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sz="2800" b="1" dirty="0" smtClean="0">
                <a:latin typeface="+mj-lt"/>
                <a:cs typeface="Times New Roman" pitchFamily="18" charset="0"/>
              </a:rPr>
              <a:t>Podsistem prenosa 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ma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ulogu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električnu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energiju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velikih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snaga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prenese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od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izvora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do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veoma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udaljenih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oblasti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+mj-lt"/>
                <a:cs typeface="Times New Roman" pitchFamily="18" charset="0"/>
              </a:rPr>
              <a:t>Ovi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sistemi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se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sastoje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od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visokonaponskih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vodova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kablova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transformatora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druge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opreme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.</a:t>
            </a:r>
            <a:endParaRPr lang="en-GB" sz="2800" dirty="0" err="1" smtClean="0">
              <a:latin typeface="+mj-lt"/>
              <a:cs typeface="Times New Roman" pitchFamily="18" charset="0"/>
            </a:endParaRPr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492896"/>
            <a:ext cx="4207098" cy="2622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r>
              <a:rPr lang="en-GB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distribucije</a:t>
            </a:r>
            <a:endParaRPr lang="en-GB" sz="4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67808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latin typeface="+mj-lt"/>
                <a:cs typeface="Times New Roman" pitchFamily="18" charset="0"/>
              </a:rPr>
              <a:t>Podsistem</a:t>
            </a: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+mj-lt"/>
                <a:cs typeface="Times New Roman" pitchFamily="18" charset="0"/>
              </a:rPr>
              <a:t>distribucije</a:t>
            </a:r>
            <a:r>
              <a:rPr lang="en-GB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čine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elektroenergetske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mreže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koje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vrše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raspodjelu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električne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energije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od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krajnjih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tačaka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prenosa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do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potrošačkih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centara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i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samih</a:t>
            </a:r>
            <a:r>
              <a:rPr lang="en-GB" sz="2800" dirty="0" smtClean="0">
                <a:latin typeface="+mj-lt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+mj-lt"/>
                <a:cs typeface="Times New Roman" pitchFamily="18" charset="0"/>
              </a:rPr>
              <a:t>potrošača</a:t>
            </a:r>
            <a:r>
              <a:rPr lang="sr-Latn-CS" sz="2800" dirty="0" smtClean="0">
                <a:latin typeface="+mj-lt"/>
                <a:cs typeface="Times New Roman" pitchFamily="18" charset="0"/>
              </a:rPr>
              <a:t>. </a:t>
            </a:r>
          </a:p>
          <a:p>
            <a:pPr algn="just"/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/>
            <a:endParaRPr lang="en-GB" sz="2800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2050" name="Picture 2" descr="Дистрибуција електричне енергије — Википедиј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429000"/>
            <a:ext cx="5328592" cy="30743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r>
              <a:rPr lang="en-GB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distribucije</a:t>
            </a:r>
            <a:endParaRPr lang="en-GB" sz="4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695800"/>
          </a:xfrm>
        </p:spPr>
        <p:txBody>
          <a:bodyPr>
            <a:normAutofit/>
          </a:bodyPr>
          <a:lstStyle/>
          <a:p>
            <a:pPr algn="just"/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>
              <a:buNone/>
            </a:pPr>
            <a:r>
              <a:rPr lang="pl-PL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32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Elektrodistributivni </a:t>
            </a:r>
            <a:r>
              <a:rPr lang="pl-PL" sz="32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sistem (EDS) </a:t>
            </a:r>
            <a:r>
              <a:rPr lang="pl-PL" sz="3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je skup me</a:t>
            </a:r>
            <a:r>
              <a:rPr lang="sr-Latn-CS" sz="3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đ</a:t>
            </a:r>
            <a:r>
              <a:rPr lang="pl-PL" sz="3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usobno povezanih </a:t>
            </a:r>
            <a:r>
              <a:rPr lang="pl-PL" sz="3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elektroenergetskih </a:t>
            </a:r>
            <a:r>
              <a:rPr lang="pl-PL" sz="3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mreža čija je funkcija da unutar pripadne teritorije omoguće raspodjelu i distribuciju električne energije od napojnih tačaka sistema (transformatorske stanice na granici prenos/distribucija) do praga pojedinačnih ili grupnih potroša</a:t>
            </a:r>
            <a:r>
              <a:rPr lang="sr-Latn-CS" sz="3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č</a:t>
            </a:r>
            <a:r>
              <a:rPr lang="pl-PL" sz="3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a</a:t>
            </a:r>
            <a:r>
              <a:rPr lang="pl-PL" sz="32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. </a:t>
            </a:r>
            <a:endParaRPr lang="sr-Latn-CS" sz="3200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algn="just"/>
            <a:endParaRPr lang="en-GB" sz="2800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r>
              <a:rPr lang="en-GB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distribucije</a:t>
            </a:r>
            <a:endParaRPr lang="en-GB" sz="4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39816"/>
          </a:xfrm>
        </p:spPr>
        <p:txBody>
          <a:bodyPr>
            <a:normAutofit/>
          </a:bodyPr>
          <a:lstStyle/>
          <a:p>
            <a:pPr algn="just"/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pl-PL" sz="3200" dirty="0" smtClean="0">
                <a:latin typeface="+mj-lt"/>
                <a:cs typeface="Times New Roman" pitchFamily="18" charset="0"/>
              </a:rPr>
              <a:t>U </a:t>
            </a:r>
            <a:r>
              <a:rPr lang="pl-PL" sz="3200" dirty="0" smtClean="0">
                <a:latin typeface="+mj-lt"/>
                <a:cs typeface="Times New Roman" pitchFamily="18" charset="0"/>
              </a:rPr>
              <a:t>samoj realizaciji strukture i funkcionisanju EDS, osnovni značaj imaju </a:t>
            </a:r>
            <a:r>
              <a:rPr lang="pl-PL" sz="3200" b="1" dirty="0" smtClean="0">
                <a:latin typeface="+mj-lt"/>
                <a:cs typeface="Times New Roman" pitchFamily="18" charset="0"/>
              </a:rPr>
              <a:t>potrošači električne energije</a:t>
            </a:r>
            <a:r>
              <a:rPr lang="pl-PL" sz="3200" b="1" dirty="0" smtClean="0">
                <a:latin typeface="+mj-lt"/>
                <a:cs typeface="Times New Roman" pitchFamily="18" charset="0"/>
              </a:rPr>
              <a:t>.</a:t>
            </a:r>
          </a:p>
          <a:p>
            <a:pPr algn="just"/>
            <a:endParaRPr lang="pl-PL" sz="105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pl-PL" sz="3200" dirty="0" smtClean="0">
                <a:latin typeface="+mj-lt"/>
                <a:cs typeface="Times New Roman" pitchFamily="18" charset="0"/>
              </a:rPr>
              <a:t> </a:t>
            </a:r>
            <a:r>
              <a:rPr lang="pl-PL" sz="3200" dirty="0" smtClean="0">
                <a:latin typeface="+mj-lt"/>
                <a:cs typeface="Times New Roman" pitchFamily="18" charset="0"/>
              </a:rPr>
              <a:t>Poznavanje karakteristika konzuma i svih njegovih potrošača, u prošlosti, sadašnjosti i budućem razvoju, osnova su za sve aspekte izučavanja i realizacije EDS.  </a:t>
            </a:r>
            <a:endParaRPr lang="en-US" sz="3200" dirty="0" smtClean="0">
              <a:latin typeface="+mj-lt"/>
              <a:cs typeface="Times New Roman" pitchFamily="18" charset="0"/>
            </a:endParaRPr>
          </a:p>
          <a:p>
            <a:pPr algn="just"/>
            <a:endParaRPr lang="en-GB" sz="2800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GB" sz="4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Podsistem</a:t>
            </a:r>
            <a:r>
              <a:rPr lang="en-GB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distribucije</a:t>
            </a:r>
            <a:endParaRPr lang="en-GB" sz="4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/>
          </a:bodyPr>
          <a:lstStyle/>
          <a:p>
            <a:pPr algn="just"/>
            <a:endParaRPr lang="sr-Latn-CS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pl-PL" sz="3000" dirty="0" smtClean="0">
                <a:latin typeface="+mj-lt"/>
                <a:cs typeface="Times New Roman" pitchFamily="18" charset="0"/>
              </a:rPr>
              <a:t>EDS najčešće sadrže i elektrane, locirane u blizini potrošačkog područja </a:t>
            </a:r>
            <a:r>
              <a:rPr lang="pl-PL" sz="3000" dirty="0" smtClean="0">
                <a:latin typeface="+mj-lt"/>
                <a:cs typeface="Times New Roman" pitchFamily="18" charset="0"/>
              </a:rPr>
              <a:t>i </a:t>
            </a:r>
            <a:r>
              <a:rPr lang="pl-PL" sz="3000" dirty="0" smtClean="0">
                <a:latin typeface="+mj-lt"/>
                <a:cs typeface="Times New Roman" pitchFamily="18" charset="0"/>
              </a:rPr>
              <a:t>priključene na neku od mreža EDS-a. To su tzv. </a:t>
            </a:r>
            <a:r>
              <a:rPr lang="pl-PL" sz="3000" b="1" dirty="0" smtClean="0">
                <a:latin typeface="+mj-lt"/>
                <a:cs typeface="Times New Roman" pitchFamily="18" charset="0"/>
              </a:rPr>
              <a:t>distribuirani izvori električne energije</a:t>
            </a:r>
            <a:r>
              <a:rPr lang="pl-PL" sz="3000" dirty="0" smtClean="0">
                <a:latin typeface="+mj-lt"/>
                <a:cs typeface="Times New Roman" pitchFamily="18" charset="0"/>
              </a:rPr>
              <a:t>, koji dominantno pripadaju grupi obnovljivih izvora i kategoriji malih elektrana (mE - snage ispod 10 MW). </a:t>
            </a:r>
            <a:endParaRPr lang="pl-PL" sz="3000" dirty="0" smtClean="0">
              <a:latin typeface="+mj-lt"/>
              <a:cs typeface="Times New Roman" pitchFamily="18" charset="0"/>
            </a:endParaRPr>
          </a:p>
          <a:p>
            <a:pPr algn="just"/>
            <a:endParaRPr lang="en-US" sz="10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pl-PL" sz="3000" dirty="0" smtClean="0">
                <a:latin typeface="+mj-lt"/>
                <a:cs typeface="Times New Roman" pitchFamily="18" charset="0"/>
              </a:rPr>
              <a:t>Osnovna </a:t>
            </a:r>
            <a:r>
              <a:rPr lang="pl-PL" sz="3000" dirty="0" smtClean="0">
                <a:latin typeface="+mj-lt"/>
                <a:cs typeface="Times New Roman" pitchFamily="18" charset="0"/>
              </a:rPr>
              <a:t>karakteristika savremenih EDS je prisustvo distribuiranih izvora električne energije</a:t>
            </a:r>
            <a:r>
              <a:rPr lang="pl-PL" sz="3000" dirty="0" smtClean="0">
                <a:latin typeface="+mj-lt"/>
                <a:cs typeface="Times New Roman" pitchFamily="18" charset="0"/>
              </a:rPr>
              <a:t>.</a:t>
            </a:r>
            <a:endParaRPr lang="en-US" sz="3000" dirty="0" smtClean="0">
              <a:latin typeface="+mj-lt"/>
              <a:cs typeface="Times New Roman" pitchFamily="18" charset="0"/>
            </a:endParaRPr>
          </a:p>
          <a:p>
            <a:pPr algn="just"/>
            <a:endParaRPr lang="en-GB" sz="2800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533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Distribucija i potrošnja električne energije</vt:lpstr>
      <vt:lpstr>ELEKTROENERGETSKI SISTEM</vt:lpstr>
      <vt:lpstr>ELEKTROENERGETSKI SISTEM</vt:lpstr>
      <vt:lpstr>Proizvodni podsistem</vt:lpstr>
      <vt:lpstr>Podsistem prenosa</vt:lpstr>
      <vt:lpstr>Podsistem distribucije</vt:lpstr>
      <vt:lpstr>Podsistem distribucije</vt:lpstr>
      <vt:lpstr>Podsistem distribucije</vt:lpstr>
      <vt:lpstr>Podsistem distribucije</vt:lpstr>
      <vt:lpstr>Podsistem distribucije</vt:lpstr>
      <vt:lpstr>Podsistem distribucije</vt:lpstr>
      <vt:lpstr>Podsistem potrošnje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Distribucija i potrošnja električne energije</dc:title>
  <dc:creator>VESNA</dc:creator>
  <cp:lastModifiedBy>VESNA</cp:lastModifiedBy>
  <cp:revision>17</cp:revision>
  <dcterms:created xsi:type="dcterms:W3CDTF">2021-09-07T14:01:58Z</dcterms:created>
  <dcterms:modified xsi:type="dcterms:W3CDTF">2021-09-07T16:14:00Z</dcterms:modified>
</cp:coreProperties>
</file>