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53E101-52C8-43C3-ABEB-AC25FCFD9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93379D4-4094-42D4-9BF5-A2B055CEE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28E672-EABC-46E7-A840-68BB5ABB2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41311D-262A-427C-8A62-773CA32FE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0E284B-A037-47A9-B40D-7BE2F441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28967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6E0DFA-2111-4569-8943-56F616D3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B52D213-0CE9-4131-B51F-3A31EFBDA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6E3181-1718-41D2-8D73-8E244FCD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A21A3E-891C-4065-837D-4ECA88B9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2371F8-F9E1-4AD7-9332-F6BF5DD3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08357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2D5B498-561B-409E-8C33-813235F25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E103044-3785-416D-8C10-E4729B135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B18820-1EC9-4592-9EEF-33FB9C40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43C74B-B352-4B75-9D21-8C48ED38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EC5310-41B6-4D15-B978-A78EE99F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21002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ACC0E-74A0-45D4-95AB-2AEDE0654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8D5E86-EC9E-4ED6-A067-A4A5F676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7A8A6B-7BAE-4434-9148-B70F0883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8CFCE-028D-4BD3-9880-967787C1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5B493E-7813-472E-8301-22B1ACD8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9038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B7BD00-DF94-4E9A-8B82-74A414022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AF157E-2EA0-4BDC-B9A7-274286C2A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DA002E-6136-4C5F-A12A-B2EE027D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2EC0FC-AB87-4B9A-8043-41D3DFEDB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72CED6-F439-4D33-9452-3714EA88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13259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CEA9B-2196-4489-B6BB-94876ED38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CE77A-C8A9-40DF-9EC9-9456F89D72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FA73A0-3F6B-42BF-AD0A-068A2113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468F02-3495-40F7-9665-1811CFDBE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A41EC6-101D-4169-8754-7B0ED599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F4AB19-EF3F-49DA-9923-4A627028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65629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BB43B-6C40-47F5-BD98-8063C9D2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27E832-283D-48F3-909E-D49151D07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A45B30-43A7-4333-97BC-BBCA59303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2C13F13-126E-4CA5-9024-CBB4562B0C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BC1F706-D59F-4504-85B1-0C4E0B9935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3AE905F-22CE-4EC0-9B27-EACB8AEB5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D12479-1B7E-4390-9063-4632CC02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9FFD711-8108-46D0-9CB4-D3337722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4539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71231-A36E-426E-99F7-5AE34742C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63E843C-A8EB-4B7F-B0C0-E1A1D4EB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C0346E-00DA-4A4D-907F-DB6D158B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FA93EF-7672-4D5C-A84C-74EC1AE8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50877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317EE9-6A48-4DB4-8193-DB00DD037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78EB8D0-BF69-41C1-B4F7-925B85B7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4603CAC-360C-41AC-A651-2E19594E2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78344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4CDC6E-6374-4C5E-B84E-C2A25AA1B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09292-F335-4BEB-8EFB-BC1E7A8CC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0FBF1A-B1F9-4E7E-A7B2-E120DF466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D7AD66-4FE2-4F65-936E-4253E8FCA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3CE4B9-2390-4E67-8946-911A6FF2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41FD0-EC10-408C-B25C-31845282B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59950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3DC07E-7BBE-438C-AC5E-7FA26275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E7CDC30-9723-4A78-AB14-62C3EFBF3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26A689-26A1-40DD-B57A-280084543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CCB0D0-4B57-4004-88CD-9FC627287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52415B-B874-4CC9-90D0-A3B8F9109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273708-103F-44ED-A9C7-12B7D5D36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43517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58B2C5-8998-4C74-B20B-45B6CE3A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863FCF-345A-4D92-8DBD-45353870E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BA94DF-CC8B-48B4-9F1C-0ED3628F8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2DDDF-FED3-4F1E-BE19-08CDB700A972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F7A970-DB2F-4772-A161-226339005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6269F2-662B-4565-843E-08E15CE08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C0778-17F9-4B98-BE61-62223C5BAFA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35514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1C4FDBE2-32F7-4AC4-A40C-C51C65B1D4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xmlns="" id="{E2B33195-5BCA-4BB7-A82D-6739522687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48C55-5409-4C06-BD3E-13B9BBC86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817" y="1370171"/>
            <a:ext cx="4425551" cy="2387600"/>
          </a:xfrm>
        </p:spPr>
        <p:txBody>
          <a:bodyPr>
            <a:normAutofit/>
          </a:bodyPr>
          <a:lstStyle/>
          <a:p>
            <a:pPr algn="l"/>
            <a:r>
              <a:rPr lang="sr-Latn-ME">
                <a:solidFill>
                  <a:srgbClr val="FFFFFF"/>
                </a:solidFill>
              </a:rPr>
              <a:t>Strujni TR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1737C9-01F0-49C3-8B3E-C0DA5EA24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2817" y="3849845"/>
            <a:ext cx="4425551" cy="1881751"/>
          </a:xfrm>
        </p:spPr>
        <p:txBody>
          <a:bodyPr>
            <a:normAutofit/>
          </a:bodyPr>
          <a:lstStyle/>
          <a:p>
            <a:pPr algn="l"/>
            <a:r>
              <a:rPr lang="sr-Latn-ME">
                <a:solidFill>
                  <a:srgbClr val="FFFFFF"/>
                </a:solidFill>
              </a:rPr>
              <a:t>Visokonaponska razvodna postrojenja – E3a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F8AD9F3-9AF6-494F-83A3-2F67756393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95976" y="2130090"/>
            <a:ext cx="457824" cy="4454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11156773-3FB3-46D9-9F87-8212874048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13872" y="3116072"/>
            <a:ext cx="4378128" cy="3741928"/>
          </a:xfrm>
          <a:custGeom>
            <a:avLst/>
            <a:gdLst>
              <a:gd name="connsiteX0" fmla="*/ 2605183 w 4378128"/>
              <a:gd name="connsiteY0" fmla="*/ 0 h 3741928"/>
              <a:gd name="connsiteX1" fmla="*/ 4262321 w 4378128"/>
              <a:gd name="connsiteY1" fmla="*/ 594897 h 3741928"/>
              <a:gd name="connsiteX2" fmla="*/ 4378128 w 4378128"/>
              <a:gd name="connsiteY2" fmla="*/ 700149 h 3741928"/>
              <a:gd name="connsiteX3" fmla="*/ 4378128 w 4378128"/>
              <a:gd name="connsiteY3" fmla="*/ 3741928 h 3741928"/>
              <a:gd name="connsiteX4" fmla="*/ 263831 w 4378128"/>
              <a:gd name="connsiteY4" fmla="*/ 3741928 h 3741928"/>
              <a:gd name="connsiteX5" fmla="*/ 204729 w 4378128"/>
              <a:gd name="connsiteY5" fmla="*/ 3619238 h 3741928"/>
              <a:gd name="connsiteX6" fmla="*/ 0 w 4378128"/>
              <a:gd name="connsiteY6" fmla="*/ 2605183 h 3741928"/>
              <a:gd name="connsiteX7" fmla="*/ 2605183 w 4378128"/>
              <a:gd name="connsiteY7" fmla="*/ 0 h 374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8128" h="3741928">
                <a:moveTo>
                  <a:pt x="2605183" y="0"/>
                </a:moveTo>
                <a:cubicBezTo>
                  <a:pt x="3234659" y="0"/>
                  <a:pt x="3811992" y="223253"/>
                  <a:pt x="4262321" y="594897"/>
                </a:cubicBezTo>
                <a:lnTo>
                  <a:pt x="4378128" y="700149"/>
                </a:lnTo>
                <a:lnTo>
                  <a:pt x="4378128" y="3741928"/>
                </a:lnTo>
                <a:lnTo>
                  <a:pt x="263831" y="3741928"/>
                </a:lnTo>
                <a:lnTo>
                  <a:pt x="204729" y="3619238"/>
                </a:lnTo>
                <a:cubicBezTo>
                  <a:pt x="72899" y="3307558"/>
                  <a:pt x="0" y="2964884"/>
                  <a:pt x="0" y="2605183"/>
                </a:cubicBezTo>
                <a:cubicBezTo>
                  <a:pt x="0" y="1166380"/>
                  <a:pt x="1166380" y="0"/>
                  <a:pt x="260518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8EA24D0-C854-4AA8-B8FD-D252660D8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99731" y="1"/>
            <a:ext cx="4208478" cy="3678281"/>
          </a:xfrm>
          <a:custGeom>
            <a:avLst/>
            <a:gdLst>
              <a:gd name="connsiteX0" fmla="*/ 711074 w 4208478"/>
              <a:gd name="connsiteY0" fmla="*/ 0 h 3678281"/>
              <a:gd name="connsiteX1" fmla="*/ 3497404 w 4208478"/>
              <a:gd name="connsiteY1" fmla="*/ 0 h 3678281"/>
              <a:gd name="connsiteX2" fmla="*/ 3592161 w 4208478"/>
              <a:gd name="connsiteY2" fmla="*/ 86120 h 3678281"/>
              <a:gd name="connsiteX3" fmla="*/ 4208478 w 4208478"/>
              <a:gd name="connsiteY3" fmla="*/ 1574042 h 3678281"/>
              <a:gd name="connsiteX4" fmla="*/ 2104239 w 4208478"/>
              <a:gd name="connsiteY4" fmla="*/ 3678281 h 3678281"/>
              <a:gd name="connsiteX5" fmla="*/ 0 w 4208478"/>
              <a:gd name="connsiteY5" fmla="*/ 1574042 h 3678281"/>
              <a:gd name="connsiteX6" fmla="*/ 616318 w 4208478"/>
              <a:gd name="connsiteY6" fmla="*/ 86120 h 3678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08478" h="3678281">
                <a:moveTo>
                  <a:pt x="711074" y="0"/>
                </a:moveTo>
                <a:lnTo>
                  <a:pt x="3497404" y="0"/>
                </a:lnTo>
                <a:lnTo>
                  <a:pt x="3592161" y="86120"/>
                </a:lnTo>
                <a:cubicBezTo>
                  <a:pt x="3972953" y="466913"/>
                  <a:pt x="4208478" y="992973"/>
                  <a:pt x="4208478" y="1574042"/>
                </a:cubicBezTo>
                <a:cubicBezTo>
                  <a:pt x="4208478" y="2736181"/>
                  <a:pt x="3266378" y="3678281"/>
                  <a:pt x="2104239" y="3678281"/>
                </a:cubicBezTo>
                <a:cubicBezTo>
                  <a:pt x="942100" y="3678281"/>
                  <a:pt x="0" y="2736181"/>
                  <a:pt x="0" y="1574042"/>
                </a:cubicBezTo>
                <a:cubicBezTo>
                  <a:pt x="0" y="992973"/>
                  <a:pt x="235525" y="466913"/>
                  <a:pt x="616318" y="861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C5DAE0D-B1C5-46FE-BDFE-FCDDC7D0031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2061" y="270180"/>
            <a:ext cx="1103816" cy="2709367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D1620AD-443B-4C94-8C6E-70BB5BE60F1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92111" y="3884066"/>
            <a:ext cx="1679577" cy="2567230"/>
          </a:xfrm>
          <a:custGeom>
            <a:avLst/>
            <a:gdLst/>
            <a:ahLst/>
            <a:cxnLst/>
            <a:rect l="l" t="t" r="r" b="b"/>
            <a:pathLst>
              <a:path w="2833631" h="2677010">
                <a:moveTo>
                  <a:pt x="49418" y="0"/>
                </a:moveTo>
                <a:lnTo>
                  <a:pt x="2784213" y="0"/>
                </a:lnTo>
                <a:cubicBezTo>
                  <a:pt x="2811506" y="0"/>
                  <a:pt x="2833631" y="22125"/>
                  <a:pt x="2833631" y="49418"/>
                </a:cubicBezTo>
                <a:lnTo>
                  <a:pt x="2833631" y="2627592"/>
                </a:lnTo>
                <a:cubicBezTo>
                  <a:pt x="2833631" y="2654885"/>
                  <a:pt x="2811506" y="2677010"/>
                  <a:pt x="2784213" y="2677010"/>
                </a:cubicBezTo>
                <a:lnTo>
                  <a:pt x="49418" y="2677010"/>
                </a:lnTo>
                <a:cubicBezTo>
                  <a:pt x="22125" y="2677010"/>
                  <a:pt x="0" y="2654885"/>
                  <a:pt x="0" y="2627592"/>
                </a:cubicBezTo>
                <a:lnTo>
                  <a:pt x="0" y="49418"/>
                </a:lnTo>
                <a:cubicBezTo>
                  <a:pt x="0" y="22125"/>
                  <a:pt x="22125" y="0"/>
                  <a:pt x="494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09684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0DB9C61-90E0-484F-8602-02F49EDC1B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E3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7ED563-E5DB-4937-BF78-7893C4DC9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3680" y="228036"/>
            <a:ext cx="11724640" cy="63779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F0CF80-DBB3-451E-9A49-BE0B329FC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379828"/>
            <a:ext cx="6850966" cy="6059883"/>
          </a:xfrm>
        </p:spPr>
        <p:txBody>
          <a:bodyPr>
            <a:noAutofit/>
          </a:bodyPr>
          <a:lstStyle/>
          <a:p>
            <a:r>
              <a:rPr lang="sr-Latn-ME" sz="1700" b="1" dirty="0">
                <a:solidFill>
                  <a:srgbClr val="6E3B2E"/>
                </a:solidFill>
                <a:latin typeface="OpenSans"/>
              </a:rPr>
              <a:t>Strujni mjerni transformatori (ST) </a:t>
            </a:r>
            <a:r>
              <a:rPr lang="sr-Latn-ME" sz="1700" dirty="0">
                <a:solidFill>
                  <a:srgbClr val="6E3B2E"/>
                </a:solidFill>
                <a:latin typeface="OpenSans"/>
              </a:rPr>
              <a:t>su uređaji koji omogućavaju da se na mreže visokih napona priključe standardni mjerni i zaštitni uređaji (izrađeni za niske napone). Mjerni i zaštitni uređaji se, priključenjem na</a:t>
            </a:r>
            <a:br>
              <a:rPr lang="sr-Latn-ME" sz="1700" dirty="0">
                <a:solidFill>
                  <a:srgbClr val="6E3B2E"/>
                </a:solidFill>
                <a:latin typeface="OpenSans"/>
              </a:rPr>
            </a:br>
            <a:r>
              <a:rPr lang="sr-Latn-ME" sz="1700" dirty="0">
                <a:solidFill>
                  <a:srgbClr val="6E3B2E"/>
                </a:solidFill>
                <a:latin typeface="OpenSans"/>
              </a:rPr>
              <a:t>strujni mjerni transformator, izoluju od visokog napona i njima se lako i bezbjedno rukuje. </a:t>
            </a:r>
          </a:p>
          <a:p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Kao i svi drugi transformatori i oni se sastoje od primarnog i sekundarnog namotaja i gvozdenog jezgra (magnetnog kola) od limova. Međutim, prema načinu vezivanja na mrežu i režimu u kojem rade, bitno se razlikuju od drugih transformatora.</a:t>
            </a:r>
          </a:p>
          <a:p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Primarni namotaj najčešće ima samo jedan navojak (ili samo jedan provodnik) koji se vezuje redno u strujno kolo (vod na kome se mjeri struja), odnosno na red sa mrežom, tako da kroz njega protiče cjelokupna struja</a:t>
            </a:r>
            <a:b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</a:br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te faze. </a:t>
            </a:r>
          </a:p>
          <a:p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Sekundarni namotaj ima veći broj navojaka i ne smije nikada da bude otvoren (radi uvijek u režimu kratkog spoja). On se, preko mjernih i zaštitnih uređaja malog električnog otpora, vezuje na red sa njima. </a:t>
            </a:r>
          </a:p>
          <a:p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Pošto</a:t>
            </a:r>
            <a:r>
              <a:rPr lang="sr-Latn-ME" sz="1700" dirty="0">
                <a:solidFill>
                  <a:srgbClr val="6E3B2E"/>
                </a:solidFill>
                <a:latin typeface="OpenSans"/>
              </a:rPr>
              <a:t> </a:t>
            </a:r>
            <a:r>
              <a:rPr lang="sr-Latn-ME" sz="1700" b="0" i="0" dirty="0">
                <a:solidFill>
                  <a:srgbClr val="6E3B2E"/>
                </a:solidFill>
                <a:effectLst/>
                <a:latin typeface="OpenSans"/>
              </a:rPr>
              <a:t>mu zbog predostrožnosti i sigurnosti sekundarno kolo ne smije nikada biti ostavljeno otvoreno, prilikom zamjene ili popravke mjernih i zaštitnih uređaja, ono se mora direktno kratko spojiti. Zbog toga se u sekundarno kolo nikada ne ugrađuje osigurač jer bi, kad on pregori, sekundar bio otvoren</a:t>
            </a:r>
            <a:r>
              <a:rPr lang="sr-Latn-ME" sz="1700" b="0" i="0" dirty="0" smtClean="0">
                <a:solidFill>
                  <a:srgbClr val="6E3B2E"/>
                </a:solidFill>
                <a:effectLst/>
                <a:latin typeface="OpenSans"/>
              </a:rPr>
              <a:t>.</a:t>
            </a:r>
            <a:endParaRPr lang="sr-Latn-ME" sz="1700" dirty="0">
              <a:solidFill>
                <a:srgbClr val="6E3B2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306B647-FE95-4550-8350-3D2180C622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60466" y="699706"/>
            <a:ext cx="4114800" cy="5477256"/>
          </a:xfrm>
          <a:prstGeom prst="rect">
            <a:avLst/>
          </a:prstGeom>
          <a:solidFill>
            <a:srgbClr val="FFFFFF"/>
          </a:solidFill>
          <a:ln w="15875">
            <a:solidFill>
              <a:srgbClr val="6E3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6CAC88-C7F0-4507-B3BE-1FE25ED6F6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637" b="2145"/>
          <a:stretch/>
        </p:blipFill>
        <p:spPr>
          <a:xfrm>
            <a:off x="7523826" y="862763"/>
            <a:ext cx="3788081" cy="515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388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C6032-B496-452D-A1C8-CF0FB9B3F1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6514" y="321721"/>
            <a:ext cx="2760933" cy="42200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4E7C80E-29B6-43E3-8110-AF1044AA2D0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9311" y="445155"/>
            <a:ext cx="1669004" cy="40966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52A42DA-24AE-4962-9579-0FC2ED7A1862}"/>
              </a:ext>
            </a:extLst>
          </p:cNvPr>
          <p:cNvSpPr/>
          <p:nvPr/>
        </p:nvSpPr>
        <p:spPr>
          <a:xfrm>
            <a:off x="1932495" y="5216945"/>
            <a:ext cx="2007909" cy="703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Za napon 10 kV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5BB1E42-5EC1-4DE8-98E6-D7CF0AD066F2}"/>
              </a:ext>
            </a:extLst>
          </p:cNvPr>
          <p:cNvSpPr/>
          <p:nvPr/>
        </p:nvSpPr>
        <p:spPr>
          <a:xfrm>
            <a:off x="6095999" y="5216945"/>
            <a:ext cx="2633221" cy="703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Za napon 220 kV</a:t>
            </a:r>
          </a:p>
        </p:txBody>
      </p:sp>
    </p:spTree>
    <p:extLst>
      <p:ext uri="{BB962C8B-B14F-4D97-AF65-F5344CB8AC3E}">
        <p14:creationId xmlns:p14="http://schemas.microsoft.com/office/powerpoint/2010/main" xmlns="" val="630113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0F7A3-CF26-4789-BDE6-E546A24A9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r-Latn-ME">
                <a:solidFill>
                  <a:srgbClr val="FFFFFF"/>
                </a:solidFill>
              </a:rPr>
              <a:t>Karakteristike strujnih mjernih TR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A96463-3255-4E00-ABCB-4A34D0A43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4714" y="211015"/>
            <a:ext cx="7301132" cy="6246055"/>
          </a:xfrm>
        </p:spPr>
        <p:txBody>
          <a:bodyPr anchor="ctr">
            <a:normAutofit lnSpcReduction="10000"/>
          </a:bodyPr>
          <a:lstStyle/>
          <a:p>
            <a:r>
              <a:rPr lang="sr-Latn-ME" sz="1600" b="0" i="0" dirty="0">
                <a:effectLst/>
                <a:latin typeface="OpenSans"/>
              </a:rPr>
              <a:t>načeni napon </a:t>
            </a:r>
            <a:r>
              <a:rPr lang="sr-Latn-ME" sz="1600" b="0" i="0" dirty="0">
                <a:effectLst/>
                <a:latin typeface="OpenSansnkMATH-Regular"/>
              </a:rPr>
              <a:t>Un</a:t>
            </a:r>
            <a:endParaRPr lang="sr-Latn-ME" sz="1600" dirty="0">
              <a:latin typeface="OpenSansnkMATH-Regular"/>
            </a:endParaRPr>
          </a:p>
          <a:p>
            <a:r>
              <a:rPr lang="sr-Latn-ME" sz="1600" b="0" i="0" dirty="0">
                <a:effectLst/>
                <a:latin typeface="OpenSans"/>
              </a:rPr>
              <a:t>naznačena primarna struja </a:t>
            </a:r>
            <a:r>
              <a:rPr lang="sr-Latn-ME" sz="1600" b="0" i="0" dirty="0">
                <a:effectLst/>
                <a:latin typeface="OpenSansnkMATH-Regular"/>
              </a:rPr>
              <a:t>I1n</a:t>
            </a:r>
            <a:r>
              <a:rPr lang="sr-Latn-ME" sz="1600" b="0" i="0" dirty="0">
                <a:effectLst/>
                <a:latin typeface="OpenSans"/>
              </a:rPr>
              <a:t>, struja za koju je ST projektovan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naznačena sekundarna struja </a:t>
            </a:r>
            <a:r>
              <a:rPr lang="sr-Latn-ME" sz="1600" b="0" i="0" dirty="0">
                <a:effectLst/>
                <a:latin typeface="OpenSansnkMATH-Regular"/>
              </a:rPr>
              <a:t>I2n </a:t>
            </a:r>
            <a:r>
              <a:rPr lang="sr-Latn-ME" sz="1600" b="0" i="0" dirty="0">
                <a:effectLst/>
                <a:latin typeface="OpenSans"/>
              </a:rPr>
              <a:t>(5 A, izuzetno 1 A)</a:t>
            </a:r>
          </a:p>
          <a:p>
            <a:r>
              <a:rPr lang="sr-Latn-ME" sz="1600" b="0" i="0" dirty="0">
                <a:effectLst/>
                <a:latin typeface="OpenSans"/>
              </a:rPr>
              <a:t>naznačeni odnos transformacije </a:t>
            </a:r>
            <a:r>
              <a:rPr lang="sr-Latn-ME" sz="1600" b="0" i="0" dirty="0">
                <a:effectLst/>
                <a:latin typeface="OpenSansnkMATH-Regular"/>
              </a:rPr>
              <a:t>mn</a:t>
            </a:r>
          </a:p>
          <a:p>
            <a:r>
              <a:rPr lang="sr-Latn-ME" sz="1600" b="0" i="0" dirty="0">
                <a:effectLst/>
                <a:latin typeface="OpenSans"/>
              </a:rPr>
              <a:t>naznačena trajna termička struja </a:t>
            </a:r>
            <a:r>
              <a:rPr lang="sr-Latn-ME" sz="1600" b="0" i="0" dirty="0">
                <a:effectLst/>
                <a:latin typeface="OpenSansnkMATH-Regular"/>
              </a:rPr>
              <a:t>Inh </a:t>
            </a:r>
            <a:r>
              <a:rPr lang="sr-Latn-ME" sz="1600" b="0" i="0" dirty="0">
                <a:effectLst/>
                <a:latin typeface="OpenSans"/>
              </a:rPr>
              <a:t>(jednaka je primarnoj struji ST)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naznačena kratkotrajna termička struja </a:t>
            </a:r>
            <a:r>
              <a:rPr lang="sr-Latn-ME" sz="1600" b="0" i="0" dirty="0">
                <a:effectLst/>
                <a:latin typeface="OpenSansnkMATH-Regular"/>
              </a:rPr>
              <a:t>Ith </a:t>
            </a:r>
            <a:r>
              <a:rPr lang="sr-Latn-ME" sz="1600" b="0" i="0" dirty="0">
                <a:effectLst/>
                <a:latin typeface="OpenSans"/>
              </a:rPr>
              <a:t>ili </a:t>
            </a:r>
            <a:r>
              <a:rPr lang="sr-Latn-ME" sz="1600" b="0" i="0" dirty="0">
                <a:effectLst/>
                <a:latin typeface="OpenSansnkMATH-Regular"/>
              </a:rPr>
              <a:t>I1s </a:t>
            </a:r>
            <a:r>
              <a:rPr lang="sr-Latn-ME" sz="1600" b="0" i="0" dirty="0">
                <a:effectLst/>
                <a:latin typeface="OpenSans"/>
              </a:rPr>
              <a:t>(vrijednost primarne struje koju ST može podnijeti jednu sekundu bez oštećenja)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naznačena dinamička struja </a:t>
            </a:r>
            <a:r>
              <a:rPr lang="sr-Latn-ME" sz="1600" b="0" i="0" dirty="0">
                <a:effectLst/>
                <a:latin typeface="OpenSansnkMATH-Regular"/>
              </a:rPr>
              <a:t>Idyn </a:t>
            </a:r>
            <a:r>
              <a:rPr lang="sr-Latn-ME" sz="1600" b="0" i="0" dirty="0">
                <a:effectLst/>
                <a:latin typeface="OpenSans"/>
              </a:rPr>
              <a:t>(maksimalna vrijednost primarne struje koju ST može podnijeti pri kratko spojenom sekundarnom namotaju bez oštećenja)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namjena: ST namijenjen za priključak mjernih instrumenata (za mjerenje) i ST namijenjen za priključak uređaja za zaštitu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greške: strujna, fazna greška </a:t>
            </a:r>
            <a:r>
              <a:rPr lang="el-GR" sz="1600" b="0" i="0" dirty="0">
                <a:effectLst/>
                <a:latin typeface="OpenSans"/>
              </a:rPr>
              <a:t>δ </a:t>
            </a:r>
            <a:r>
              <a:rPr lang="sr-Latn-ME" sz="1600" b="0" i="0" dirty="0">
                <a:effectLst/>
                <a:latin typeface="OpenSans"/>
              </a:rPr>
              <a:t>definisana uglom između fazora sekundarne i primarne struje i složena greška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klasa tačnosti (standardne klase tačnosti ST za merenje su 0,1; 0,2; 0,5;1; 3; 5 i 10)</a:t>
            </a:r>
            <a:r>
              <a:rPr lang="sr-Latn-ME" sz="1600" dirty="0"/>
              <a:t> </a:t>
            </a:r>
          </a:p>
          <a:p>
            <a:r>
              <a:rPr lang="sr-Latn-ME" sz="1600" b="0" i="0" dirty="0">
                <a:effectLst/>
                <a:latin typeface="OpenSans"/>
              </a:rPr>
              <a:t>naznačena impedansa opterećenja </a:t>
            </a:r>
            <a:r>
              <a:rPr lang="sr-Latn-ME" sz="1600" b="0" i="0" dirty="0">
                <a:effectLst/>
                <a:latin typeface="OpenSansnkMATH-Regular"/>
              </a:rPr>
              <a:t>Z2n </a:t>
            </a:r>
            <a:r>
              <a:rPr lang="sr-Latn-ME" sz="1600" b="0" i="0" dirty="0">
                <a:effectLst/>
                <a:latin typeface="OpenSans"/>
              </a:rPr>
              <a:t>(impedansa kola priključenog na sekundarni namotaj)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naznačena snaga </a:t>
            </a:r>
            <a:r>
              <a:rPr lang="sr-Latn-ME" sz="1600" b="0" i="0" dirty="0">
                <a:effectLst/>
                <a:latin typeface="OpenSansnkMATH-Regular"/>
              </a:rPr>
              <a:t>Sn </a:t>
            </a:r>
            <a:r>
              <a:rPr lang="sr-Latn-ME" sz="1600" b="0" i="0" dirty="0">
                <a:effectLst/>
                <a:latin typeface="OpenSans"/>
              </a:rPr>
              <a:t>(snaga kojom se ST može trajno opteretiti a da ne pređe definisanu klasu tačnosti)</a:t>
            </a:r>
            <a:endParaRPr lang="sr-Latn-ME" sz="1600" dirty="0">
              <a:latin typeface="OpenSans"/>
            </a:endParaRPr>
          </a:p>
          <a:p>
            <a:r>
              <a:rPr lang="sr-Latn-ME" sz="1600" b="0" i="0" dirty="0">
                <a:effectLst/>
                <a:latin typeface="OpenSans"/>
              </a:rPr>
              <a:t>faktor sigurnosti </a:t>
            </a:r>
            <a:r>
              <a:rPr lang="sr-Latn-ME" sz="1600" b="0" i="0" dirty="0">
                <a:effectLst/>
                <a:latin typeface="OpenSansnkMATH-Regular"/>
              </a:rPr>
              <a:t>Fs </a:t>
            </a:r>
            <a:r>
              <a:rPr lang="sr-Latn-ME" sz="1600" b="0" i="0" dirty="0">
                <a:effectLst/>
                <a:latin typeface="OpenSans"/>
              </a:rPr>
              <a:t>i faktor tačnosti </a:t>
            </a:r>
            <a:r>
              <a:rPr lang="sr-Latn-ME" sz="1600" b="0" i="0" dirty="0">
                <a:effectLst/>
                <a:latin typeface="OpenSansnkMATH-Regular"/>
              </a:rPr>
              <a:t>Ft </a:t>
            </a:r>
            <a:r>
              <a:rPr lang="sr-Latn-ME" sz="1600" b="0" i="0" dirty="0">
                <a:effectLst/>
                <a:latin typeface="OpenSans"/>
              </a:rPr>
              <a:t>(veličine koje definišu ST u području preopterećenja).</a:t>
            </a:r>
            <a:r>
              <a:rPr lang="sr-Latn-ME" sz="1600" dirty="0"/>
              <a:t> </a:t>
            </a:r>
            <a:r>
              <a:rPr lang="sr-Latn-ME" sz="1300" dirty="0"/>
              <a:t/>
            </a:r>
            <a:br>
              <a:rPr lang="sr-Latn-ME" sz="1300" dirty="0"/>
            </a:br>
            <a:endParaRPr lang="sr-Latn-ME" sz="1300" dirty="0"/>
          </a:p>
        </p:txBody>
      </p:sp>
    </p:spTree>
    <p:extLst>
      <p:ext uri="{BB962C8B-B14F-4D97-AF65-F5344CB8AC3E}">
        <p14:creationId xmlns:p14="http://schemas.microsoft.com/office/powerpoint/2010/main" xmlns="" val="358079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02BB45-E2B0-4D14-9CC0-E1BB7D7D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576887"/>
            <a:ext cx="10911840" cy="640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/>
              <a:t>Označavanje krajeva i simboli strujnih TR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2DFE16DC-AFDC-42BB-9BC3-8FC23DC221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t="1251" r="2" b="2"/>
          <a:stretch/>
        </p:blipFill>
        <p:spPr>
          <a:xfrm>
            <a:off x="640080" y="640080"/>
            <a:ext cx="10911840" cy="4836795"/>
          </a:xfrm>
          <a:prstGeom prst="rect">
            <a:avLst/>
          </a:prstGeom>
          <a:ln w="19050">
            <a:solidFill>
              <a:schemeClr val="tx1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xmlns="" val="4106353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95B82D5-A8BB-45BF-BED8-C7B2068921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627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xmlns="" id="{296C61EC-FBF4-4216-BE67-6C864D30A0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CA943E5-A656-41CE-95D9-94A8604828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8486" y="803049"/>
            <a:ext cx="1119036" cy="24707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EC47197-3E0E-425C-B761-3171C087CB8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4672" y="3723840"/>
            <a:ext cx="3026663" cy="1913407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61E07B-DD52-48F8-B927-B6BB498BE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880" y="1478604"/>
            <a:ext cx="6422848" cy="4745215"/>
          </a:xfrm>
        </p:spPr>
        <p:txBody>
          <a:bodyPr>
            <a:normAutofit/>
          </a:bodyPr>
          <a:lstStyle/>
          <a:p>
            <a:r>
              <a:rPr lang="sr-Latn-ME" sz="2000" b="0" i="0" dirty="0">
                <a:effectLst/>
                <a:latin typeface="OpenSans"/>
              </a:rPr>
              <a:t>Radi zaštite od mogućeg proboja izolacije između primarnog i sekundarnog namotaja, odnosno primarnog namotaja i magnetnog kola, strujni transformatori se moraju uzemljiti. </a:t>
            </a:r>
          </a:p>
          <a:p>
            <a:r>
              <a:rPr lang="sr-Latn-ME" sz="2000" b="0" i="0" dirty="0">
                <a:effectLst/>
                <a:latin typeface="OpenSans"/>
              </a:rPr>
              <a:t>Pored uzemljenja svih metalnih djelova koji u normalnom pogonu nijesu pod naponom (zaštitno uzemljenje),</a:t>
            </a:r>
            <a:br>
              <a:rPr lang="sr-Latn-ME" sz="2000" b="0" i="0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obavezno se mora uzemljiti i jedan kraj sekundarnog namotaja, kraj </a:t>
            </a:r>
            <a:r>
              <a:rPr lang="sr-Latn-ME" sz="2000" b="0" i="0" dirty="0">
                <a:effectLst/>
                <a:latin typeface="OpenSansnkMATH-Regular"/>
              </a:rPr>
              <a:t>k </a:t>
            </a:r>
            <a:r>
              <a:rPr lang="sr-Latn-ME" sz="2000" b="0" i="0" dirty="0">
                <a:effectLst/>
                <a:latin typeface="OpenSans"/>
              </a:rPr>
              <a:t>(radno ili pogonsko uzemljenje).</a:t>
            </a:r>
            <a:r>
              <a:rPr lang="sr-Latn-ME" sz="2000" dirty="0"/>
              <a:t> </a:t>
            </a:r>
            <a:br>
              <a:rPr lang="sr-Latn-ME" sz="2000" dirty="0"/>
            </a:br>
            <a:endParaRPr lang="sr-Latn-ME" sz="2000" dirty="0"/>
          </a:p>
        </p:txBody>
      </p:sp>
    </p:spTree>
    <p:extLst>
      <p:ext uri="{BB962C8B-B14F-4D97-AF65-F5344CB8AC3E}">
        <p14:creationId xmlns:p14="http://schemas.microsoft.com/office/powerpoint/2010/main" xmlns="" val="3925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122</Words>
  <Application>Microsoft Office PowerPoint</Application>
  <PresentationFormat>Custom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Strujni TR</vt:lpstr>
      <vt:lpstr>Slide 2</vt:lpstr>
      <vt:lpstr>Slide 3</vt:lpstr>
      <vt:lpstr>Karakteristike strujnih mjernih TR</vt:lpstr>
      <vt:lpstr>Označavanje krajeva i simboli strujnih TR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Strujni TR</dc:title>
  <dc:creator>Vladimir Kitaljevic</dc:creator>
  <cp:lastModifiedBy>VESNA</cp:lastModifiedBy>
  <cp:revision>4</cp:revision>
  <dcterms:created xsi:type="dcterms:W3CDTF">2020-12-06T21:26:15Z</dcterms:created>
  <dcterms:modified xsi:type="dcterms:W3CDTF">2021-12-05T18:19:33Z</dcterms:modified>
</cp:coreProperties>
</file>