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6929A-EF65-4D9E-8BFC-DCFEEE36B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0ABEAF-088A-4463-8B01-4B6C21ABF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2B378-927B-485D-978C-3F5A9207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481358-E9C4-4CF2-A339-B9391418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21359-2FA9-415A-BAA3-ADD2892D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52936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3E54A-0B77-4248-BFEA-9384513F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49E6A9-9CAA-4996-9AC9-970078184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7AD05-0697-4F77-BF46-8458CC15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60066-9E9A-4A17-9591-0D7C9F4C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ED3ED-C25A-4298-B868-6DE2CA48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7514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028685-F59C-4751-84A7-52A0868F3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D5D8BF-27F4-44BD-965E-DB391F64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2D861E-3D57-4D6E-AEA2-C1317AC8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601C0-205A-4E45-B8E7-21A75BAF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E85A2-2FD3-4B37-B18C-C06D9B1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7943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05CDC-930E-4CA8-BBB5-46FD83C9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45D20-0711-4EB1-9AEC-E0A685C6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D267B0-E2AA-4AB3-B1FC-F9A9CD8E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A1EA8C-F1B7-48FE-B40D-403A04CB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65DCF7-5A92-4CE7-89AD-330C239E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10212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D720F-CFE2-49E6-81D8-5FE033C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C6E229-FE17-456E-9E03-B970D6016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9F5A4-BA82-4245-9B3E-15A644BD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7D3EC9-FE6D-4EA8-A17F-F5CCAC24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F06DC-1CD3-4E7B-9396-683D8823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51430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C5BF1-12F3-4592-82DA-6D677886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188A77-D47E-432C-8398-7352E527D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9CDB26-8899-4157-B243-5C168867C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107CA-2004-4070-9703-0258236D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3F1CEA-92C8-4CF3-86F0-54086755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5674D-F3EE-4F5D-BBBE-067A8785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705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384DA-C183-45DC-9D03-DE2879CB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EE6783-D457-4DE4-9DB3-366DE8B0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126ABE-12B1-4C58-A31A-E496655B1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715797-0E16-484E-8614-C3BDB41C6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CBEA60-0B8E-4A82-BB0C-822994D9C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852D99-5359-45D0-A819-BFEE97CA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467AFA-7784-4980-9781-BFA0EA3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161C47-8A3C-4F47-9A4F-DFC2235F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423517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CF9746-33B9-4C2A-A8E0-8D399CAF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051DAD-A6F3-4F3B-928B-BBAB2D05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B6ABF-FED9-4B63-91FD-A8C2940C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A4F18-4957-4655-8F39-8471FFE1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8847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1B891A-734E-402A-8081-35DCC17F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4CC470-99DA-4636-9683-05F02E63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B35370-1E6F-4AE0-856C-BF20C58D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2634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17985-63A6-4738-90BE-89849733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6CA9E1-F269-466E-9443-4BC10E7D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786B32-98B8-4785-BF34-DE5A1FE07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8CAF5-4442-435B-A5FD-CD763577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59D5CF-EBB5-47C8-981B-D26287E3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6C41BB-3DCF-436E-912E-D704058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53906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33998-F855-4C93-9F7A-CCB23BC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ACAF67-7A27-4C7E-82EC-4D6D2006F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BDDD03-D7FA-4DD4-85A3-8A6C9A18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55BB31-1396-4604-80C9-FF47D5B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4CCEEB-5CF0-4F27-9941-8D705EA4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628A0F-3B5D-4771-9491-FB9C1927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0165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2D2C36-3DA2-47C8-8E2B-D9B183DB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624D60-4F6D-4F6F-A827-B715FA9D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6E310-89A2-4041-8482-70D165538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DA79-BA02-4FA8-AED5-D93D56F58EBA}" type="datetimeFigureOut">
              <a:rPr lang="sr-Latn-ME" smtClean="0"/>
              <a:pPr/>
              <a:t>14.10.2021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F8EE4-9338-4E2C-85F7-AAA41303F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1F885-FA6A-4D3D-B192-D69ED7844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6A01-276D-484C-B7F8-050AF3C75ED4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5523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kXgIP3EmtE&amp;ab_channel=#ProfPauloCapucc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Y_k_pdlCs&amp;ab_channel=SilvioArtus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5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050" name="Picture 2" descr="insulator or isolator in a high voltage transformation substation Stock  Photo - Alamy">
            <a:extLst>
              <a:ext uri="{FF2B5EF4-FFF2-40B4-BE49-F238E27FC236}">
                <a16:creationId xmlns:a16="http://schemas.microsoft.com/office/drawing/2014/main" xmlns="" id="{9FA7B375-3E35-47D6-9840-21744A761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9" r="-1" b="17660"/>
          <a:stretch/>
        </p:blipFill>
        <p:spPr bwMode="auto"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49E55-7ED8-4447-8DDE-D54C25EF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744" y="5202936"/>
            <a:ext cx="9436608" cy="786384"/>
          </a:xfrm>
        </p:spPr>
        <p:txBody>
          <a:bodyPr anchor="ctr">
            <a:normAutofit/>
          </a:bodyPr>
          <a:lstStyle/>
          <a:p>
            <a:r>
              <a:rPr lang="sr-Latn-ME" sz="4800" dirty="0">
                <a:solidFill>
                  <a:schemeClr val="bg1"/>
                </a:solidFill>
              </a:rPr>
              <a:t>Rastavljači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15C7C4-ECB2-4AF1-9C42-608589A3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6007608"/>
            <a:ext cx="8677656" cy="402336"/>
          </a:xfrm>
        </p:spPr>
        <p:txBody>
          <a:bodyPr>
            <a:noAutofit/>
          </a:bodyPr>
          <a:lstStyle/>
          <a:p>
            <a:r>
              <a:rPr lang="sr-Latn-ME" dirty="0">
                <a:solidFill>
                  <a:schemeClr val="bg1"/>
                </a:solidFill>
              </a:rPr>
              <a:t>Visokonaponska razvodna postrojenja – E3a</a:t>
            </a:r>
          </a:p>
        </p:txBody>
      </p:sp>
    </p:spTree>
    <p:extLst>
      <p:ext uri="{BB962C8B-B14F-4D97-AF65-F5344CB8AC3E}">
        <p14:creationId xmlns:p14="http://schemas.microsoft.com/office/powerpoint/2010/main" xmlns="" val="11460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E2CF8-E61E-49BE-AAAE-168D03A7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3218"/>
            <a:ext cx="6386731" cy="6604782"/>
          </a:xfrm>
        </p:spPr>
        <p:txBody>
          <a:bodyPr>
            <a:normAutofit fontScale="92500" lnSpcReduction="20000"/>
          </a:bodyPr>
          <a:lstStyle/>
          <a:p>
            <a:r>
              <a:rPr lang="sr-Latn-ME" sz="2400" b="1" dirty="0">
                <a:solidFill>
                  <a:srgbClr val="FF0000"/>
                </a:solidFill>
                <a:latin typeface="OpenSans"/>
              </a:rPr>
              <a:t>R</a:t>
            </a:r>
            <a:r>
              <a:rPr lang="sr-Latn-ME" sz="2400" b="1" dirty="0" smtClean="0">
                <a:solidFill>
                  <a:srgbClr val="FF0000"/>
                </a:solidFill>
                <a:latin typeface="OpenSans"/>
              </a:rPr>
              <a:t>astavljači </a:t>
            </a:r>
            <a:r>
              <a:rPr lang="sr-Latn-ME" sz="2400" b="1" dirty="0">
                <a:solidFill>
                  <a:srgbClr val="FF0000"/>
                </a:solidFill>
                <a:latin typeface="OpenSans"/>
              </a:rPr>
              <a:t>su mehanički rasklopni elementi razvodnog postrojenja koji služe </a:t>
            </a:r>
            <a:r>
              <a:rPr lang="sr-Latn-ME" sz="2400" b="1" dirty="0" smtClean="0">
                <a:solidFill>
                  <a:srgbClr val="FF0000"/>
                </a:solidFill>
                <a:latin typeface="OpenSans"/>
              </a:rPr>
              <a:t>za </a:t>
            </a:r>
            <a:r>
              <a:rPr lang="sr-Latn-ME" sz="2400" b="1" dirty="0">
                <a:solidFill>
                  <a:srgbClr val="FF0000"/>
                </a:solidFill>
                <a:latin typeface="OpenSans"/>
              </a:rPr>
              <a:t>vidljivo i sigurno odvajanje pojedinih aparata ili djelova postrojenja koji nijesu pod naponom od djelova koji su pod naponom i da </a:t>
            </a:r>
            <a:r>
              <a:rPr lang="sr-Latn-ME" sz="2400" b="1" dirty="0" smtClean="0">
                <a:solidFill>
                  <a:srgbClr val="FF0000"/>
                </a:solidFill>
                <a:latin typeface="OpenSans"/>
              </a:rPr>
              <a:t>pri tom </a:t>
            </a:r>
            <a:r>
              <a:rPr lang="sr-Latn-ME" sz="2400" b="1" dirty="0">
                <a:solidFill>
                  <a:srgbClr val="FF0000"/>
                </a:solidFill>
                <a:latin typeface="OpenSans"/>
              </a:rPr>
              <a:t>obezbijede propisani rastavni razmak. </a:t>
            </a:r>
          </a:p>
          <a:p>
            <a:r>
              <a:rPr lang="sr-Latn-ME" sz="2400" b="0" i="0" dirty="0">
                <a:effectLst/>
                <a:latin typeface="OpenSans"/>
              </a:rPr>
              <a:t>Na ovaj način omogućen je pristup pojedinim elementima ili djelovima, kao i obavljanje planskih remonta i popravak elemenata, bez prekida rada ostalih djelova postrojenja, odnosno dok su drugi djelovi postrojenja u pogonu.</a:t>
            </a:r>
            <a:r>
              <a:rPr lang="sr-Latn-ME" sz="2400" dirty="0"/>
              <a:t> </a:t>
            </a:r>
          </a:p>
          <a:p>
            <a:r>
              <a:rPr lang="sr-Latn-ME" sz="2400" b="0" i="0" dirty="0">
                <a:effectLst/>
                <a:latin typeface="OpenSans"/>
              </a:rPr>
              <a:t>Ovo je potrebno da bi se moglo vršiti </a:t>
            </a:r>
            <a:r>
              <a:rPr lang="sr-Latn-ME" sz="2400" b="1" i="0" dirty="0">
                <a:effectLst/>
                <a:latin typeface="OpenSans-Bold"/>
              </a:rPr>
              <a:t>čišćenje, ispitivanje, remont ili popravka </a:t>
            </a:r>
            <a:r>
              <a:rPr lang="sr-Latn-ME" sz="2400" b="0" i="0" dirty="0">
                <a:effectLst/>
                <a:latin typeface="OpenSans"/>
              </a:rPr>
              <a:t>djelova postrojenja, bez opasnosti da ti djelovi dođu pod napon.</a:t>
            </a:r>
            <a:endParaRPr lang="sr-Latn-ME" sz="2400" dirty="0"/>
          </a:p>
          <a:p>
            <a:r>
              <a:rPr lang="sr-Latn-ME" sz="2400" b="0" i="0" dirty="0">
                <a:effectLst/>
                <a:latin typeface="OpenSans"/>
              </a:rPr>
              <a:t>Rastavljačima se u normalnom pogonu ne smiju prekidati ili uspostavljati električna kola pod opterećenjem. </a:t>
            </a:r>
          </a:p>
          <a:p>
            <a:r>
              <a:rPr lang="sr-Latn-ME" sz="2400" b="0" i="0" dirty="0">
                <a:effectLst/>
                <a:latin typeface="OpenSans"/>
              </a:rPr>
              <a:t>Oni </a:t>
            </a:r>
            <a:r>
              <a:rPr lang="sr-Latn-ME" sz="2400" b="1" i="0" dirty="0">
                <a:effectLst/>
                <a:latin typeface="OpenSans-Bold"/>
              </a:rPr>
              <a:t>nijesu u stanju da prekidaju strujno kolo pod opterećenjem </a:t>
            </a:r>
            <a:r>
              <a:rPr lang="sr-Latn-ME" sz="2400" b="0" i="0" dirty="0">
                <a:effectLst/>
                <a:latin typeface="OpenSans"/>
              </a:rPr>
              <a:t>(nemaju mogućnost gašenja luka). </a:t>
            </a:r>
            <a:r>
              <a:rPr lang="sr-Latn-ME" sz="1500" dirty="0"/>
              <a:t/>
            </a:r>
            <a:br>
              <a:rPr lang="sr-Latn-ME" sz="1500" dirty="0"/>
            </a:br>
            <a:r>
              <a:rPr lang="sr-Latn-ME" sz="1500" dirty="0"/>
              <a:t/>
            </a:r>
            <a:br>
              <a:rPr lang="sr-Latn-ME" sz="1500" dirty="0"/>
            </a:br>
            <a:endParaRPr lang="sr-Latn-ME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9A7D14-B40B-4F2D-8EC8-02BBDCE08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89" r="9866" b="3"/>
          <a:stretch/>
        </p:blipFill>
        <p:spPr>
          <a:xfrm>
            <a:off x="7879391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D0B66FB-BB43-421C-A1FB-33908D12D115}"/>
              </a:ext>
            </a:extLst>
          </p:cNvPr>
          <p:cNvSpPr/>
          <p:nvPr/>
        </p:nvSpPr>
        <p:spPr>
          <a:xfrm>
            <a:off x="6527409" y="3657600"/>
            <a:ext cx="5481712" cy="2475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  <a:t>Poznato</a:t>
            </a:r>
            <a:b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  <a:t>je da se kod prekidanja strujnog kola stvara električni luk koji može da</a:t>
            </a:r>
            <a:b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  <a:t>se prenese i na ostale djelove postrojenja i prouzrokuje teška oštećenja</a:t>
            </a:r>
            <a:b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2000" b="1" i="0" dirty="0">
                <a:solidFill>
                  <a:schemeClr val="bg1"/>
                </a:solidFill>
                <a:effectLst/>
                <a:latin typeface="OpenSans"/>
              </a:rPr>
              <a:t>opreme</a:t>
            </a:r>
            <a:r>
              <a:rPr lang="sr-Latn-ME" sz="2000" b="1" i="0" dirty="0" smtClean="0">
                <a:solidFill>
                  <a:schemeClr val="bg1"/>
                </a:solidFill>
                <a:effectLst/>
                <a:latin typeface="OpenSans"/>
              </a:rPr>
              <a:t>.</a:t>
            </a:r>
            <a:endParaRPr lang="en-GB" sz="2000" b="1" i="0" dirty="0" smtClean="0">
              <a:solidFill>
                <a:schemeClr val="bg1"/>
              </a:solidFill>
              <a:effectLst/>
              <a:latin typeface="OpenSans"/>
            </a:endParaRPr>
          </a:p>
          <a:p>
            <a:pPr algn="ctr">
              <a:spcAft>
                <a:spcPts val="600"/>
              </a:spcAft>
            </a:pPr>
            <a:r>
              <a:rPr lang="sr-Latn-ME" sz="2000" b="1" i="0" dirty="0" smtClean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sr-Latn-ME" sz="2000" b="1" i="0" dirty="0">
                <a:solidFill>
                  <a:srgbClr val="FF0000"/>
                </a:solidFill>
                <a:effectLst/>
                <a:latin typeface="OpenSans"/>
              </a:rPr>
              <a:t>U slučaju kratkog spoja, rastavljač ne smije da se otvori.</a:t>
            </a:r>
            <a:endParaRPr lang="sr-Latn-M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5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91AD06-2CA1-438B-89AC-0646A49B2F36}"/>
              </a:ext>
            </a:extLst>
          </p:cNvPr>
          <p:cNvSpPr/>
          <p:nvPr/>
        </p:nvSpPr>
        <p:spPr>
          <a:xfrm>
            <a:off x="235669" y="1012874"/>
            <a:ext cx="2802953" cy="117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/>
              <a:t>RASTAVLJAČ SA KONTAKTNIM NOŽEM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597B01-631B-4E55-AD3B-F917D7F67D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721" y="0"/>
            <a:ext cx="3522095" cy="345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FCBFEC-2C7C-4EDF-A852-1480C1597489}"/>
              </a:ext>
            </a:extLst>
          </p:cNvPr>
          <p:cNvSpPr txBox="1"/>
          <p:nvPr/>
        </p:nvSpPr>
        <p:spPr>
          <a:xfrm>
            <a:off x="6808763" y="450166"/>
            <a:ext cx="5190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ME" sz="2400" dirty="0"/>
              <a:t>METALNO POSTOLJE</a:t>
            </a:r>
          </a:p>
          <a:p>
            <a:pPr marL="342900" indent="-342900">
              <a:buAutoNum type="arabicPeriod"/>
            </a:pPr>
            <a:r>
              <a:rPr lang="sr-Latn-ME" sz="2400" dirty="0"/>
              <a:t>POTPORNI IZOLATOR</a:t>
            </a:r>
          </a:p>
          <a:p>
            <a:pPr marL="342900" indent="-342900">
              <a:buAutoNum type="arabicPeriod"/>
            </a:pPr>
            <a:r>
              <a:rPr lang="sr-Latn-ME" sz="2400" dirty="0"/>
              <a:t>ELEASTIČNI KONTAKT</a:t>
            </a:r>
          </a:p>
          <a:p>
            <a:pPr marL="342900" indent="-342900">
              <a:buAutoNum type="arabicPeriod"/>
            </a:pPr>
            <a:r>
              <a:rPr lang="sr-Latn-ME" sz="2400" dirty="0"/>
              <a:t>IZOLACIONA POLUGA</a:t>
            </a:r>
          </a:p>
          <a:p>
            <a:pPr marL="342900" indent="-342900">
              <a:buAutoNum type="arabicPeriod"/>
            </a:pPr>
            <a:r>
              <a:rPr lang="sr-Latn-ME" sz="2400" dirty="0"/>
              <a:t>MEHANIZAM ZA UPRAVLJANJE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2FE32C-9F2B-470B-80B7-CA5EAF5CF716}"/>
              </a:ext>
            </a:extLst>
          </p:cNvPr>
          <p:cNvSpPr/>
          <p:nvPr/>
        </p:nvSpPr>
        <p:spPr>
          <a:xfrm>
            <a:off x="235670" y="4234375"/>
            <a:ext cx="2577868" cy="111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/>
              <a:t>KLIZNI RASTAVLJAČ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E48630-A47D-455D-B9DF-3FD0FAC6F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951" y="3416939"/>
            <a:ext cx="2330938" cy="30589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7C4146-41BF-4C20-9823-ABA5FCFDDAD3}"/>
              </a:ext>
            </a:extLst>
          </p:cNvPr>
          <p:cNvSpPr txBox="1"/>
          <p:nvPr/>
        </p:nvSpPr>
        <p:spPr>
          <a:xfrm>
            <a:off x="5964702" y="3193366"/>
            <a:ext cx="568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ME" sz="2000" b="1" i="0" dirty="0">
                <a:solidFill>
                  <a:srgbClr val="231F20"/>
                </a:solidFill>
                <a:effectLst/>
                <a:latin typeface="OpenSans"/>
              </a:rPr>
              <a:t>U postrojenjima koja zahtijevaju mali prostor upotrebljavaju se </a:t>
            </a:r>
            <a:r>
              <a:rPr lang="sr-Latn-ME" sz="2000" b="1" i="0" dirty="0">
                <a:solidFill>
                  <a:srgbClr val="231F20"/>
                </a:solidFill>
                <a:effectLst/>
                <a:latin typeface="OpenSans-Bold"/>
              </a:rPr>
              <a:t>klizni rastavljači</a:t>
            </a:r>
            <a:r>
              <a:rPr lang="sr-Latn-ME" sz="2000" b="1" dirty="0">
                <a:solidFill>
                  <a:srgbClr val="231F20"/>
                </a:solidFill>
                <a:latin typeface="OpenSan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Pomoću</a:t>
            </a:r>
            <a:r>
              <a:rPr lang="sr-Latn-ME" sz="2000" dirty="0">
                <a:solidFill>
                  <a:srgbClr val="231F20"/>
                </a:solidFill>
                <a:latin typeface="OpenSans"/>
              </a:rPr>
              <a:t> </a:t>
            </a: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sistema poluga i izolacione motke, nož se pomiče u vertikalni položaj i tako vidljivo prekida strujno kolo, uz uštedu smještajnog prostora.</a:t>
            </a:r>
            <a:r>
              <a:rPr lang="sr-Latn-ME" sz="2000" dirty="0"/>
              <a:t> 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AB92E80-C2DE-4490-960F-56DB4CDAF7DF}"/>
              </a:ext>
            </a:extLst>
          </p:cNvPr>
          <p:cNvSpPr/>
          <p:nvPr/>
        </p:nvSpPr>
        <p:spPr>
          <a:xfrm rot="10800000" flipV="1">
            <a:off x="5982576" y="5148775"/>
            <a:ext cx="5637232" cy="13640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800" b="1" i="0" dirty="0">
                <a:solidFill>
                  <a:srgbClr val="231F20"/>
                </a:solidFill>
                <a:effectLst/>
                <a:latin typeface="OpenSans"/>
              </a:rPr>
              <a:t>Rastavljači se postavljaju u sve tri faze i mehanički su tako spojeni da se otvaranje, odnosno zatvaranje kontakata (noževa) sve tri faze vrši jednovremeno</a:t>
            </a:r>
            <a:r>
              <a:rPr lang="sr-Latn-ME" sz="1800" b="1" i="0" dirty="0" smtClean="0">
                <a:solidFill>
                  <a:srgbClr val="231F20"/>
                </a:solidFill>
                <a:effectLst/>
                <a:latin typeface="OpenSans"/>
              </a:rPr>
              <a:t>!!!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004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DB6C5D-A525-41F4-92A8-1D827B0A7E48}"/>
              </a:ext>
            </a:extLst>
          </p:cNvPr>
          <p:cNvSpPr/>
          <p:nvPr/>
        </p:nvSpPr>
        <p:spPr>
          <a:xfrm>
            <a:off x="111620" y="2545378"/>
            <a:ext cx="25421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RASTAVLJAČ SA OBRTNIM IZOLATORIMA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4A9954-5EBE-49B7-BBC7-09E946C5F3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384" y="433815"/>
            <a:ext cx="2462714" cy="5738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406ACF-3298-4130-B6CC-7C3F9406A2E3}"/>
              </a:ext>
            </a:extLst>
          </p:cNvPr>
          <p:cNvSpPr/>
          <p:nvPr/>
        </p:nvSpPr>
        <p:spPr>
          <a:xfrm>
            <a:off x="5147035" y="239150"/>
            <a:ext cx="6866774" cy="63304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U postrojenjima vrlo visokih napona (110 kV, 220 kV i više) upotrebljavaju se </a:t>
            </a:r>
            <a:r>
              <a:rPr lang="sr-Latn-ME" sz="2000" b="1" i="0" dirty="0">
                <a:solidFill>
                  <a:srgbClr val="231F20"/>
                </a:solidFill>
                <a:effectLst/>
                <a:latin typeface="OpenSans-Bold"/>
              </a:rPr>
              <a:t>rastavljači s obrtnim izolatorima. </a:t>
            </a: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Osnovni cilj ove i svih ostalih konstrukcija rastavljača je da zauzima što manju površinu i u otvorenom i uzatvorenom položaju.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Na Slici prikazan je rastavljač s jednim obrtnim izolatorom (1) po</a:t>
            </a:r>
            <a:b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fazi, na kome se nalazi kontaktna poluga (2). Ostala dva izolatora (3) su fiksna i nose na sebi elastične kontakte. U uključenom položaju kontakti su spojeni kontaktnom polugom (2).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Kada se srednji izolator zakrene (motornim pogonom ili komprimovanim vazduhom), prekida se vidljivo strujni</a:t>
            </a:r>
            <a:b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krug na dva mjesta.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Svaki izolator nosi na sebi kontaktnu polugu/motku</a:t>
            </a:r>
            <a:b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2000" b="0" i="0" dirty="0" smtClean="0">
                <a:solidFill>
                  <a:srgbClr val="231F20"/>
                </a:solidFill>
                <a:effectLst/>
                <a:latin typeface="OpenSans"/>
              </a:rPr>
              <a:t>(2) s kontaktima na kraju koji obezbjeđuju dobar i siguran kontakt. Kada se izolator zakrene, kontaktne motke se razmiču i prekida se strujno kolo.</a:t>
            </a:r>
            <a:r>
              <a:rPr lang="sr-Latn-ME" sz="2000" dirty="0" smtClean="0"/>
              <a:t> </a:t>
            </a:r>
            <a:r>
              <a:rPr lang="sr-Latn-ME" dirty="0" smtClean="0"/>
              <a:t/>
            </a:r>
            <a:br>
              <a:rPr lang="sr-Latn-ME" dirty="0" smtClean="0"/>
            </a:b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65971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2F9137-8670-43E6-8E53-B1737A5251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7482"/>
            <a:ext cx="12192000" cy="3497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FEC57C-6F19-4D60-BA2C-FF71CDB971AF}"/>
              </a:ext>
            </a:extLst>
          </p:cNvPr>
          <p:cNvSpPr/>
          <p:nvPr/>
        </p:nvSpPr>
        <p:spPr>
          <a:xfrm rot="10800000" flipV="1">
            <a:off x="6325531" y="5064731"/>
            <a:ext cx="1755593" cy="47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DVOSTEPENI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6D2DDA-7ED0-4377-A8DF-0917279EEC32}"/>
              </a:ext>
            </a:extLst>
          </p:cNvPr>
          <p:cNvSpPr/>
          <p:nvPr/>
        </p:nvSpPr>
        <p:spPr>
          <a:xfrm rot="10800000" flipV="1">
            <a:off x="1896650" y="5008460"/>
            <a:ext cx="1755593" cy="47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JEDNOSTEPENI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13A02-8AF6-4E39-A963-A469951B59FA}"/>
              </a:ext>
            </a:extLst>
          </p:cNvPr>
          <p:cNvSpPr/>
          <p:nvPr/>
        </p:nvSpPr>
        <p:spPr>
          <a:xfrm rot="10800000" flipV="1">
            <a:off x="9986561" y="5022527"/>
            <a:ext cx="1755593" cy="47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TROSTEPENI</a:t>
            </a:r>
          </a:p>
        </p:txBody>
      </p:sp>
    </p:spTree>
    <p:extLst>
      <p:ext uri="{BB962C8B-B14F-4D97-AF65-F5344CB8AC3E}">
        <p14:creationId xmlns:p14="http://schemas.microsoft.com/office/powerpoint/2010/main" xmlns="" val="82083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BC1A6C-F09D-40F9-AF11-5FB870E217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53" y="638476"/>
            <a:ext cx="4555700" cy="2653695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A88C25-41F0-42E7-9646-DE8FF160D9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53" y="3526029"/>
            <a:ext cx="3527495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04CDB4-471D-4D9F-8A5A-77253620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295422"/>
            <a:ext cx="5749974" cy="6002600"/>
          </a:xfrm>
        </p:spPr>
        <p:txBody>
          <a:bodyPr>
            <a:normAutofit/>
          </a:bodyPr>
          <a:lstStyle/>
          <a:p>
            <a:r>
              <a:rPr lang="sr-Latn-ME" sz="2000" b="0" i="0" dirty="0">
                <a:effectLst/>
                <a:latin typeface="OpenSans"/>
              </a:rPr>
              <a:t>Rastavljači za vrlo visoke napone zauzimaju u postrojenju mnogo mjesta zbog potrebnih sigurnosnih razmaka. </a:t>
            </a:r>
          </a:p>
          <a:p>
            <a:r>
              <a:rPr lang="sr-Latn-ME" sz="2000" b="0" i="0" dirty="0">
                <a:effectLst/>
                <a:latin typeface="OpenSans"/>
              </a:rPr>
              <a:t>U težnji da se smanji površina koju zauzimaju kao i njihova težina, razvijeni su tzv. </a:t>
            </a:r>
            <a:r>
              <a:rPr lang="sr-Latn-ME" sz="2000" b="1" i="0" dirty="0">
                <a:effectLst/>
                <a:latin typeface="OpenSans-Bold"/>
              </a:rPr>
              <a:t>pantografski rastavljači</a:t>
            </a:r>
            <a:br>
              <a:rPr lang="sr-Latn-ME" sz="2000" b="1" i="0" dirty="0">
                <a:effectLst/>
                <a:latin typeface="OpenSans-Bold"/>
              </a:rPr>
            </a:br>
            <a:endParaRPr lang="sr-Latn-ME" sz="2000" dirty="0">
              <a:latin typeface="OpenSans"/>
            </a:endParaRPr>
          </a:p>
          <a:p>
            <a:r>
              <a:rPr lang="sr-Latn-ME" sz="2000" b="0" i="0" dirty="0">
                <a:effectLst/>
                <a:latin typeface="OpenSans"/>
              </a:rPr>
              <a:t>Na postolju (5) se nalaze dva (ili jedan) izolatora (4) koji nose glavu s mehanizmom (3), priključkom (2) i pantografskim kontaktom – polugom (1). U uključenom položaju sistem poluga pantografa (5) je podignut i tako je ostvaren kontakt s provodnikom sabirnice. Zakretanjem lijevog izolatora (4), pantograf se spušta u donji položaj i vidljivo rastavlja od sabirnica</a:t>
            </a:r>
            <a:r>
              <a:rPr lang="sr-Latn-ME" sz="2000" dirty="0">
                <a:latin typeface="OpenSans"/>
              </a:rPr>
              <a:t> k</a:t>
            </a:r>
            <a:r>
              <a:rPr lang="sr-Latn-ME" sz="2000" b="0" i="0" dirty="0">
                <a:effectLst/>
                <a:latin typeface="OpenSans"/>
              </a:rPr>
              <a:t>oje su pod naponom. </a:t>
            </a:r>
          </a:p>
          <a:p>
            <a:r>
              <a:rPr lang="sr-Latn-ME" sz="2000" b="0" i="0" dirty="0">
                <a:effectLst/>
                <a:latin typeface="OpenSans"/>
              </a:rPr>
              <a:t>Proizvedeni su i u praksi se koriste i pantografski rastavljači sa samo jednim izolatorom.</a:t>
            </a:r>
            <a:r>
              <a:rPr lang="sr-Latn-ME" sz="2000" dirty="0"/>
              <a:t> </a:t>
            </a:r>
            <a:r>
              <a:rPr lang="sr-Latn-ME" sz="1500" dirty="0"/>
              <a:t/>
            </a:r>
            <a:br>
              <a:rPr lang="sr-Latn-ME" sz="1500" dirty="0"/>
            </a:br>
            <a:endParaRPr lang="sr-Latn-ME" sz="15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CC7F-1717-4FF0-B997-DE3994E74AD0}"/>
              </a:ext>
            </a:extLst>
          </p:cNvPr>
          <p:cNvSpPr txBox="1"/>
          <p:nvPr/>
        </p:nvSpPr>
        <p:spPr>
          <a:xfrm>
            <a:off x="4449452" y="6025782"/>
            <a:ext cx="728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hlinkClick r:id="rId4"/>
              </a:rPr>
              <a:t>https://www.youtube.com/watch?v=wkXgIP3EmtE&amp;ab_channel=%23ProfPauloCapucci</a:t>
            </a:r>
            <a:r>
              <a:rPr lang="sr-Latn-M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4785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BC456-13CA-4322-8D32-0798FDEA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0"/>
            <a:ext cx="10889566" cy="970671"/>
          </a:xfrm>
        </p:spPr>
        <p:txBody>
          <a:bodyPr/>
          <a:lstStyle/>
          <a:p>
            <a:r>
              <a:rPr lang="sr-Latn-ME" dirty="0"/>
              <a:t>Izbor rastavljača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57EBFD-0E51-404B-ADC8-80DADCED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026942"/>
            <a:ext cx="6991643" cy="4204934"/>
          </a:xfrm>
        </p:spPr>
        <p:txBody>
          <a:bodyPr>
            <a:normAutofit fontScale="92500" lnSpcReduction="20000"/>
          </a:bodyPr>
          <a:lstStyle/>
          <a:p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Rastavljači se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biraju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prema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naznačenom naponu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i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maksimalnoj struji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koja prolazi kroz rastavljač u normalnom pogonu, a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provjeravaju se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u odnosu na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udarnu struju kratkog spoja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(dinamička/mehanička naprezanja) i u odnosu na </a:t>
            </a:r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trajnu struju kratkog spoja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(termička naprezanja – zagrijavanje).</a:t>
            </a:r>
          </a:p>
          <a:p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Naznačeni napon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određuje dimenzije izolacije (bira se prema naznačenom naponu mreže). </a:t>
            </a:r>
          </a:p>
          <a:p>
            <a:r>
              <a:rPr lang="sr-Latn-ME" sz="2600" b="1" i="0" dirty="0">
                <a:solidFill>
                  <a:srgbClr val="231F20"/>
                </a:solidFill>
                <a:effectLst/>
                <a:cs typeface="Times New Roman" pitchFamily="18" charset="0"/>
              </a:rPr>
              <a:t>Naznačena struja </a:t>
            </a:r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rastavljača bira se u odnosu na strujno opterećenje i udarnu i trajnu struju kratkog spoja.</a:t>
            </a:r>
          </a:p>
          <a:p>
            <a:r>
              <a:rPr lang="sr-Latn-ME" sz="2600" b="0" i="0" dirty="0">
                <a:solidFill>
                  <a:srgbClr val="231F20"/>
                </a:solidFill>
                <a:effectLst/>
                <a:cs typeface="Times New Roman" pitchFamily="18" charset="0"/>
              </a:rPr>
              <a:t>Naznačene struje rastavljača su standardizovane i date u propisima.</a:t>
            </a:r>
            <a:r>
              <a:rPr lang="sr-Latn-ME" sz="3900" dirty="0">
                <a:cs typeface="Times New Roman" pitchFamily="18" charset="0"/>
              </a:rPr>
              <a:t> </a:t>
            </a:r>
            <a:endParaRPr lang="sr-Latn-M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0E4FAF9-C165-4C73-9921-9F1B7E41AFAD}"/>
              </a:ext>
            </a:extLst>
          </p:cNvPr>
          <p:cNvSpPr/>
          <p:nvPr/>
        </p:nvSpPr>
        <p:spPr>
          <a:xfrm>
            <a:off x="689317" y="4951828"/>
            <a:ext cx="5978769" cy="16044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/>
              <a:t>Ako se kontrolom ustanovi da odabrani rastavljač ne zadovoljava mehanička i termička naprezanja, onda se bira rastavljač veće nazivne struje.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94B162C-7B37-462F-9B46-8F5A3865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246" y="46898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B0068F-B05B-41E0-8CBC-7D15E75B96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506" y="600220"/>
            <a:ext cx="2781300" cy="2381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0A2F65-F4E2-4201-8D8D-41269BBE2934}"/>
              </a:ext>
            </a:extLst>
          </p:cNvPr>
          <p:cNvSpPr txBox="1"/>
          <p:nvPr/>
        </p:nvSpPr>
        <p:spPr>
          <a:xfrm flipH="1">
            <a:off x="7504677" y="3105835"/>
            <a:ext cx="407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hlinkClick r:id="rId3"/>
              </a:rPr>
              <a:t>https://www.youtube.com/watch?v=VrY_k_pdlCs&amp;ab_channel=SilvioArtusi</a:t>
            </a:r>
            <a:r>
              <a:rPr lang="sr-Latn-ME" dirty="0"/>
              <a:t> </a:t>
            </a:r>
          </a:p>
        </p:txBody>
      </p:sp>
      <p:pic>
        <p:nvPicPr>
          <p:cNvPr id="1027" name="Picture 3" descr="Arco Eletrico cHave 138 kV - YouTube">
            <a:extLst>
              <a:ext uri="{FF2B5EF4-FFF2-40B4-BE49-F238E27FC236}">
                <a16:creationId xmlns:a16="http://schemas.microsoft.com/office/drawing/2014/main" xmlns="" id="{1E971344-B49C-4E1F-81BE-F5B38C4A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089" y="3843541"/>
            <a:ext cx="3580612" cy="26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87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BB4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2BC77-9322-4E7C-9DCE-EEAE598DD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6" r="3" b="3"/>
          <a:stretch/>
        </p:blipFill>
        <p:spPr>
          <a:xfrm>
            <a:off x="972115" y="863955"/>
            <a:ext cx="5752242" cy="5015731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D1B45-9E06-456E-AB6E-C558ECC3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966" y="184826"/>
            <a:ext cx="5341033" cy="6449438"/>
          </a:xfrm>
        </p:spPr>
        <p:txBody>
          <a:bodyPr anchor="ctr">
            <a:normAutofit/>
          </a:bodyPr>
          <a:lstStyle/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U razvodnim postrojenjima rastavljači se upotrebljavaju u svim poljima (u kojima se nalaze različiti elementi/djelovi) priključenim na sabirnice (generatorska, transformatorska, dalekovodna i spojno polje), da bi se ovi djelovi postrojenja mogli odvojiti od napona. </a:t>
            </a:r>
          </a:p>
          <a:p>
            <a:pPr>
              <a:buClr>
                <a:srgbClr val="FFBB4D"/>
              </a:buClr>
            </a:pPr>
            <a:r>
              <a:rPr lang="sr-Latn-ME" sz="1600" b="1" i="0" dirty="0">
                <a:effectLst/>
                <a:latin typeface="OpenSans-Bold"/>
              </a:rPr>
              <a:t>Priključuju se uvijek ispred prekidača </a:t>
            </a:r>
            <a:r>
              <a:rPr lang="sr-Latn-ME" sz="1600" b="0" i="0" dirty="0">
                <a:effectLst/>
                <a:latin typeface="OpenSans"/>
              </a:rPr>
              <a:t>i često se nazivaju </a:t>
            </a:r>
            <a:r>
              <a:rPr lang="sr-Latn-ME" sz="1600" b="1" i="0" dirty="0">
                <a:effectLst/>
                <a:latin typeface="OpenSans"/>
              </a:rPr>
              <a:t>sabirnički rastavljači.</a:t>
            </a:r>
            <a:endParaRPr lang="sr-Latn-ME" sz="1600" dirty="0">
              <a:latin typeface="OpenSans"/>
            </a:endParaRPr>
          </a:p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Ukoliko postoji mogućnost </a:t>
            </a:r>
            <a:r>
              <a:rPr lang="sr-Latn-ME" sz="1600" b="1" i="0" dirty="0">
                <a:effectLst/>
                <a:latin typeface="OpenSans-Bold"/>
              </a:rPr>
              <a:t>obostranog napajanja</a:t>
            </a:r>
            <a:r>
              <a:rPr lang="sr-Latn-ME" sz="1600" b="0" i="0" dirty="0">
                <a:effectLst/>
                <a:latin typeface="OpenSans"/>
              </a:rPr>
              <a:t>, rastavljači se postavljaju s obje strane prekidača.</a:t>
            </a:r>
            <a:endParaRPr lang="sr-Latn-ME" sz="1600" dirty="0">
              <a:latin typeface="OpenSans"/>
            </a:endParaRPr>
          </a:p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Na dalekovodnim poljima, zbog bezbjednog izvođenja radova na prekidaču, obavezno se postavljaju dva rastavljača (</a:t>
            </a:r>
            <a:r>
              <a:rPr lang="sr-Latn-ME" sz="1600" b="1" i="0" dirty="0">
                <a:effectLst/>
                <a:latin typeface="OpenSans-Bold"/>
              </a:rPr>
              <a:t>sabirnički i linijski/izlazni </a:t>
            </a:r>
            <a:r>
              <a:rPr lang="sr-Latn-ME" sz="1600" b="0" i="0" dirty="0">
                <a:effectLst/>
                <a:latin typeface="OpenSans"/>
              </a:rPr>
              <a:t>rastavljač).</a:t>
            </a:r>
            <a:endParaRPr lang="sr-Latn-ME" sz="1600" dirty="0">
              <a:latin typeface="OpenSans"/>
            </a:endParaRPr>
          </a:p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Noževi za uzemljenje su mehanički spregnuti s glavnim noževima linijskog rastavljača, tako da oni ne mogu biti istovremeno uključeni. Takvi rastavljači često se zovu </a:t>
            </a:r>
            <a:r>
              <a:rPr lang="sr-Latn-ME" sz="1600" b="1" i="0" dirty="0">
                <a:effectLst/>
                <a:latin typeface="OpenSans-Bold"/>
              </a:rPr>
              <a:t>zemljospojnici</a:t>
            </a:r>
            <a:r>
              <a:rPr lang="sr-Latn-ME" sz="1600" b="0" i="0" dirty="0">
                <a:effectLst/>
                <a:latin typeface="OpenSans"/>
              </a:rPr>
              <a:t>. </a:t>
            </a:r>
          </a:p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Zemljospojnici su mehanički rasklopni aparati koji služe za spajanje djelova strujnog kola sa zemljom, sposobni da u toku propisanog vremena podnose struje kratkog spoja. Oni ne treba da provode struju pri normalnim uslovima strujnog kola.</a:t>
            </a:r>
          </a:p>
          <a:p>
            <a:pPr>
              <a:buClr>
                <a:srgbClr val="FFBB4D"/>
              </a:buClr>
            </a:pPr>
            <a:r>
              <a:rPr lang="sr-Latn-ME" sz="1600" b="0" i="0" dirty="0">
                <a:effectLst/>
                <a:latin typeface="OpenSans"/>
              </a:rPr>
              <a:t>Kada se u postrojenju ili na dalekovodu izvode radovi, zemljospojnik je obavezno zatvoren.</a:t>
            </a:r>
            <a:r>
              <a:rPr lang="sr-Latn-ME" sz="1600" dirty="0"/>
              <a:t> </a:t>
            </a:r>
            <a:r>
              <a:rPr lang="sr-Latn-ME" sz="900" dirty="0"/>
              <a:t/>
            </a:r>
            <a:br>
              <a:rPr lang="sr-Latn-ME" sz="900" dirty="0"/>
            </a:br>
            <a:endParaRPr lang="sr-Latn-ME" sz="900" dirty="0"/>
          </a:p>
        </p:txBody>
      </p:sp>
    </p:spTree>
    <p:extLst>
      <p:ext uri="{BB962C8B-B14F-4D97-AF65-F5344CB8AC3E}">
        <p14:creationId xmlns:p14="http://schemas.microsoft.com/office/powerpoint/2010/main" xmlns="" val="317287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556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Rastavljači</vt:lpstr>
      <vt:lpstr>Slide 2</vt:lpstr>
      <vt:lpstr>Slide 3</vt:lpstr>
      <vt:lpstr>Slide 4</vt:lpstr>
      <vt:lpstr>Slide 5</vt:lpstr>
      <vt:lpstr>Slide 6</vt:lpstr>
      <vt:lpstr>Izbor rastavljača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Rastavljači</dc:title>
  <dc:creator>Vladimir Kitaljevic</dc:creator>
  <cp:lastModifiedBy>VESNA</cp:lastModifiedBy>
  <cp:revision>10</cp:revision>
  <dcterms:created xsi:type="dcterms:W3CDTF">2020-10-25T15:25:36Z</dcterms:created>
  <dcterms:modified xsi:type="dcterms:W3CDTF">2021-10-14T18:38:24Z</dcterms:modified>
</cp:coreProperties>
</file>