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A0A5B0-03A9-46DC-8A41-C93638E94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73D7214-0449-4619-B1CC-5D6D8D1F3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C7E1B1-A87C-45BA-B540-95B6343E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4424D9-5DD0-4DCA-827B-496DA4C02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92B9F9-6CF7-4E6E-8D09-A181AB13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91615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69839D-4647-47F0-A84A-846C77DDD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A61342A-B933-44EB-BC0A-1D7F72254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92C074-BC89-4FF9-BAF8-7D306ED2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640A0E-DEF2-4D36-B012-42D9540A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87A151-F6CC-4D6C-B542-83FB7C8C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37252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480C771-3AB7-4E41-B6A9-3F5654586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1F44094-D1A3-4CAE-BBA4-083D730DD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DAFA78-4763-4792-8D66-22520EF5B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12387D-CEA2-49E6-B79E-6D20602CE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7F9A35-30E0-451A-8EF6-F5998AF1C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3834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032A17-637D-4E15-A9EA-2F015731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170B6C-CD8C-4FC8-A602-877A0E2E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C62B58-F6E7-488D-94B9-DDFF9AE3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6B7447-53EF-4E96-A584-31E6BAB6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5B541C-91E1-484E-863D-7C932F187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76326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B7EA58-FA49-4D2E-A758-846219D7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84E708-EA8F-47F2-ABD8-8375CBBF5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E24C7A-71C9-4CD4-B05D-4D868090A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55D078-B0BF-472F-B3FD-B91E2C962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39F8DA-0261-4348-8D80-AF489033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93471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93029F-48E6-41AB-8A22-CC43C6D0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617D16-A98C-421C-914E-B393F5408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B88EAE4-1C8B-400E-9322-65F0AC194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5D8718-5F42-4055-BB3B-43C0B222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998EF2-4CD2-4BCB-8E3A-8E04F43B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52F8507-2263-4C4F-89CA-BAC85458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191015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96B30-6149-4DFF-BBC5-9378ABDC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D498F21-831D-460B-ADA1-1D655F090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E441D2-4F88-4AC7-B997-E48F023A6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F862FCD-E99E-4C4E-AF0D-73FCEA37A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39D2015-1EB6-49F8-9F5A-5CE6C5A5F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6939398-9890-49AF-AD9B-B0151F5C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4E3565B-A839-4592-87A5-E15146111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D3DBD3B-6A95-4200-876B-7834FE04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1733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FC2CA0-0B3F-479D-A0E6-E666911A2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94ACD91-8B48-44BA-BBFD-29C3608EC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60CD4E6-C246-4054-B677-11ED7BF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0EBE54E-0625-4443-9649-6F5069885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405072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80C6BB1-CDE6-4A8A-8DFF-482B16A5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9FE16E9-BD87-4D89-BACF-F4A2261A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DC4187F-7F15-47AD-820C-61255FA1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94476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6C9420-88AF-4AA2-AB83-14E75D367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213326-6413-4FD8-A85E-300F70646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469D571-1B20-4FF2-9B03-AA1E913E4A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93F864-B2E2-4366-8F14-C130E1361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70EF969-6EBC-475C-B2C7-AFD0470E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4DF22E3-7ADB-4FCE-AF05-0C5C71F00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276675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7583B8-431C-401D-A57E-89C4FEB7C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FD31D73-C22A-4A71-85F5-5FBB1ACB96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045EAA6-A540-4F4C-A14F-CFFAF0D03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19BEA10-5F61-461A-AAF5-2879C53E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DB762EE-1403-4241-AD7E-BC5E4F80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91CAFEE-4EDE-4AE1-8602-36D9643E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334839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B7BFC57-1BB0-4B22-A484-5AEB1AAC8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3639B1-41CA-4313-8CA0-DBEEF487A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3942C1-62DC-40BB-A60A-4DE71ED9D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1CA0-EC5B-4B9E-9D62-755256B7EA8C}" type="datetimeFigureOut">
              <a:rPr lang="sr-Latn-ME" smtClean="0"/>
              <a:pPr/>
              <a:t>5.12.2021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4C48ED-7CED-4656-B4D0-9299E959D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861CB89-AEA1-4155-B286-6CA6171F5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D9ED5-4D54-48E0-9A24-C70A09778008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xmlns="" val="41165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9634DA-8D08-4103-99FC-2D6C1488A1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2355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B58EF07-17C2-48CF-ABB0-EEF1F17CB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071F5D-C37F-40FC-A0EF-CDD28FD0A4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sr-Latn-ME" sz="4800"/>
              <a:t>Mjerni transformatori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1F2FECF-46ED-4345-A395-E868C7F824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sr-Latn-ME" sz="2000"/>
              <a:t>Visokonaponska razvodna postrojenja – E3a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0542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603804-8209-40E2-AFB0-0972D9EEB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1354"/>
            <a:ext cx="8131126" cy="6576646"/>
          </a:xfrm>
        </p:spPr>
        <p:txBody>
          <a:bodyPr>
            <a:normAutofit fontScale="92500" lnSpcReduction="10000"/>
          </a:bodyPr>
          <a:lstStyle/>
          <a:p>
            <a:r>
              <a:rPr lang="sr-Latn-ME" sz="2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Posto su u VNRP  naponi veoma visoki, a struje </a:t>
            </a:r>
            <a:r>
              <a:rPr lang="sr-Latn-ME" sz="2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velike</a:t>
            </a:r>
            <a:r>
              <a:rPr lang="en-GB" sz="2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, p</a:t>
            </a:r>
            <a:r>
              <a:rPr lang="sr-Latn-ME" sz="26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osebni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uređaji koji omogućavaju mjerenja i kontrolu raznih veličina i parametara u okviru VNRP (struja, napona, snaga i sl.), nazivaju se </a:t>
            </a:r>
            <a:r>
              <a:rPr lang="sr-Latn-ME" sz="2600" b="1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mjerni transformatori</a:t>
            </a:r>
            <a:r>
              <a:rPr lang="sr-Latn-ME" sz="2600" b="0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sr-Latn-ME" sz="2600" b="1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Pomoću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mjernih transformatora se na sekundaru, na koji se priključuju instrumenti za mjerenje i zaštitu, dobijaju relativno niski naponi i relativno male struje. Time se otklanja teškoća oko izrade instrumenata </a:t>
            </a:r>
            <a:r>
              <a:rPr lang="sr-Latn-ME" sz="2600" b="1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za</a:t>
            </a:r>
            <a:r>
              <a:rPr lang="en-GB" sz="2600" b="1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sr-Latn-ME" sz="2600" b="1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velike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struje, kao i opasnost od visokog napona, pa je rukovanje instrumentima za mjerenje potpuno bezopasno. </a:t>
            </a:r>
          </a:p>
          <a:p>
            <a: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Otklanjanjem opasnosti od velikih struja i visokih napona omogućeno je da se u postrojenjima koriste standardni, precizni i osjetljivi mjerni i zaštitni uređaji (ampermetri, voltmetri, vatmetri, </a:t>
            </a:r>
            <a:r>
              <a:rPr lang="sr-Latn-ME" sz="2600" b="0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varmetri,frekvencmetri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, brojila aktivne i reaktivne enegrije, releji za razne zaštite i sl.).</a:t>
            </a:r>
            <a:r>
              <a:rPr lang="sr-Latn-ME" sz="2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U zavisnosti od toga da li služe za strujna ili naponska mjerenja razlikuju se</a:t>
            </a:r>
            <a:r>
              <a:rPr lang="sr-Latn-ME" sz="2600" b="0" i="0" dirty="0" smtClean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>: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ME" sz="2600" b="0" i="0" dirty="0">
                <a:solidFill>
                  <a:srgbClr val="231F2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ME" sz="2600" b="0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• </a:t>
            </a:r>
            <a:r>
              <a:rPr lang="sr-Latn-ME" sz="2600" b="1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strujni mjerni transformatori (ST)</a:t>
            </a:r>
            <a:br>
              <a:rPr lang="sr-Latn-ME" sz="2600" b="1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ME" sz="2600" b="1" i="0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• naponski mjerni transformatori (NT).</a:t>
            </a:r>
            <a:r>
              <a:rPr lang="sr-Latn-ME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r-Latn-ME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448F498-D434-427A-B371-EECA5C813D5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93684" y="456691"/>
            <a:ext cx="4010025" cy="30956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F8E039D-3987-49A1-86C6-09CA330FDE3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348281" y="3634952"/>
            <a:ext cx="1361871" cy="3050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502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A67B5B4-3A24-436E-B663-1B2EBFF8A0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xmlns="" id="{987FDF89-C993-41F4-A1B8-DBAFF16008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xmlns="" id="{64E585EA-75FD-4025-8270-F66A58A15C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F3D73F-0364-45BD-869C-C7B4C13DD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96948"/>
            <a:ext cx="11619914" cy="5980015"/>
          </a:xfrm>
        </p:spPr>
        <p:txBody>
          <a:bodyPr>
            <a:normAutofit/>
          </a:bodyPr>
          <a:lstStyle/>
          <a:p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Oni se izrađuju najčešće kao </a:t>
            </a:r>
            <a:r>
              <a:rPr lang="sr-Latn-ME" sz="2400" b="1" i="0" dirty="0">
                <a:solidFill>
                  <a:srgbClr val="FFFFFF"/>
                </a:solidFill>
                <a:effectLst/>
                <a:latin typeface="OpenSans-Bold"/>
              </a:rPr>
              <a:t>jednofazni transformatori</a:t>
            </a:r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, a njihova izrada mora biti veoma precizna i kvalitetna, kako bi se izbjegle greške pri mjerenju</a:t>
            </a:r>
            <a:r>
              <a:rPr lang="sr-Latn-ME" sz="2400" dirty="0">
                <a:solidFill>
                  <a:srgbClr val="FFFFFF"/>
                </a:solidFill>
                <a:latin typeface="OpenSans"/>
              </a:rPr>
              <a:t>.</a:t>
            </a:r>
          </a:p>
          <a:p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Obično je transformisani napon (sekundarni napon </a:t>
            </a:r>
            <a:r>
              <a:rPr lang="sr-Latn-ME" sz="2400" b="0" i="0" dirty="0">
                <a:solidFill>
                  <a:srgbClr val="FFFFFF"/>
                </a:solidFill>
                <a:effectLst/>
                <a:latin typeface="OpenSansnkMATH-Regular"/>
              </a:rPr>
              <a:t>U″</a:t>
            </a:r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) naponskog transformatora 100 V, a transformisana struja (sekundarna struja </a:t>
            </a:r>
            <a:r>
              <a:rPr lang="sr-Latn-ME" sz="2400" b="0" i="0" dirty="0">
                <a:solidFill>
                  <a:srgbClr val="FFFFFF"/>
                </a:solidFill>
                <a:effectLst/>
                <a:latin typeface="OpenSansnkMATH-Regular"/>
              </a:rPr>
              <a:t>I″</a:t>
            </a:r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) strujnog transformatora 5 A (odnosno 1 A). </a:t>
            </a:r>
          </a:p>
          <a:p>
            <a:r>
              <a:rPr lang="sr-Latn-ME" sz="2400" b="0" i="0" dirty="0">
                <a:solidFill>
                  <a:srgbClr val="FFFFFF"/>
                </a:solidFill>
                <a:effectLst/>
                <a:latin typeface="OpenSans"/>
              </a:rPr>
              <a:t>Tada se za mjerenje struje i napona u elektroenergetskim postrojenjima mogu upotrijebiti obični pogonski instrumenti – voltmetar (V) za mjerenje napona i ampermetar (A) za mjerenje struje.</a:t>
            </a:r>
          </a:p>
          <a:p>
            <a:r>
              <a:rPr lang="sr-Latn-ME" sz="2400" dirty="0" smtClean="0">
                <a:solidFill>
                  <a:srgbClr val="FFFFFF"/>
                </a:solidFill>
                <a:latin typeface="OpenSans"/>
              </a:rPr>
              <a:t>Osim za električna mjerenja, i strujni i naponski transformatori se primjenjuju  i za napajanje raznih zaštitnih uređaja – zaštitnih i drugih releja, uređajima generatora, transformatora, prekidača i sl., kada su u pitanju visoki naponi i velike struje</a:t>
            </a:r>
            <a:r>
              <a:rPr lang="en-GB" sz="2400" dirty="0" smtClean="0">
                <a:solidFill>
                  <a:srgbClr val="FFFFFF"/>
                </a:solidFill>
                <a:latin typeface="OpenSans"/>
              </a:rPr>
              <a:t>.</a:t>
            </a:r>
            <a:r>
              <a:rPr lang="sr-Latn-ME" sz="1900" dirty="0">
                <a:solidFill>
                  <a:srgbClr val="FFFFFF"/>
                </a:solidFill>
              </a:rPr>
              <a:t/>
            </a:r>
            <a:br>
              <a:rPr lang="sr-Latn-ME" sz="1900" dirty="0">
                <a:solidFill>
                  <a:srgbClr val="FFFFFF"/>
                </a:solidFill>
              </a:rPr>
            </a:br>
            <a:endParaRPr lang="sr-Latn-ME" sz="1900" dirty="0">
              <a:solidFill>
                <a:srgbClr val="FFFFFF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499D167-F0D4-4CF4-BDDC-A4220B6306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08273" y="4434880"/>
            <a:ext cx="1523210" cy="224386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EF900B2-731E-44B9-AD8D-77FED84F0B2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89006" y="4435813"/>
            <a:ext cx="1640746" cy="22429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280854D-A6E7-46AF-9564-52BC8186375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7643" y="4434881"/>
            <a:ext cx="2942429" cy="224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35964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200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Mjerni transformatori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Mjerni transformatori</dc:title>
  <dc:creator>Vladimir Kitaljevic</dc:creator>
  <cp:lastModifiedBy>VESNA</cp:lastModifiedBy>
  <cp:revision>4</cp:revision>
  <dcterms:created xsi:type="dcterms:W3CDTF">2020-12-06T21:06:02Z</dcterms:created>
  <dcterms:modified xsi:type="dcterms:W3CDTF">2021-12-05T18:16:28Z</dcterms:modified>
</cp:coreProperties>
</file>