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8" r:id="rId5"/>
    <p:sldId id="259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32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B6514E-8672-441C-8BCB-47EA5253E2DF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B304565-51FA-4486-B4EA-2856396C387D}">
      <dgm:prSet custT="1"/>
      <dgm:spPr/>
      <dgm:t>
        <a:bodyPr/>
        <a:lstStyle/>
        <a:p>
          <a:r>
            <a:rPr lang="sr-Latn-ME" sz="2800" b="1" i="0" dirty="0" smtClean="0"/>
            <a:t>pri </a:t>
          </a:r>
          <a:r>
            <a:rPr lang="sr-Latn-ME" sz="2800" b="1" i="0" dirty="0"/>
            <a:t>neopterećenoj sekundarnoj mreži kroz sekundarne namotaje ne teku struje</a:t>
          </a:r>
          <a:endParaRPr lang="en-US" sz="2800" b="1" dirty="0"/>
        </a:p>
      </dgm:t>
    </dgm:pt>
    <dgm:pt modelId="{48A31178-3B2C-47BA-922E-7B8D44B66A2F}" type="parTrans" cxnId="{890EFEBF-4B23-4FE6-BF65-CEC38269F893}">
      <dgm:prSet/>
      <dgm:spPr/>
      <dgm:t>
        <a:bodyPr/>
        <a:lstStyle/>
        <a:p>
          <a:endParaRPr lang="en-US"/>
        </a:p>
      </dgm:t>
    </dgm:pt>
    <dgm:pt modelId="{F7D4C6E8-737E-4C18-A8A0-DEA438158628}" type="sibTrans" cxnId="{890EFEBF-4B23-4FE6-BF65-CEC38269F893}">
      <dgm:prSet/>
      <dgm:spPr/>
      <dgm:t>
        <a:bodyPr/>
        <a:lstStyle/>
        <a:p>
          <a:endParaRPr lang="en-US"/>
        </a:p>
      </dgm:t>
    </dgm:pt>
    <dgm:pt modelId="{162106B1-DD3C-4763-8332-5BFF00E4B9BC}">
      <dgm:prSet custT="1"/>
      <dgm:spPr/>
      <dgm:t>
        <a:bodyPr/>
        <a:lstStyle/>
        <a:p>
          <a:r>
            <a:rPr lang="sr-Latn-ME" sz="2800" b="1" i="0" dirty="0"/>
            <a:t>transformatori dijele opterećenje srazmjerno svojim naznačenim snagama </a:t>
          </a:r>
          <a:r>
            <a:rPr lang="sr-Latn-ME" sz="2800" b="0" i="0" dirty="0"/>
            <a:t>(ne smiju se previše razlikovati; odnos najveće prema najmanjoj ne smije biti veći od tri)</a:t>
          </a:r>
          <a:endParaRPr lang="en-US" sz="2800" dirty="0"/>
        </a:p>
      </dgm:t>
    </dgm:pt>
    <dgm:pt modelId="{3D5619F8-9BE8-4EA6-9A44-B0F63BC81443}" type="parTrans" cxnId="{6C7B6FA6-6602-4A52-909B-F1A82DA2235C}">
      <dgm:prSet/>
      <dgm:spPr/>
      <dgm:t>
        <a:bodyPr/>
        <a:lstStyle/>
        <a:p>
          <a:endParaRPr lang="en-US"/>
        </a:p>
      </dgm:t>
    </dgm:pt>
    <dgm:pt modelId="{421C57F1-A646-4617-BE19-783422EF6F53}" type="sibTrans" cxnId="{6C7B6FA6-6602-4A52-909B-F1A82DA2235C}">
      <dgm:prSet/>
      <dgm:spPr/>
      <dgm:t>
        <a:bodyPr/>
        <a:lstStyle/>
        <a:p>
          <a:endParaRPr lang="en-US"/>
        </a:p>
      </dgm:t>
    </dgm:pt>
    <dgm:pt modelId="{AB689725-46EF-4A86-8DA4-BCB0A9998FA6}">
      <dgm:prSet custT="1"/>
      <dgm:spPr/>
      <dgm:t>
        <a:bodyPr/>
        <a:lstStyle/>
        <a:p>
          <a:r>
            <a:rPr lang="sr-Latn-ME" sz="2800" b="1" i="0" dirty="0"/>
            <a:t>nema faznog pomjeraja između odgovarajućih veličina pojedinih transformatora</a:t>
          </a:r>
          <a:r>
            <a:rPr lang="sr-Latn-ME" sz="2800" b="1" dirty="0"/>
            <a:t> </a:t>
          </a:r>
          <a:r>
            <a:rPr lang="sr-Latn-ME" sz="2600" dirty="0"/>
            <a:t/>
          </a:r>
          <a:br>
            <a:rPr lang="sr-Latn-ME" sz="2600" dirty="0"/>
          </a:br>
          <a:endParaRPr lang="en-US" sz="2600" dirty="0"/>
        </a:p>
      </dgm:t>
    </dgm:pt>
    <dgm:pt modelId="{D733A36E-3DFC-4465-A093-39C5035F6B02}" type="parTrans" cxnId="{EA2A953E-B497-4B5B-8B27-DAF9BDDEF5B8}">
      <dgm:prSet/>
      <dgm:spPr/>
      <dgm:t>
        <a:bodyPr/>
        <a:lstStyle/>
        <a:p>
          <a:endParaRPr lang="en-US"/>
        </a:p>
      </dgm:t>
    </dgm:pt>
    <dgm:pt modelId="{92EEDE87-9212-4F68-8DC6-709E7A4D0015}" type="sibTrans" cxnId="{EA2A953E-B497-4B5B-8B27-DAF9BDDEF5B8}">
      <dgm:prSet/>
      <dgm:spPr/>
      <dgm:t>
        <a:bodyPr/>
        <a:lstStyle/>
        <a:p>
          <a:endParaRPr lang="en-US"/>
        </a:p>
      </dgm:t>
    </dgm:pt>
    <dgm:pt modelId="{6C8709E4-9C28-4415-ACC3-76F8726C83E5}" type="pres">
      <dgm:prSet presAssocID="{B8B6514E-8672-441C-8BCB-47EA5253E2D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1300C538-0825-4743-AC31-416FA062204E}" type="pres">
      <dgm:prSet presAssocID="{7B304565-51FA-4486-B4EA-2856396C387D}" presName="thickLine" presStyleLbl="alignNode1" presStyleIdx="0" presStyleCnt="3"/>
      <dgm:spPr/>
    </dgm:pt>
    <dgm:pt modelId="{C9BA2025-FFBA-488C-B967-34D039780A35}" type="pres">
      <dgm:prSet presAssocID="{7B304565-51FA-4486-B4EA-2856396C387D}" presName="horz1" presStyleCnt="0"/>
      <dgm:spPr/>
    </dgm:pt>
    <dgm:pt modelId="{CDB57E91-39E9-48F3-B44B-51A94DE5E766}" type="pres">
      <dgm:prSet presAssocID="{7B304565-51FA-4486-B4EA-2856396C387D}" presName="tx1" presStyleLbl="revTx" presStyleIdx="0" presStyleCnt="3" custLinFactNeighborX="9" custLinFactNeighborY="-19721"/>
      <dgm:spPr/>
      <dgm:t>
        <a:bodyPr/>
        <a:lstStyle/>
        <a:p>
          <a:endParaRPr lang="en-GB"/>
        </a:p>
      </dgm:t>
    </dgm:pt>
    <dgm:pt modelId="{454DC612-9EB4-4793-829F-0859FF6EDFFC}" type="pres">
      <dgm:prSet presAssocID="{7B304565-51FA-4486-B4EA-2856396C387D}" presName="vert1" presStyleCnt="0"/>
      <dgm:spPr/>
    </dgm:pt>
    <dgm:pt modelId="{63BCD706-B8EA-4711-94F7-594BC7B6B8BC}" type="pres">
      <dgm:prSet presAssocID="{162106B1-DD3C-4763-8332-5BFF00E4B9BC}" presName="thickLine" presStyleLbl="alignNode1" presStyleIdx="1" presStyleCnt="3"/>
      <dgm:spPr/>
    </dgm:pt>
    <dgm:pt modelId="{5C116613-519A-438A-B987-EF74460A3531}" type="pres">
      <dgm:prSet presAssocID="{162106B1-DD3C-4763-8332-5BFF00E4B9BC}" presName="horz1" presStyleCnt="0"/>
      <dgm:spPr/>
    </dgm:pt>
    <dgm:pt modelId="{B738B623-5A71-4E88-845B-F89AD0C8DCB1}" type="pres">
      <dgm:prSet presAssocID="{162106B1-DD3C-4763-8332-5BFF00E4B9BC}" presName="tx1" presStyleLbl="revTx" presStyleIdx="1" presStyleCnt="3"/>
      <dgm:spPr/>
      <dgm:t>
        <a:bodyPr/>
        <a:lstStyle/>
        <a:p>
          <a:endParaRPr lang="en-GB"/>
        </a:p>
      </dgm:t>
    </dgm:pt>
    <dgm:pt modelId="{92B69511-7D3D-41E2-84FF-A561676BFE67}" type="pres">
      <dgm:prSet presAssocID="{162106B1-DD3C-4763-8332-5BFF00E4B9BC}" presName="vert1" presStyleCnt="0"/>
      <dgm:spPr/>
    </dgm:pt>
    <dgm:pt modelId="{68F5DA63-56A3-42BD-80C1-25C0DC82C13A}" type="pres">
      <dgm:prSet presAssocID="{AB689725-46EF-4A86-8DA4-BCB0A9998FA6}" presName="thickLine" presStyleLbl="alignNode1" presStyleIdx="2" presStyleCnt="3"/>
      <dgm:spPr/>
    </dgm:pt>
    <dgm:pt modelId="{C8769AF3-8C3B-4EC9-A5D1-2A980D1DE63E}" type="pres">
      <dgm:prSet presAssocID="{AB689725-46EF-4A86-8DA4-BCB0A9998FA6}" presName="horz1" presStyleCnt="0"/>
      <dgm:spPr/>
    </dgm:pt>
    <dgm:pt modelId="{B2585C27-04A3-4FE2-B63A-C86C574442E0}" type="pres">
      <dgm:prSet presAssocID="{AB689725-46EF-4A86-8DA4-BCB0A9998FA6}" presName="tx1" presStyleLbl="revTx" presStyleIdx="2" presStyleCnt="3"/>
      <dgm:spPr/>
      <dgm:t>
        <a:bodyPr/>
        <a:lstStyle/>
        <a:p>
          <a:endParaRPr lang="en-GB"/>
        </a:p>
      </dgm:t>
    </dgm:pt>
    <dgm:pt modelId="{837523AC-1933-414A-9E48-1D06FFD71558}" type="pres">
      <dgm:prSet presAssocID="{AB689725-46EF-4A86-8DA4-BCB0A9998FA6}" presName="vert1" presStyleCnt="0"/>
      <dgm:spPr/>
    </dgm:pt>
  </dgm:ptLst>
  <dgm:cxnLst>
    <dgm:cxn modelId="{6C7B6FA6-6602-4A52-909B-F1A82DA2235C}" srcId="{B8B6514E-8672-441C-8BCB-47EA5253E2DF}" destId="{162106B1-DD3C-4763-8332-5BFF00E4B9BC}" srcOrd="1" destOrd="0" parTransId="{3D5619F8-9BE8-4EA6-9A44-B0F63BC81443}" sibTransId="{421C57F1-A646-4617-BE19-783422EF6F53}"/>
    <dgm:cxn modelId="{DB9780FC-7AA8-4D03-8302-5BD2AB9DD409}" type="presOf" srcId="{AB689725-46EF-4A86-8DA4-BCB0A9998FA6}" destId="{B2585C27-04A3-4FE2-B63A-C86C574442E0}" srcOrd="0" destOrd="0" presId="urn:microsoft.com/office/officeart/2008/layout/LinedList"/>
    <dgm:cxn modelId="{B4EAF53B-AD0E-465A-948B-A1506947CA05}" type="presOf" srcId="{7B304565-51FA-4486-B4EA-2856396C387D}" destId="{CDB57E91-39E9-48F3-B44B-51A94DE5E766}" srcOrd="0" destOrd="0" presId="urn:microsoft.com/office/officeart/2008/layout/LinedList"/>
    <dgm:cxn modelId="{7CA0B906-DBA7-4B69-A7B2-76F0AAD52A5E}" type="presOf" srcId="{162106B1-DD3C-4763-8332-5BFF00E4B9BC}" destId="{B738B623-5A71-4E88-845B-F89AD0C8DCB1}" srcOrd="0" destOrd="0" presId="urn:microsoft.com/office/officeart/2008/layout/LinedList"/>
    <dgm:cxn modelId="{890EFEBF-4B23-4FE6-BF65-CEC38269F893}" srcId="{B8B6514E-8672-441C-8BCB-47EA5253E2DF}" destId="{7B304565-51FA-4486-B4EA-2856396C387D}" srcOrd="0" destOrd="0" parTransId="{48A31178-3B2C-47BA-922E-7B8D44B66A2F}" sibTransId="{F7D4C6E8-737E-4C18-A8A0-DEA438158628}"/>
    <dgm:cxn modelId="{CF59A088-D051-4B7F-9F2D-0024CB681AC5}" type="presOf" srcId="{B8B6514E-8672-441C-8BCB-47EA5253E2DF}" destId="{6C8709E4-9C28-4415-ACC3-76F8726C83E5}" srcOrd="0" destOrd="0" presId="urn:microsoft.com/office/officeart/2008/layout/LinedList"/>
    <dgm:cxn modelId="{EA2A953E-B497-4B5B-8B27-DAF9BDDEF5B8}" srcId="{B8B6514E-8672-441C-8BCB-47EA5253E2DF}" destId="{AB689725-46EF-4A86-8DA4-BCB0A9998FA6}" srcOrd="2" destOrd="0" parTransId="{D733A36E-3DFC-4465-A093-39C5035F6B02}" sibTransId="{92EEDE87-9212-4F68-8DC6-709E7A4D0015}"/>
    <dgm:cxn modelId="{FD737CB7-259A-451B-BCCC-148FB4A3BA4D}" type="presParOf" srcId="{6C8709E4-9C28-4415-ACC3-76F8726C83E5}" destId="{1300C538-0825-4743-AC31-416FA062204E}" srcOrd="0" destOrd="0" presId="urn:microsoft.com/office/officeart/2008/layout/LinedList"/>
    <dgm:cxn modelId="{BA980E06-5413-4456-ACC0-5C8EC8CEBC1B}" type="presParOf" srcId="{6C8709E4-9C28-4415-ACC3-76F8726C83E5}" destId="{C9BA2025-FFBA-488C-B967-34D039780A35}" srcOrd="1" destOrd="0" presId="urn:microsoft.com/office/officeart/2008/layout/LinedList"/>
    <dgm:cxn modelId="{5EF875BA-36B6-461A-BA6E-9AE5BB4891CA}" type="presParOf" srcId="{C9BA2025-FFBA-488C-B967-34D039780A35}" destId="{CDB57E91-39E9-48F3-B44B-51A94DE5E766}" srcOrd="0" destOrd="0" presId="urn:microsoft.com/office/officeart/2008/layout/LinedList"/>
    <dgm:cxn modelId="{2125F3FA-3010-4FF6-BBD0-50604FF1E72E}" type="presParOf" srcId="{C9BA2025-FFBA-488C-B967-34D039780A35}" destId="{454DC612-9EB4-4793-829F-0859FF6EDFFC}" srcOrd="1" destOrd="0" presId="urn:microsoft.com/office/officeart/2008/layout/LinedList"/>
    <dgm:cxn modelId="{9D11DD01-EFCA-4AB6-978F-DB8F44F09297}" type="presParOf" srcId="{6C8709E4-9C28-4415-ACC3-76F8726C83E5}" destId="{63BCD706-B8EA-4711-94F7-594BC7B6B8BC}" srcOrd="2" destOrd="0" presId="urn:microsoft.com/office/officeart/2008/layout/LinedList"/>
    <dgm:cxn modelId="{37D5A3B1-7FFA-422F-8FB7-DA62989F5A28}" type="presParOf" srcId="{6C8709E4-9C28-4415-ACC3-76F8726C83E5}" destId="{5C116613-519A-438A-B987-EF74460A3531}" srcOrd="3" destOrd="0" presId="urn:microsoft.com/office/officeart/2008/layout/LinedList"/>
    <dgm:cxn modelId="{469874B8-C343-4516-80A9-868DC29CAF6F}" type="presParOf" srcId="{5C116613-519A-438A-B987-EF74460A3531}" destId="{B738B623-5A71-4E88-845B-F89AD0C8DCB1}" srcOrd="0" destOrd="0" presId="urn:microsoft.com/office/officeart/2008/layout/LinedList"/>
    <dgm:cxn modelId="{6B6F78A7-BF29-4578-A2BF-1BF7FD86A46B}" type="presParOf" srcId="{5C116613-519A-438A-B987-EF74460A3531}" destId="{92B69511-7D3D-41E2-84FF-A561676BFE67}" srcOrd="1" destOrd="0" presId="urn:microsoft.com/office/officeart/2008/layout/LinedList"/>
    <dgm:cxn modelId="{919A7A27-6EF7-40CE-8F09-119E32D73995}" type="presParOf" srcId="{6C8709E4-9C28-4415-ACC3-76F8726C83E5}" destId="{68F5DA63-56A3-42BD-80C1-25C0DC82C13A}" srcOrd="4" destOrd="0" presId="urn:microsoft.com/office/officeart/2008/layout/LinedList"/>
    <dgm:cxn modelId="{CA7A859D-8938-4A44-ADCE-E31F5A66E684}" type="presParOf" srcId="{6C8709E4-9C28-4415-ACC3-76F8726C83E5}" destId="{C8769AF3-8C3B-4EC9-A5D1-2A980D1DE63E}" srcOrd="5" destOrd="0" presId="urn:microsoft.com/office/officeart/2008/layout/LinedList"/>
    <dgm:cxn modelId="{979C02B1-78BB-49E4-8204-7FCC7A8D7525}" type="presParOf" srcId="{C8769AF3-8C3B-4EC9-A5D1-2A980D1DE63E}" destId="{B2585C27-04A3-4FE2-B63A-C86C574442E0}" srcOrd="0" destOrd="0" presId="urn:microsoft.com/office/officeart/2008/layout/LinedList"/>
    <dgm:cxn modelId="{4F31737F-AF90-4285-A3B4-72CB17EC1817}" type="presParOf" srcId="{C8769AF3-8C3B-4EC9-A5D1-2A980D1DE63E}" destId="{837523AC-1933-414A-9E48-1D06FFD7155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64F245-44A6-4FE5-B59F-8B4D9EF2CB1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EBA1020-9C02-4CDD-AA68-C4E369D731A1}">
      <dgm:prSet custT="1"/>
      <dgm:spPr/>
      <dgm:t>
        <a:bodyPr/>
        <a:lstStyle/>
        <a:p>
          <a:r>
            <a:rPr lang="sr-Latn-ME" sz="2000" b="1" i="0" dirty="0" smtClean="0">
              <a:solidFill>
                <a:schemeClr val="tx1"/>
              </a:solidFill>
            </a:rPr>
            <a:t>-primarni </a:t>
          </a:r>
          <a:r>
            <a:rPr lang="sr-Latn-ME" sz="2000" b="1" i="0" dirty="0">
              <a:solidFill>
                <a:schemeClr val="tx1"/>
              </a:solidFill>
            </a:rPr>
            <a:t>namotaji moraju da budu predviđeni za isti napon, a odnosi transformacije (m) svih transformatora moraju biti jednaki</a:t>
          </a:r>
          <a:r>
            <a:rPr lang="sr-Latn-ME" sz="2000" b="1" dirty="0">
              <a:solidFill>
                <a:schemeClr val="tx1"/>
              </a:solidFill>
            </a:rPr>
            <a:t> </a:t>
          </a:r>
          <a:endParaRPr lang="en-US" sz="2000" b="1" dirty="0">
            <a:solidFill>
              <a:schemeClr val="tx1"/>
            </a:solidFill>
          </a:endParaRPr>
        </a:p>
      </dgm:t>
    </dgm:pt>
    <dgm:pt modelId="{4D85057E-3246-4C40-B1DD-35BE0BDCAF47}" type="parTrans" cxnId="{70FF107A-EE44-4EFA-853B-2D4C5999AFAB}">
      <dgm:prSet/>
      <dgm:spPr/>
      <dgm:t>
        <a:bodyPr/>
        <a:lstStyle/>
        <a:p>
          <a:endParaRPr lang="en-US"/>
        </a:p>
      </dgm:t>
    </dgm:pt>
    <dgm:pt modelId="{FEC763C7-B4AF-4AF1-BC0B-F2DA62AD1404}" type="sibTrans" cxnId="{70FF107A-EE44-4EFA-853B-2D4C5999AFAB}">
      <dgm:prSet/>
      <dgm:spPr/>
      <dgm:t>
        <a:bodyPr/>
        <a:lstStyle/>
        <a:p>
          <a:endParaRPr lang="en-US"/>
        </a:p>
      </dgm:t>
    </dgm:pt>
    <dgm:pt modelId="{1E6039AB-66C3-455D-B412-94BBCBC48CC2}">
      <dgm:prSet custT="1"/>
      <dgm:spPr/>
      <dgm:t>
        <a:bodyPr/>
        <a:lstStyle/>
        <a:p>
          <a:r>
            <a:rPr lang="sr-Latn-ME" sz="2000" b="1" i="0" dirty="0" smtClean="0">
              <a:solidFill>
                <a:schemeClr val="tx1"/>
              </a:solidFill>
            </a:rPr>
            <a:t>-transformatori </a:t>
          </a:r>
          <a:r>
            <a:rPr lang="sr-Latn-ME" sz="2000" b="1" i="0" dirty="0">
              <a:solidFill>
                <a:schemeClr val="tx1"/>
              </a:solidFill>
            </a:rPr>
            <a:t>moraju imati istu spregu </a:t>
          </a:r>
          <a:r>
            <a:rPr lang="sr-Latn-ME" sz="2000" b="1" i="0" dirty="0" smtClean="0">
              <a:solidFill>
                <a:schemeClr val="tx1"/>
              </a:solidFill>
            </a:rPr>
            <a:t>namotaja (iste sprežne brojeve n), ili transformatori moraju pripadati istoj sprežnoj grupi</a:t>
          </a:r>
          <a:r>
            <a:rPr lang="sr-Latn-ME" sz="2000" b="1" dirty="0" smtClean="0">
              <a:solidFill>
                <a:schemeClr val="tx1"/>
              </a:solidFill>
            </a:rPr>
            <a:t> </a:t>
          </a:r>
          <a:endParaRPr lang="en-US" sz="2000" b="1" dirty="0">
            <a:solidFill>
              <a:schemeClr val="tx1"/>
            </a:solidFill>
          </a:endParaRPr>
        </a:p>
      </dgm:t>
    </dgm:pt>
    <dgm:pt modelId="{D3514D41-0B37-4B25-A7C2-0F6810C0AA01}" type="parTrans" cxnId="{F4AD0CF3-C84A-47B3-B454-42B96E119675}">
      <dgm:prSet/>
      <dgm:spPr/>
      <dgm:t>
        <a:bodyPr/>
        <a:lstStyle/>
        <a:p>
          <a:endParaRPr lang="en-US"/>
        </a:p>
      </dgm:t>
    </dgm:pt>
    <dgm:pt modelId="{7D3EE3FB-CB7F-4CA5-8816-7B0B4B571F82}" type="sibTrans" cxnId="{F4AD0CF3-C84A-47B3-B454-42B96E119675}">
      <dgm:prSet/>
      <dgm:spPr/>
      <dgm:t>
        <a:bodyPr/>
        <a:lstStyle/>
        <a:p>
          <a:endParaRPr lang="en-US"/>
        </a:p>
      </dgm:t>
    </dgm:pt>
    <dgm:pt modelId="{AF9AFB19-CBF5-484A-A115-F30EDA99E228}">
      <dgm:prSet custT="1"/>
      <dgm:spPr/>
      <dgm:t>
        <a:bodyPr/>
        <a:lstStyle/>
        <a:p>
          <a:r>
            <a:rPr lang="sr-Latn-ME" sz="2000" b="1" i="0" dirty="0" smtClean="0">
              <a:solidFill>
                <a:schemeClr val="tx1"/>
              </a:solidFill>
            </a:rPr>
            <a:t>-relativne </a:t>
          </a:r>
          <a:r>
            <a:rPr lang="sr-Latn-ME" sz="2000" b="1" i="0" dirty="0">
              <a:solidFill>
                <a:schemeClr val="tx1"/>
              </a:solidFill>
            </a:rPr>
            <a:t>vrijednosti napona kratkog spoja svih transformatora moraju biti </a:t>
          </a:r>
          <a:r>
            <a:rPr lang="sr-Latn-ME" sz="2000" b="1" i="0" dirty="0" smtClean="0">
              <a:solidFill>
                <a:schemeClr val="tx1"/>
              </a:solidFill>
            </a:rPr>
            <a:t>jednake</a:t>
          </a:r>
          <a:endParaRPr lang="en-US" sz="2000" b="1" dirty="0">
            <a:solidFill>
              <a:schemeClr val="tx1"/>
            </a:solidFill>
          </a:endParaRPr>
        </a:p>
      </dgm:t>
    </dgm:pt>
    <dgm:pt modelId="{E950D8D8-619D-42A0-8962-7104B10419A9}" type="parTrans" cxnId="{166555D7-B248-4B68-B83C-62A912BE18B1}">
      <dgm:prSet/>
      <dgm:spPr/>
      <dgm:t>
        <a:bodyPr/>
        <a:lstStyle/>
        <a:p>
          <a:endParaRPr lang="en-US"/>
        </a:p>
      </dgm:t>
    </dgm:pt>
    <dgm:pt modelId="{D6EF2BC9-3EA5-46A5-91B8-99102B2B324E}" type="sibTrans" cxnId="{166555D7-B248-4B68-B83C-62A912BE18B1}">
      <dgm:prSet/>
      <dgm:spPr/>
      <dgm:t>
        <a:bodyPr/>
        <a:lstStyle/>
        <a:p>
          <a:endParaRPr lang="en-US"/>
        </a:p>
      </dgm:t>
    </dgm:pt>
    <dgm:pt modelId="{BDBFF1D9-90D1-497D-8258-CA86DED8753F}">
      <dgm:prSet custT="1"/>
      <dgm:spPr/>
      <dgm:t>
        <a:bodyPr/>
        <a:lstStyle/>
        <a:p>
          <a:r>
            <a:rPr lang="pl-PL" sz="2000" b="1" i="0" dirty="0" smtClean="0">
              <a:solidFill>
                <a:schemeClr val="tx1"/>
              </a:solidFill>
            </a:rPr>
            <a:t>-da </a:t>
          </a:r>
          <a:r>
            <a:rPr lang="pl-PL" sz="2000" b="1" i="0" dirty="0">
              <a:solidFill>
                <a:schemeClr val="tx1"/>
              </a:solidFill>
            </a:rPr>
            <a:t>odgovarajući krajevi budu vezani na sabirnice</a:t>
          </a:r>
          <a:r>
            <a:rPr lang="pl-PL" sz="2000" b="0" i="0" dirty="0"/>
            <a:t>.</a:t>
          </a:r>
          <a:r>
            <a:rPr lang="pl-PL" sz="2000" dirty="0"/>
            <a:t> </a:t>
          </a:r>
          <a:endParaRPr lang="en-US" sz="2000" dirty="0"/>
        </a:p>
      </dgm:t>
    </dgm:pt>
    <dgm:pt modelId="{D44AD68E-66F1-4E1E-B53C-D7BD6DB2FF44}" type="parTrans" cxnId="{5DBB2C3F-D2D0-4374-8407-9559EBA83D1F}">
      <dgm:prSet/>
      <dgm:spPr/>
      <dgm:t>
        <a:bodyPr/>
        <a:lstStyle/>
        <a:p>
          <a:endParaRPr lang="en-US"/>
        </a:p>
      </dgm:t>
    </dgm:pt>
    <dgm:pt modelId="{F3EAF4E4-F202-4C08-B86F-E1328A84181D}" type="sibTrans" cxnId="{5DBB2C3F-D2D0-4374-8407-9559EBA83D1F}">
      <dgm:prSet/>
      <dgm:spPr/>
      <dgm:t>
        <a:bodyPr/>
        <a:lstStyle/>
        <a:p>
          <a:endParaRPr lang="en-US"/>
        </a:p>
      </dgm:t>
    </dgm:pt>
    <dgm:pt modelId="{46125513-422B-42CF-92AA-386373B962C7}">
      <dgm:prSet custT="1"/>
      <dgm:spPr/>
      <dgm:t>
        <a:bodyPr/>
        <a:lstStyle/>
        <a:p>
          <a:r>
            <a:rPr lang="sr-Latn-ME" sz="2000" b="1" i="0" dirty="0" smtClean="0">
              <a:solidFill>
                <a:schemeClr val="tx1"/>
              </a:solidFill>
            </a:rPr>
            <a:t>- </a:t>
          </a:r>
          <a:r>
            <a:rPr lang="sr-Latn-ME" sz="2000" b="1" i="0" dirty="0">
              <a:solidFill>
                <a:schemeClr val="tx1"/>
              </a:solidFill>
            </a:rPr>
            <a:t>ne smije doći do trajnog preopterećenja jednog od transformatora</a:t>
          </a:r>
          <a:r>
            <a:rPr lang="sr-Latn-ME" sz="2000" b="1" dirty="0">
              <a:solidFill>
                <a:schemeClr val="tx1"/>
              </a:solidFill>
            </a:rPr>
            <a:t> </a:t>
          </a:r>
          <a:br>
            <a:rPr lang="sr-Latn-ME" sz="2000" b="1" dirty="0">
              <a:solidFill>
                <a:schemeClr val="tx1"/>
              </a:solidFill>
            </a:rPr>
          </a:br>
          <a:endParaRPr lang="en-US" sz="2000" b="1" dirty="0">
            <a:solidFill>
              <a:schemeClr val="tx1"/>
            </a:solidFill>
          </a:endParaRPr>
        </a:p>
      </dgm:t>
    </dgm:pt>
    <dgm:pt modelId="{7B29123E-956A-4842-AD59-AB889478A7AF}" type="parTrans" cxnId="{0A33C5A4-5689-4C78-B6A0-394F6AFF6B96}">
      <dgm:prSet/>
      <dgm:spPr/>
      <dgm:t>
        <a:bodyPr/>
        <a:lstStyle/>
        <a:p>
          <a:endParaRPr lang="en-US"/>
        </a:p>
      </dgm:t>
    </dgm:pt>
    <dgm:pt modelId="{198B07E9-0F4C-4CE7-B92C-2308895A73F1}" type="sibTrans" cxnId="{0A33C5A4-5689-4C78-B6A0-394F6AFF6B96}">
      <dgm:prSet/>
      <dgm:spPr/>
      <dgm:t>
        <a:bodyPr/>
        <a:lstStyle/>
        <a:p>
          <a:endParaRPr lang="en-US"/>
        </a:p>
      </dgm:t>
    </dgm:pt>
    <dgm:pt modelId="{75972A27-1ACD-48DA-89AC-7253CBF52604}" type="pres">
      <dgm:prSet presAssocID="{CE64F245-44A6-4FE5-B59F-8B4D9EF2CB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AF867D4-98ED-4DF9-BD35-277E52EA762E}" type="pres">
      <dgm:prSet presAssocID="{8EBA1020-9C02-4CDD-AA68-C4E369D731A1}" presName="parentText" presStyleLbl="node1" presStyleIdx="0" presStyleCnt="5" custScaleY="125802" custLinFactY="-35019" custLinFactNeighborX="-40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0D7FE6A-F106-4C30-9606-DF73A8BADAAD}" type="pres">
      <dgm:prSet presAssocID="{FEC763C7-B4AF-4AF1-BC0B-F2DA62AD1404}" presName="spacer" presStyleCnt="0"/>
      <dgm:spPr/>
    </dgm:pt>
    <dgm:pt modelId="{B6D354FA-C5FA-4A63-BE72-05354521786A}" type="pres">
      <dgm:prSet presAssocID="{1E6039AB-66C3-455D-B412-94BBCBC48CC2}" presName="parentText" presStyleLbl="node1" presStyleIdx="1" presStyleCnt="5" custScaleY="10270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20E595-A3DB-4F3A-ACD4-8E80C926FD8E}" type="pres">
      <dgm:prSet presAssocID="{7D3EE3FB-CB7F-4CA5-8816-7B0B4B571F82}" presName="spacer" presStyleCnt="0"/>
      <dgm:spPr/>
    </dgm:pt>
    <dgm:pt modelId="{C988C201-5569-4DB5-8C1A-F13403681673}" type="pres">
      <dgm:prSet presAssocID="{AF9AFB19-CBF5-484A-A115-F30EDA99E228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27265D-08C3-4CA1-B793-CD33FFFBF553}" type="pres">
      <dgm:prSet presAssocID="{D6EF2BC9-3EA5-46A5-91B8-99102B2B324E}" presName="spacer" presStyleCnt="0"/>
      <dgm:spPr/>
    </dgm:pt>
    <dgm:pt modelId="{42360F2E-769A-4471-A344-397C3C893897}" type="pres">
      <dgm:prSet presAssocID="{BDBFF1D9-90D1-497D-8258-CA86DED8753F}" presName="parentText" presStyleLbl="node1" presStyleIdx="3" presStyleCnt="5" custScaleY="11561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1E0DB95-ABBE-4D77-AF97-FD2ACCE20AEF}" type="pres">
      <dgm:prSet presAssocID="{F3EAF4E4-F202-4C08-B86F-E1328A84181D}" presName="spacer" presStyleCnt="0"/>
      <dgm:spPr/>
    </dgm:pt>
    <dgm:pt modelId="{ACFDCAF4-1BFE-4FD2-B929-AAB07D6FE671}" type="pres">
      <dgm:prSet presAssocID="{46125513-422B-42CF-92AA-386373B962C7}" presName="parentText" presStyleLbl="node1" presStyleIdx="4" presStyleCnt="5" custScaleY="111689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AD75D83-EA6B-4043-9832-FEB132353EE5}" type="presOf" srcId="{BDBFF1D9-90D1-497D-8258-CA86DED8753F}" destId="{42360F2E-769A-4471-A344-397C3C893897}" srcOrd="0" destOrd="0" presId="urn:microsoft.com/office/officeart/2005/8/layout/vList2"/>
    <dgm:cxn modelId="{166555D7-B248-4B68-B83C-62A912BE18B1}" srcId="{CE64F245-44A6-4FE5-B59F-8B4D9EF2CB1D}" destId="{AF9AFB19-CBF5-484A-A115-F30EDA99E228}" srcOrd="2" destOrd="0" parTransId="{E950D8D8-619D-42A0-8962-7104B10419A9}" sibTransId="{D6EF2BC9-3EA5-46A5-91B8-99102B2B324E}"/>
    <dgm:cxn modelId="{BBEE9931-DDFB-4C92-9151-CD6DB11D37A4}" type="presOf" srcId="{8EBA1020-9C02-4CDD-AA68-C4E369D731A1}" destId="{7AF867D4-98ED-4DF9-BD35-277E52EA762E}" srcOrd="0" destOrd="0" presId="urn:microsoft.com/office/officeart/2005/8/layout/vList2"/>
    <dgm:cxn modelId="{45AA1697-1484-487D-A999-478DBD5FB9EF}" type="presOf" srcId="{CE64F245-44A6-4FE5-B59F-8B4D9EF2CB1D}" destId="{75972A27-1ACD-48DA-89AC-7253CBF52604}" srcOrd="0" destOrd="0" presId="urn:microsoft.com/office/officeart/2005/8/layout/vList2"/>
    <dgm:cxn modelId="{5DBB2C3F-D2D0-4374-8407-9559EBA83D1F}" srcId="{CE64F245-44A6-4FE5-B59F-8B4D9EF2CB1D}" destId="{BDBFF1D9-90D1-497D-8258-CA86DED8753F}" srcOrd="3" destOrd="0" parTransId="{D44AD68E-66F1-4E1E-B53C-D7BD6DB2FF44}" sibTransId="{F3EAF4E4-F202-4C08-B86F-E1328A84181D}"/>
    <dgm:cxn modelId="{0A33C5A4-5689-4C78-B6A0-394F6AFF6B96}" srcId="{CE64F245-44A6-4FE5-B59F-8B4D9EF2CB1D}" destId="{46125513-422B-42CF-92AA-386373B962C7}" srcOrd="4" destOrd="0" parTransId="{7B29123E-956A-4842-AD59-AB889478A7AF}" sibTransId="{198B07E9-0F4C-4CE7-B92C-2308895A73F1}"/>
    <dgm:cxn modelId="{9277FBE7-F88E-4EC3-A261-C9A5A575F7F6}" type="presOf" srcId="{AF9AFB19-CBF5-484A-A115-F30EDA99E228}" destId="{C988C201-5569-4DB5-8C1A-F13403681673}" srcOrd="0" destOrd="0" presId="urn:microsoft.com/office/officeart/2005/8/layout/vList2"/>
    <dgm:cxn modelId="{397C3282-3918-4F3E-831E-01748B586DCC}" type="presOf" srcId="{46125513-422B-42CF-92AA-386373B962C7}" destId="{ACFDCAF4-1BFE-4FD2-B929-AAB07D6FE671}" srcOrd="0" destOrd="0" presId="urn:microsoft.com/office/officeart/2005/8/layout/vList2"/>
    <dgm:cxn modelId="{CD0682BC-197D-4A34-9631-80A2D6274C0A}" type="presOf" srcId="{1E6039AB-66C3-455D-B412-94BBCBC48CC2}" destId="{B6D354FA-C5FA-4A63-BE72-05354521786A}" srcOrd="0" destOrd="0" presId="urn:microsoft.com/office/officeart/2005/8/layout/vList2"/>
    <dgm:cxn modelId="{F4AD0CF3-C84A-47B3-B454-42B96E119675}" srcId="{CE64F245-44A6-4FE5-B59F-8B4D9EF2CB1D}" destId="{1E6039AB-66C3-455D-B412-94BBCBC48CC2}" srcOrd="1" destOrd="0" parTransId="{D3514D41-0B37-4B25-A7C2-0F6810C0AA01}" sibTransId="{7D3EE3FB-CB7F-4CA5-8816-7B0B4B571F82}"/>
    <dgm:cxn modelId="{70FF107A-EE44-4EFA-853B-2D4C5999AFAB}" srcId="{CE64F245-44A6-4FE5-B59F-8B4D9EF2CB1D}" destId="{8EBA1020-9C02-4CDD-AA68-C4E369D731A1}" srcOrd="0" destOrd="0" parTransId="{4D85057E-3246-4C40-B1DD-35BE0BDCAF47}" sibTransId="{FEC763C7-B4AF-4AF1-BC0B-F2DA62AD1404}"/>
    <dgm:cxn modelId="{C7D2B628-BE53-4BD3-88F4-16A19410F25F}" type="presParOf" srcId="{75972A27-1ACD-48DA-89AC-7253CBF52604}" destId="{7AF867D4-98ED-4DF9-BD35-277E52EA762E}" srcOrd="0" destOrd="0" presId="urn:microsoft.com/office/officeart/2005/8/layout/vList2"/>
    <dgm:cxn modelId="{1709FA4B-9AAB-45B4-A811-D85704F6A0BA}" type="presParOf" srcId="{75972A27-1ACD-48DA-89AC-7253CBF52604}" destId="{00D7FE6A-F106-4C30-9606-DF73A8BADAAD}" srcOrd="1" destOrd="0" presId="urn:microsoft.com/office/officeart/2005/8/layout/vList2"/>
    <dgm:cxn modelId="{CE750B1D-F5B3-4621-8D11-B19B0B30DBEA}" type="presParOf" srcId="{75972A27-1ACD-48DA-89AC-7253CBF52604}" destId="{B6D354FA-C5FA-4A63-BE72-05354521786A}" srcOrd="2" destOrd="0" presId="urn:microsoft.com/office/officeart/2005/8/layout/vList2"/>
    <dgm:cxn modelId="{24BE56C9-1418-47DB-A025-6299FC2DA1DD}" type="presParOf" srcId="{75972A27-1ACD-48DA-89AC-7253CBF52604}" destId="{F920E595-A3DB-4F3A-ACD4-8E80C926FD8E}" srcOrd="3" destOrd="0" presId="urn:microsoft.com/office/officeart/2005/8/layout/vList2"/>
    <dgm:cxn modelId="{EBC8D72A-349D-4B42-A043-F962E2EE1245}" type="presParOf" srcId="{75972A27-1ACD-48DA-89AC-7253CBF52604}" destId="{C988C201-5569-4DB5-8C1A-F13403681673}" srcOrd="4" destOrd="0" presId="urn:microsoft.com/office/officeart/2005/8/layout/vList2"/>
    <dgm:cxn modelId="{1FEE8950-3CCC-4CAC-8926-7166E790D4ED}" type="presParOf" srcId="{75972A27-1ACD-48DA-89AC-7253CBF52604}" destId="{6927265D-08C3-4CA1-B793-CD33FFFBF553}" srcOrd="5" destOrd="0" presId="urn:microsoft.com/office/officeart/2005/8/layout/vList2"/>
    <dgm:cxn modelId="{E74CCC17-8694-4B6E-BE2D-EE304389771B}" type="presParOf" srcId="{75972A27-1ACD-48DA-89AC-7253CBF52604}" destId="{42360F2E-769A-4471-A344-397C3C893897}" srcOrd="6" destOrd="0" presId="urn:microsoft.com/office/officeart/2005/8/layout/vList2"/>
    <dgm:cxn modelId="{9337C5C9-DCC9-4584-A1A2-9A875130B524}" type="presParOf" srcId="{75972A27-1ACD-48DA-89AC-7253CBF52604}" destId="{01E0DB95-ABBE-4D77-AF97-FD2ACCE20AEF}" srcOrd="7" destOrd="0" presId="urn:microsoft.com/office/officeart/2005/8/layout/vList2"/>
    <dgm:cxn modelId="{37AD9C7C-09B8-414D-BD2B-2F1D8AC3B85D}" type="presParOf" srcId="{75972A27-1ACD-48DA-89AC-7253CBF52604}" destId="{ACFDCAF4-1BFE-4FD2-B929-AAB07D6FE67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0C538-0825-4743-AC31-416FA062204E}">
      <dsp:nvSpPr>
        <dsp:cNvPr id="0" name=""/>
        <dsp:cNvSpPr/>
      </dsp:nvSpPr>
      <dsp:spPr>
        <a:xfrm>
          <a:off x="0" y="2492"/>
          <a:ext cx="689111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B57E91-39E9-48F3-B44B-51A94DE5E766}">
      <dsp:nvSpPr>
        <dsp:cNvPr id="0" name=""/>
        <dsp:cNvSpPr/>
      </dsp:nvSpPr>
      <dsp:spPr>
        <a:xfrm>
          <a:off x="0" y="0"/>
          <a:ext cx="6891118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800" b="1" i="0" kern="1200" dirty="0" smtClean="0"/>
            <a:t>pri </a:t>
          </a:r>
          <a:r>
            <a:rPr lang="sr-Latn-ME" sz="2800" b="1" i="0" kern="1200" dirty="0"/>
            <a:t>neopterećenoj sekundarnoj mreži kroz sekundarne namotaje ne teku struje</a:t>
          </a:r>
          <a:endParaRPr lang="en-US" sz="2800" b="1" kern="1200" dirty="0"/>
        </a:p>
      </dsp:txBody>
      <dsp:txXfrm>
        <a:off x="0" y="0"/>
        <a:ext cx="6891118" cy="1700138"/>
      </dsp:txXfrm>
    </dsp:sp>
    <dsp:sp modelId="{63BCD706-B8EA-4711-94F7-594BC7B6B8BC}">
      <dsp:nvSpPr>
        <dsp:cNvPr id="0" name=""/>
        <dsp:cNvSpPr/>
      </dsp:nvSpPr>
      <dsp:spPr>
        <a:xfrm>
          <a:off x="0" y="1702630"/>
          <a:ext cx="6891118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38B623-5A71-4E88-845B-F89AD0C8DCB1}">
      <dsp:nvSpPr>
        <dsp:cNvPr id="0" name=""/>
        <dsp:cNvSpPr/>
      </dsp:nvSpPr>
      <dsp:spPr>
        <a:xfrm>
          <a:off x="0" y="1702630"/>
          <a:ext cx="6891118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800" b="1" i="0" kern="1200" dirty="0"/>
            <a:t>transformatori dijele opterećenje srazmjerno svojim naznačenim snagama </a:t>
          </a:r>
          <a:r>
            <a:rPr lang="sr-Latn-ME" sz="2800" b="0" i="0" kern="1200" dirty="0"/>
            <a:t>(ne smiju se previše razlikovati; odnos najveće prema najmanjoj ne smije biti veći od tri)</a:t>
          </a:r>
          <a:endParaRPr lang="en-US" sz="2800" kern="1200" dirty="0"/>
        </a:p>
      </dsp:txBody>
      <dsp:txXfrm>
        <a:off x="0" y="1702630"/>
        <a:ext cx="6891118" cy="1700138"/>
      </dsp:txXfrm>
    </dsp:sp>
    <dsp:sp modelId="{68F5DA63-56A3-42BD-80C1-25C0DC82C13A}">
      <dsp:nvSpPr>
        <dsp:cNvPr id="0" name=""/>
        <dsp:cNvSpPr/>
      </dsp:nvSpPr>
      <dsp:spPr>
        <a:xfrm>
          <a:off x="0" y="3402769"/>
          <a:ext cx="6891118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585C27-04A3-4FE2-B63A-C86C574442E0}">
      <dsp:nvSpPr>
        <dsp:cNvPr id="0" name=""/>
        <dsp:cNvSpPr/>
      </dsp:nvSpPr>
      <dsp:spPr>
        <a:xfrm>
          <a:off x="0" y="3402769"/>
          <a:ext cx="6891118" cy="1700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800" b="1" i="0" kern="1200" dirty="0"/>
            <a:t>nema faznog pomjeraja između odgovarajućih veličina pojedinih transformatora</a:t>
          </a:r>
          <a:r>
            <a:rPr lang="sr-Latn-ME" sz="2800" b="1" kern="1200" dirty="0"/>
            <a:t> </a:t>
          </a:r>
          <a:r>
            <a:rPr lang="sr-Latn-ME" sz="2600" kern="1200" dirty="0"/>
            <a:t/>
          </a:r>
          <a:br>
            <a:rPr lang="sr-Latn-ME" sz="2600" kern="1200" dirty="0"/>
          </a:br>
          <a:endParaRPr lang="en-US" sz="2600" kern="1200" dirty="0"/>
        </a:p>
      </dsp:txBody>
      <dsp:txXfrm>
        <a:off x="0" y="3402769"/>
        <a:ext cx="6891118" cy="17001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F867D4-98ED-4DF9-BD35-277E52EA762E}">
      <dsp:nvSpPr>
        <dsp:cNvPr id="0" name=""/>
        <dsp:cNvSpPr/>
      </dsp:nvSpPr>
      <dsp:spPr>
        <a:xfrm>
          <a:off x="0" y="0"/>
          <a:ext cx="6975524" cy="139240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000" b="1" i="0" kern="1200" dirty="0" smtClean="0">
              <a:solidFill>
                <a:schemeClr val="tx1"/>
              </a:solidFill>
            </a:rPr>
            <a:t>-primarni </a:t>
          </a:r>
          <a:r>
            <a:rPr lang="sr-Latn-ME" sz="2000" b="1" i="0" kern="1200" dirty="0">
              <a:solidFill>
                <a:schemeClr val="tx1"/>
              </a:solidFill>
            </a:rPr>
            <a:t>namotaji moraju da budu predviđeni za isti napon, a odnosi transformacije (m) svih transformatora moraju biti jednaki</a:t>
          </a:r>
          <a:r>
            <a:rPr lang="sr-Latn-ME" sz="2000" b="1" kern="1200" dirty="0">
              <a:solidFill>
                <a:schemeClr val="tx1"/>
              </a:solidFill>
            </a:rPr>
            <a:t> 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67971" y="67971"/>
        <a:ext cx="6839582" cy="1256459"/>
      </dsp:txXfrm>
    </dsp:sp>
    <dsp:sp modelId="{B6D354FA-C5FA-4A63-BE72-05354521786A}">
      <dsp:nvSpPr>
        <dsp:cNvPr id="0" name=""/>
        <dsp:cNvSpPr/>
      </dsp:nvSpPr>
      <dsp:spPr>
        <a:xfrm>
          <a:off x="0" y="1450060"/>
          <a:ext cx="6975524" cy="1136726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000" b="1" i="0" kern="1200" dirty="0" smtClean="0">
              <a:solidFill>
                <a:schemeClr val="tx1"/>
              </a:solidFill>
            </a:rPr>
            <a:t>-transformatori </a:t>
          </a:r>
          <a:r>
            <a:rPr lang="sr-Latn-ME" sz="2000" b="1" i="0" kern="1200" dirty="0">
              <a:solidFill>
                <a:schemeClr val="tx1"/>
              </a:solidFill>
            </a:rPr>
            <a:t>moraju imati istu spregu </a:t>
          </a:r>
          <a:r>
            <a:rPr lang="sr-Latn-ME" sz="2000" b="1" i="0" kern="1200" dirty="0" smtClean="0">
              <a:solidFill>
                <a:schemeClr val="tx1"/>
              </a:solidFill>
            </a:rPr>
            <a:t>namotaja (iste sprežne brojeve n), ili transformatori moraju pripadati istoj sprežnoj grupi</a:t>
          </a:r>
          <a:r>
            <a:rPr lang="sr-Latn-ME" sz="2000" b="1" kern="1200" dirty="0" smtClean="0">
              <a:solidFill>
                <a:schemeClr val="tx1"/>
              </a:solidFill>
            </a:rPr>
            <a:t> 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55490" y="1505550"/>
        <a:ext cx="6864544" cy="1025746"/>
      </dsp:txXfrm>
    </dsp:sp>
    <dsp:sp modelId="{C988C201-5569-4DB5-8C1A-F13403681673}">
      <dsp:nvSpPr>
        <dsp:cNvPr id="0" name=""/>
        <dsp:cNvSpPr/>
      </dsp:nvSpPr>
      <dsp:spPr>
        <a:xfrm>
          <a:off x="0" y="2618466"/>
          <a:ext cx="6975524" cy="110682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000" b="1" i="0" kern="1200" dirty="0" smtClean="0">
              <a:solidFill>
                <a:schemeClr val="tx1"/>
              </a:solidFill>
            </a:rPr>
            <a:t>-relativne </a:t>
          </a:r>
          <a:r>
            <a:rPr lang="sr-Latn-ME" sz="2000" b="1" i="0" kern="1200" dirty="0">
              <a:solidFill>
                <a:schemeClr val="tx1"/>
              </a:solidFill>
            </a:rPr>
            <a:t>vrijednosti napona kratkog spoja svih transformatora moraju biti </a:t>
          </a:r>
          <a:r>
            <a:rPr lang="sr-Latn-ME" sz="2000" b="1" i="0" kern="1200" dirty="0" smtClean="0">
              <a:solidFill>
                <a:schemeClr val="tx1"/>
              </a:solidFill>
            </a:rPr>
            <a:t>jednake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54030" y="2672496"/>
        <a:ext cx="6867464" cy="998760"/>
      </dsp:txXfrm>
    </dsp:sp>
    <dsp:sp modelId="{42360F2E-769A-4471-A344-397C3C893897}">
      <dsp:nvSpPr>
        <dsp:cNvPr id="0" name=""/>
        <dsp:cNvSpPr/>
      </dsp:nvSpPr>
      <dsp:spPr>
        <a:xfrm>
          <a:off x="0" y="3756966"/>
          <a:ext cx="6975524" cy="1279638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i="0" kern="1200" dirty="0" smtClean="0">
              <a:solidFill>
                <a:schemeClr val="tx1"/>
              </a:solidFill>
            </a:rPr>
            <a:t>-da </a:t>
          </a:r>
          <a:r>
            <a:rPr lang="pl-PL" sz="2000" b="1" i="0" kern="1200" dirty="0">
              <a:solidFill>
                <a:schemeClr val="tx1"/>
              </a:solidFill>
            </a:rPr>
            <a:t>odgovarajući krajevi budu vezani na sabirnice</a:t>
          </a:r>
          <a:r>
            <a:rPr lang="pl-PL" sz="2000" b="0" i="0" kern="1200" dirty="0"/>
            <a:t>.</a:t>
          </a:r>
          <a:r>
            <a:rPr lang="pl-PL" sz="2000" kern="1200" dirty="0"/>
            <a:t> </a:t>
          </a:r>
          <a:endParaRPr lang="en-US" sz="2000" kern="1200" dirty="0"/>
        </a:p>
      </dsp:txBody>
      <dsp:txXfrm>
        <a:off x="62467" y="3819433"/>
        <a:ext cx="6850590" cy="1154704"/>
      </dsp:txXfrm>
    </dsp:sp>
    <dsp:sp modelId="{ACFDCAF4-1BFE-4FD2-B929-AAB07D6FE671}">
      <dsp:nvSpPr>
        <dsp:cNvPr id="0" name=""/>
        <dsp:cNvSpPr/>
      </dsp:nvSpPr>
      <dsp:spPr>
        <a:xfrm>
          <a:off x="0" y="5068285"/>
          <a:ext cx="6975524" cy="1236196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ME" sz="2000" b="1" i="0" kern="1200" dirty="0" smtClean="0">
              <a:solidFill>
                <a:schemeClr val="tx1"/>
              </a:solidFill>
            </a:rPr>
            <a:t>- </a:t>
          </a:r>
          <a:r>
            <a:rPr lang="sr-Latn-ME" sz="2000" b="1" i="0" kern="1200" dirty="0">
              <a:solidFill>
                <a:schemeClr val="tx1"/>
              </a:solidFill>
            </a:rPr>
            <a:t>ne smije doći do trajnog preopterećenja jednog od transformatora</a:t>
          </a:r>
          <a:r>
            <a:rPr lang="sr-Latn-ME" sz="2000" b="1" kern="1200" dirty="0">
              <a:solidFill>
                <a:schemeClr val="tx1"/>
              </a:solidFill>
            </a:rPr>
            <a:t> </a:t>
          </a:r>
          <a:br>
            <a:rPr lang="sr-Latn-ME" sz="2000" b="1" kern="1200" dirty="0">
              <a:solidFill>
                <a:schemeClr val="tx1"/>
              </a:solidFill>
            </a:rPr>
          </a:br>
          <a:endParaRPr lang="en-US" sz="2000" b="1" kern="1200" dirty="0">
            <a:solidFill>
              <a:schemeClr val="tx1"/>
            </a:solidFill>
          </a:endParaRPr>
        </a:p>
      </dsp:txBody>
      <dsp:txXfrm>
        <a:off x="60346" y="5128631"/>
        <a:ext cx="6854832" cy="1115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001D35-1180-42B3-97D8-199A280AD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A7243E7-F1EC-4D45-9E01-704A773552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9B9294E-AE84-4883-A195-5A4170F00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4DEFD-7AA1-413B-98EA-4B44CE38DEA2}" type="datetimeFigureOut">
              <a:rPr lang="sr-Latn-ME" smtClean="0"/>
              <a:pPr/>
              <a:t>27.11.2021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4EB6A5C-0D20-40EB-BD30-9477ACC52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62BAF58-6DBE-4D06-AB8E-A1DEB4D75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5112-2438-4E5C-8266-A0AE266F2EF1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433769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56A3DA-B450-417D-9C2A-B3B474832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7667E09-1345-4642-B99B-BC5E6183F1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7E877ED-6510-4433-AEF0-68714EAAE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4DEFD-7AA1-413B-98EA-4B44CE38DEA2}" type="datetimeFigureOut">
              <a:rPr lang="sr-Latn-ME" smtClean="0"/>
              <a:pPr/>
              <a:t>27.11.2021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F404E3A-806B-4D49-9DDF-E471BC26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E8F17BC-F338-40B7-A16B-A7CBB4777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5112-2438-4E5C-8266-A0AE266F2EF1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1001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96F26C4-8900-4063-A554-ACB97C3E62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91A3387-DB15-4776-BC99-52827ABD0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55AEFE0-AC28-448A-9E27-5AF91227A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4DEFD-7AA1-413B-98EA-4B44CE38DEA2}" type="datetimeFigureOut">
              <a:rPr lang="sr-Latn-ME" smtClean="0"/>
              <a:pPr/>
              <a:t>27.11.2021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11B6280-39DF-4313-A78B-4FB30F7F2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0551C34-BB34-40B4-A95C-935DC4C5E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5112-2438-4E5C-8266-A0AE266F2EF1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54102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403698-DE8E-4C79-A8B0-EEDB5F5B9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379FCD-6749-44C3-9EBA-F1759BDF0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D1B8304-BA8B-4706-BA64-A7740D91E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4DEFD-7AA1-413B-98EA-4B44CE38DEA2}" type="datetimeFigureOut">
              <a:rPr lang="sr-Latn-ME" smtClean="0"/>
              <a:pPr/>
              <a:t>27.11.2021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1F4599B-6A5F-4F91-98E7-8F2C75342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0B103F-E283-42A7-AF48-F877C08B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5112-2438-4E5C-8266-A0AE266F2EF1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401527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930D85-83D1-441F-8462-F5187E7BC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771BA56-600C-498C-B90C-E732D14B7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1593090-D672-4ABB-BCB6-57C199C30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4DEFD-7AA1-413B-98EA-4B44CE38DEA2}" type="datetimeFigureOut">
              <a:rPr lang="sr-Latn-ME" smtClean="0"/>
              <a:pPr/>
              <a:t>27.11.2021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89A641-2D3B-4531-9E4B-EFDCA7C5E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8E3F4FD-822B-476D-BDC6-42B15C005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5112-2438-4E5C-8266-A0AE266F2EF1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6007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793417-E7A4-47CB-AF45-695BD578D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487583-2762-4501-9397-8AEF48FD1E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CB7C236-A0FA-4DFB-9AFD-A54860A4A6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67839D5-8CF9-4E7B-8C6D-5DF49F468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4DEFD-7AA1-413B-98EA-4B44CE38DEA2}" type="datetimeFigureOut">
              <a:rPr lang="sr-Latn-ME" smtClean="0"/>
              <a:pPr/>
              <a:t>27.11.2021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AE42DC3-A7A8-41F7-891B-45FCBE999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BB3D877-074F-463C-8BC5-EE1598E66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5112-2438-4E5C-8266-A0AE266F2EF1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452372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DF6A56-1025-425B-82F6-207200A52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7CBC535-99C6-49EA-8D68-9F3059DCB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6847D0B-5938-4995-B5DB-CF4B891AE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D375645-FE7F-4FC9-9BAD-B1DAEA1C9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7ABE1A80-B9EC-44E4-9145-40E609F30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B12E3FD-8E1D-4D0A-AD4E-5286572E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4DEFD-7AA1-413B-98EA-4B44CE38DEA2}" type="datetimeFigureOut">
              <a:rPr lang="sr-Latn-ME" smtClean="0"/>
              <a:pPr/>
              <a:t>27.11.2021</a:t>
            </a:fld>
            <a:endParaRPr lang="sr-Latn-M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53572A5-ACFF-4376-A600-F5A74FBFA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8253833-5363-4915-9CF9-C7CFE1550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5112-2438-4E5C-8266-A0AE266F2EF1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334425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83B106-C221-485E-8187-8734D61BE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E7DF845-E7FA-4834-9725-E1D7CB0F9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4DEFD-7AA1-413B-98EA-4B44CE38DEA2}" type="datetimeFigureOut">
              <a:rPr lang="sr-Latn-ME" smtClean="0"/>
              <a:pPr/>
              <a:t>27.11.2021</a:t>
            </a:fld>
            <a:endParaRPr lang="sr-Latn-M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0DB5792-CBCC-40A2-9418-65F037BE2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219D543-80CA-4834-8352-570718227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5112-2438-4E5C-8266-A0AE266F2EF1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24240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6FC0297-520C-48A9-B456-C3C3B9A5D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4DEFD-7AA1-413B-98EA-4B44CE38DEA2}" type="datetimeFigureOut">
              <a:rPr lang="sr-Latn-ME" smtClean="0"/>
              <a:pPr/>
              <a:t>27.11.2021</a:t>
            </a:fld>
            <a:endParaRPr lang="sr-Latn-M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C8D749A-8900-4534-93F8-2EE9047F1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BD097DF-CB84-456D-9264-62FFBD7F3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5112-2438-4E5C-8266-A0AE266F2EF1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57504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8ED24A-9937-475F-BBF9-3F7F3304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C797B2-9952-4E88-9060-D9AA9D5D1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7655313-937A-4102-A071-0010EF109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C104D51-B6F8-4746-9FE1-CCFB53726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4DEFD-7AA1-413B-98EA-4B44CE38DEA2}" type="datetimeFigureOut">
              <a:rPr lang="sr-Latn-ME" smtClean="0"/>
              <a:pPr/>
              <a:t>27.11.2021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1CB5472-A3C1-4E15-917C-D841FB3A0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3CB4405-760B-4B32-A6CB-994E55AE1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5112-2438-4E5C-8266-A0AE266F2EF1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42407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D1E69C-E52A-4B2A-A952-64DD57087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2CF8049-27C7-42E8-927C-39051A6ABE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F08CBC2-186E-453E-9E16-82C2287EC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97383DE-FC6E-45B4-B4B5-CB696E99D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4DEFD-7AA1-413B-98EA-4B44CE38DEA2}" type="datetimeFigureOut">
              <a:rPr lang="sr-Latn-ME" smtClean="0"/>
              <a:pPr/>
              <a:t>27.11.2021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471931E-1052-48C5-B18E-0B239925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8453B28-FE1A-4A29-BBF6-686AB87F9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5112-2438-4E5C-8266-A0AE266F2EF1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39556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0BB0B9E-0334-4B41-B0E5-B5E6E9F02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D30D4CC-689D-46FA-906B-302E6142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FFA5A2C-6AB2-407A-B17C-9B35FD8F9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4DEFD-7AA1-413B-98EA-4B44CE38DEA2}" type="datetimeFigureOut">
              <a:rPr lang="sr-Latn-ME" smtClean="0"/>
              <a:pPr/>
              <a:t>27.11.2021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849AEF-74E6-449E-8E08-43C8201D9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A0C544F-E8E7-4743-9428-94C428282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C5112-2438-4E5C-8266-A0AE266F2EF1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42562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E23430-6383-45EE-9707-EDFEB25F09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sr-Latn-ME" sz="5000"/>
              <a:t>Paralelni rad transformatora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005DD44-3066-4A23-993D-5D05516CB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sr-Latn-ME" sz="2000"/>
              <a:t>Visokonaponska razvodna postrojenja</a:t>
            </a:r>
          </a:p>
        </p:txBody>
      </p:sp>
      <p:sp>
        <p:nvSpPr>
          <p:cNvPr id="37" name="Freeform: Shape 8">
            <a:extLst>
              <a:ext uri="{FF2B5EF4-FFF2-40B4-BE49-F238E27FC236}">
                <a16:creationId xmlns="" xmlns:a16="http://schemas.microsoft.com/office/drawing/2014/main" id="{E49CC64F-7275-4E33-961B-0C5CDC4398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67BF444-45B9-4DB3-A3D7-28D25692861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10494" r="10591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467637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457200"/>
            <a:ext cx="11673840" cy="5719763"/>
          </a:xfrm>
        </p:spPr>
        <p:txBody>
          <a:bodyPr>
            <a:normAutofit/>
          </a:bodyPr>
          <a:lstStyle/>
          <a:p>
            <a:r>
              <a:rPr lang="sr-Latn-ME" sz="3200" dirty="0">
                <a:solidFill>
                  <a:srgbClr val="FF0000"/>
                </a:solidFill>
                <a:latin typeface="OpenSans"/>
              </a:rPr>
              <a:t>Vrlo često se u visokonaponskim postrojenjima zahtijeva da dva ili više transformatora snage rade paralelno, odnosno da njihovi primarni namotaji budu priključeni na zajedničke </a:t>
            </a:r>
            <a:r>
              <a:rPr lang="sr-Latn-ME" sz="3200" dirty="0" smtClean="0">
                <a:solidFill>
                  <a:srgbClr val="FF0000"/>
                </a:solidFill>
                <a:latin typeface="OpenSans"/>
              </a:rPr>
              <a:t>sabirnice</a:t>
            </a:r>
            <a:r>
              <a:rPr lang="en-US" sz="3200" dirty="0" smtClean="0">
                <a:solidFill>
                  <a:srgbClr val="FF0000"/>
                </a:solidFill>
                <a:latin typeface="OpenSans"/>
              </a:rPr>
              <a:t>,</a:t>
            </a:r>
            <a:r>
              <a:rPr lang="sr-Latn-ME" sz="3200" dirty="0" smtClean="0">
                <a:solidFill>
                  <a:srgbClr val="FF0000"/>
                </a:solidFill>
                <a:latin typeface="OpenSans"/>
              </a:rPr>
              <a:t> </a:t>
            </a:r>
            <a:r>
              <a:rPr lang="sr-Latn-ME" sz="3200" dirty="0">
                <a:solidFill>
                  <a:srgbClr val="FF0000"/>
                </a:solidFill>
                <a:latin typeface="OpenSans"/>
              </a:rPr>
              <a:t>a sekundarni </a:t>
            </a:r>
            <a:r>
              <a:rPr lang="sr-Latn-ME" sz="3200" dirty="0" smtClean="0">
                <a:solidFill>
                  <a:srgbClr val="FF0000"/>
                </a:solidFill>
                <a:latin typeface="OpenSans"/>
              </a:rPr>
              <a:t>namotaji,</a:t>
            </a:r>
            <a:r>
              <a:rPr lang="en-US" sz="3200" dirty="0" smtClean="0">
                <a:solidFill>
                  <a:srgbClr val="FF0000"/>
                </a:solidFill>
                <a:latin typeface="OpenSans"/>
              </a:rPr>
              <a:t> </a:t>
            </a:r>
            <a:r>
              <a:rPr lang="sr-Latn-ME" sz="3200" dirty="0" smtClean="0">
                <a:solidFill>
                  <a:srgbClr val="FF0000"/>
                </a:solidFill>
                <a:latin typeface="OpenSans"/>
              </a:rPr>
              <a:t>takođe</a:t>
            </a:r>
            <a:r>
              <a:rPr lang="sr-Latn-ME" sz="3200" dirty="0">
                <a:solidFill>
                  <a:srgbClr val="FF0000"/>
                </a:solidFill>
                <a:latin typeface="OpenSans"/>
              </a:rPr>
              <a:t>, na zajedničke sabirnice ili mrežu.</a:t>
            </a: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F16B03C-F5B2-4A92-906D-3525B54AA8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r="2763" b="-2"/>
          <a:stretch/>
        </p:blipFill>
        <p:spPr>
          <a:xfrm>
            <a:off x="4346448" y="2526567"/>
            <a:ext cx="4736592" cy="420951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78077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"/>
            <a:ext cx="12024360" cy="6553200"/>
          </a:xfrm>
        </p:spPr>
        <p:txBody>
          <a:bodyPr>
            <a:normAutofit lnSpcReduction="10000"/>
          </a:bodyPr>
          <a:lstStyle/>
          <a:p>
            <a:r>
              <a:rPr lang="sr-Latn-ME" sz="3200" dirty="0">
                <a:latin typeface="OpenSans"/>
              </a:rPr>
              <a:t>Paralelni rad dva ili više transformatora ostvaruje se spajanjem istoimenih priključaka visokonaponske strane svih transformatora na odgovarajuće faze visokonaponske mreže, kao i spajanjem istoimenih priključaka niskonaponske strane svih transformatora na odgovarajuće faze niskonaponske mreže</a:t>
            </a:r>
            <a:r>
              <a:rPr lang="sr-Latn-ME" sz="3200" dirty="0" smtClean="0">
                <a:latin typeface="OpenSans"/>
              </a:rPr>
              <a:t>.</a:t>
            </a:r>
            <a:endParaRPr lang="en-US" sz="3200" dirty="0" smtClean="0">
              <a:latin typeface="OpenSans"/>
            </a:endParaRPr>
          </a:p>
          <a:p>
            <a:r>
              <a:rPr lang="sr-Latn-ME" sz="3200" dirty="0">
                <a:latin typeface="OpenSans"/>
              </a:rPr>
              <a:t>Paralelni rad se može vršiti preko sabirnica ili preko mreže. </a:t>
            </a:r>
          </a:p>
          <a:p>
            <a:r>
              <a:rPr lang="sr-Latn-ME" sz="3200" dirty="0">
                <a:latin typeface="OpenSans"/>
              </a:rPr>
              <a:t>Ovo rješenje je skuplje nego izbor jednog transformatora veće snage.</a:t>
            </a:r>
          </a:p>
          <a:p>
            <a:r>
              <a:rPr lang="sr-Latn-ME" sz="3200" dirty="0">
                <a:latin typeface="OpenSans"/>
              </a:rPr>
              <a:t>Njemu se pribjegava u slučajevima podmirivanja potrebe dodatnih potrošača koji ranije nijesu bili predviđeni, podmirenja povremenih dodatnih opterećenja, etapne izgradnje trafostanice ili potrebe za većom pogonskom sigurnošću, koja se ogleda u držanju rezervnog transformatora za slučaj kvara jednog od transformatora. </a:t>
            </a:r>
            <a:endParaRPr lang="sr-Latn-ME" sz="20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0626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42285737-90EE-47DC-AC80-8AE156B119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B57BDC17-F1B3-455F-BBF1-680AA1F25C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="" xmlns:a16="http://schemas.microsoft.com/office/drawing/2014/main" id="{64E2FA9A-FEF7-4501-B0EB-5E45EDD2177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="" xmlns:a16="http://schemas.microsoft.com/office/drawing/2014/main" id="{BC38192B-B4CB-47D4-A3B1-10010247F15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="" xmlns:a16="http://schemas.microsoft.com/office/drawing/2014/main" id="{96330E33-E171-4B0F-82B5-AF7230399B5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="" xmlns:a16="http://schemas.microsoft.com/office/drawing/2014/main" id="{332B1723-69BF-42D7-B757-0FA059E152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="" xmlns:a16="http://schemas.microsoft.com/office/drawing/2014/main" id="{F115D62D-1E96-48D1-A78D-D370A0BFB9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="" xmlns:a16="http://schemas.microsoft.com/office/drawing/2014/main" id="{91C2876A-169D-4822-A766-C00578C88B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90B3B7-690D-4EB7-846E-B0100DC25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sr-Latn-ME" sz="4000" dirty="0">
                <a:solidFill>
                  <a:srgbClr val="FFFFFF"/>
                </a:solidFill>
              </a:rPr>
              <a:t>Kada je </a:t>
            </a:r>
            <a:r>
              <a:rPr lang="sr-Latn-ME" sz="4000" dirty="0" smtClean="0">
                <a:solidFill>
                  <a:srgbClr val="FFFFFF"/>
                </a:solidFill>
              </a:rPr>
              <a:t>paralelni </a:t>
            </a:r>
            <a:r>
              <a:rPr lang="sr-Latn-ME" sz="4000" dirty="0">
                <a:solidFill>
                  <a:srgbClr val="FFFFFF"/>
                </a:solidFill>
              </a:rPr>
              <a:t>rad tehnički korektan?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C1ABE178-947B-46AD-99FB-FE10ED2F56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414808"/>
              </p:ext>
            </p:extLst>
          </p:nvPr>
        </p:nvGraphicFramePr>
        <p:xfrm>
          <a:off x="5010150" y="685800"/>
          <a:ext cx="6891118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54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42285737-90EE-47DC-AC80-8AE156B119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B57BDC17-F1B3-455F-BBF1-680AA1F25C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="" xmlns:a16="http://schemas.microsoft.com/office/drawing/2014/main" id="{64E2FA9A-FEF7-4501-B0EB-5E45EDD2177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="" xmlns:a16="http://schemas.microsoft.com/office/drawing/2014/main" id="{BC38192B-B4CB-47D4-A3B1-10010247F15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="" xmlns:a16="http://schemas.microsoft.com/office/drawing/2014/main" id="{96330E33-E171-4B0F-82B5-AF7230399B5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="" xmlns:a16="http://schemas.microsoft.com/office/drawing/2014/main" id="{332B1723-69BF-42D7-B757-0FA059E152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="" xmlns:a16="http://schemas.microsoft.com/office/drawing/2014/main" id="{F115D62D-1E96-48D1-A78D-D370A0BFB9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="" xmlns:a16="http://schemas.microsoft.com/office/drawing/2014/main" id="{91C2876A-169D-4822-A766-C00578C88B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05ED28-99EC-4CF4-A5A2-65CA7F502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sr-Latn-ME" sz="4000">
                <a:solidFill>
                  <a:srgbClr val="FFFFFF"/>
                </a:solidFill>
              </a:rPr>
              <a:t>Uslovi koje TR moraju da ispune da bi radili u paralelnom radu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="" xmlns:a16="http://schemas.microsoft.com/office/drawing/2014/main" id="{2EE85104-B043-4063-957D-AC7ED2F4C2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8340245"/>
              </p:ext>
            </p:extLst>
          </p:nvPr>
        </p:nvGraphicFramePr>
        <p:xfrm>
          <a:off x="5010150" y="239151"/>
          <a:ext cx="6975524" cy="6330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645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F46C30-6DA9-416B-B2A5-4587D773B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3" y="1783959"/>
            <a:ext cx="4394451" cy="2889114"/>
          </a:xfrm>
        </p:spPr>
        <p:txBody>
          <a:bodyPr anchor="b">
            <a:normAutofit/>
          </a:bodyPr>
          <a:lstStyle/>
          <a:p>
            <a:pPr algn="l"/>
            <a:r>
              <a:rPr lang="sr-Latn-ME" sz="5000" dirty="0"/>
              <a:t>Vrste transformatora </a:t>
            </a:r>
            <a:r>
              <a:rPr lang="sr-Latn-ME" sz="5000" dirty="0" smtClean="0"/>
              <a:t>u električnim mrežama EES-a</a:t>
            </a:r>
            <a:endParaRPr lang="sr-Latn-ME" sz="5000" dirty="0"/>
          </a:p>
        </p:txBody>
      </p:sp>
      <p:sp>
        <p:nvSpPr>
          <p:cNvPr id="17" name="Freeform: Shape 8">
            <a:extLst>
              <a:ext uri="{FF2B5EF4-FFF2-40B4-BE49-F238E27FC236}">
                <a16:creationId xmlns="" xmlns:a16="http://schemas.microsoft.com/office/drawing/2014/main" id="{E49CC64F-7275-4E33-961B-0C5CDC4398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31FECB5-7F5D-4470-BD38-D3555171958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329" r="24086" b="-2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20803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523336-04F3-41FB-B2A8-56E2539B4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88" y="478302"/>
            <a:ext cx="11549577" cy="60631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sr-Latn-ME" sz="3600" b="1" dirty="0" smtClean="0"/>
              <a:t> </a:t>
            </a:r>
            <a:r>
              <a:rPr lang="sr-Latn-ME" sz="3600" b="1" u="sng" dirty="0" smtClean="0"/>
              <a:t>Najčešća podjela </a:t>
            </a:r>
            <a:r>
              <a:rPr lang="sr-Latn-ME" sz="3600" u="sng" dirty="0" smtClean="0"/>
              <a:t>transformatora je je na:</a:t>
            </a:r>
          </a:p>
          <a:p>
            <a:pPr>
              <a:buNone/>
            </a:pPr>
            <a:endParaRPr lang="sr-Latn-ME" sz="1000" dirty="0" smtClean="0"/>
          </a:p>
          <a:p>
            <a:pPr lvl="1"/>
            <a:r>
              <a:rPr lang="en-GB" sz="3200" b="1" dirty="0" smtClean="0"/>
              <a:t>E</a:t>
            </a:r>
            <a:r>
              <a:rPr lang="sr-Latn-ME" sz="3200" b="1" dirty="0" smtClean="0"/>
              <a:t>nergetske transformatore  </a:t>
            </a:r>
            <a:r>
              <a:rPr lang="sr-Latn-ME" sz="3200" dirty="0" smtClean="0"/>
              <a:t>(blok, prenosni/interkonektivni, distributivni i sl.)</a:t>
            </a:r>
          </a:p>
          <a:p>
            <a:pPr lvl="1"/>
            <a:r>
              <a:rPr lang="sr-Latn-ME" sz="3200" b="1" dirty="0" smtClean="0"/>
              <a:t>Specijalne energetske transformatore </a:t>
            </a:r>
            <a:r>
              <a:rPr lang="sr-Latn-ME" sz="3200" dirty="0" smtClean="0"/>
              <a:t>(auto, tronamotajni, specijalne namjene i sl.)</a:t>
            </a:r>
          </a:p>
          <a:p>
            <a:pPr lvl="1"/>
            <a:r>
              <a:rPr lang="en-GB" sz="3200" b="1" dirty="0" smtClean="0"/>
              <a:t>M</a:t>
            </a:r>
            <a:r>
              <a:rPr lang="sr-Latn-ME" sz="3200" b="1" dirty="0" smtClean="0"/>
              <a:t>jerne transformatore </a:t>
            </a:r>
            <a:r>
              <a:rPr lang="sr-Latn-ME" sz="3200" dirty="0" smtClean="0"/>
              <a:t>( strujni i naponski)</a:t>
            </a:r>
            <a:r>
              <a:rPr lang="sr-Latn-ME" sz="700" dirty="0"/>
              <a:t/>
            </a:r>
            <a:br>
              <a:rPr lang="sr-Latn-ME" sz="700" dirty="0"/>
            </a:br>
            <a:r>
              <a:rPr lang="sr-Latn-ME" sz="700" dirty="0"/>
              <a:t> </a:t>
            </a:r>
            <a:br>
              <a:rPr lang="sr-Latn-ME" sz="700" dirty="0"/>
            </a:br>
            <a:endParaRPr lang="sr-Latn-ME" sz="700" dirty="0"/>
          </a:p>
        </p:txBody>
      </p:sp>
      <p:sp>
        <p:nvSpPr>
          <p:cNvPr id="15" name="Rectangle 9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63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="" xmlns:a16="http://schemas.microsoft.com/office/drawing/2014/main" id="{2B566528-1B12-4246-9431-5C2D7D0811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523336-04F3-41FB-B2A8-56E2539B4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88" y="225083"/>
            <a:ext cx="11549577" cy="6316394"/>
          </a:xfrm>
        </p:spPr>
        <p:txBody>
          <a:bodyPr>
            <a:normAutofit/>
          </a:bodyPr>
          <a:lstStyle/>
          <a:p>
            <a:r>
              <a:rPr lang="sr-Latn-ME" sz="2000" b="0" i="1" u="sng" dirty="0">
                <a:effectLst/>
                <a:latin typeface="OpenSans"/>
              </a:rPr>
              <a:t>Zavisno od </a:t>
            </a:r>
            <a:r>
              <a:rPr lang="sr-Latn-ME" sz="2000" b="1" i="1" u="sng" dirty="0">
                <a:effectLst/>
                <a:latin typeface="OpenSans-Bold"/>
              </a:rPr>
              <a:t>vrste izolacije</a:t>
            </a:r>
            <a:r>
              <a:rPr lang="sr-Latn-ME" sz="2000" b="0" i="0" dirty="0">
                <a:effectLst/>
                <a:latin typeface="OpenSans"/>
              </a:rPr>
              <a:t>, transformatori mogu da budu: </a:t>
            </a:r>
            <a:r>
              <a:rPr lang="sr-Latn-ME" sz="2000" b="1" i="0" dirty="0">
                <a:effectLst/>
                <a:latin typeface="OpenSans"/>
              </a:rPr>
              <a:t>uljni </a:t>
            </a:r>
            <a:r>
              <a:rPr lang="sr-Latn-ME" sz="2000" b="0" i="0" dirty="0">
                <a:effectLst/>
                <a:latin typeface="OpenSans"/>
              </a:rPr>
              <a:t>i </a:t>
            </a:r>
            <a:r>
              <a:rPr lang="sr-Latn-ME" sz="2000" b="1" i="0" dirty="0">
                <a:effectLst/>
                <a:latin typeface="OpenSans"/>
              </a:rPr>
              <a:t>suvi</a:t>
            </a:r>
            <a:r>
              <a:rPr lang="sr-Latn-ME" sz="2000" b="0" i="0" dirty="0" smtClean="0">
                <a:effectLst/>
                <a:latin typeface="OpenSans"/>
              </a:rPr>
              <a:t>.</a:t>
            </a:r>
          </a:p>
          <a:p>
            <a:pPr>
              <a:buNone/>
            </a:pPr>
            <a:endParaRPr lang="sr-Latn-ME" sz="2000" b="0" i="0" dirty="0">
              <a:effectLst/>
              <a:latin typeface="OpenSans"/>
            </a:endParaRPr>
          </a:p>
          <a:p>
            <a:r>
              <a:rPr lang="sr-Latn-ME" sz="2000" b="0" i="1" u="sng" dirty="0">
                <a:effectLst/>
                <a:latin typeface="OpenSans"/>
              </a:rPr>
              <a:t>Prema </a:t>
            </a:r>
            <a:r>
              <a:rPr lang="sr-Latn-ME" sz="2000" b="1" i="1" u="sng" dirty="0">
                <a:effectLst/>
                <a:latin typeface="OpenSans-Bold"/>
              </a:rPr>
              <a:t>principu transformacije</a:t>
            </a:r>
            <a:r>
              <a:rPr lang="sr-Latn-ME" sz="2000" b="0" i="1" u="sng" dirty="0">
                <a:effectLst/>
                <a:latin typeface="OpenSans"/>
              </a:rPr>
              <a:t>, energetski transformatori mogu da budu:</a:t>
            </a:r>
            <a:br>
              <a:rPr lang="sr-Latn-ME" sz="2000" b="0" i="1" u="sng" dirty="0">
                <a:effectLst/>
                <a:latin typeface="OpenSans"/>
              </a:rPr>
            </a:br>
            <a:r>
              <a:rPr lang="sr-Latn-ME" sz="2000" b="0" i="0" dirty="0">
                <a:effectLst/>
                <a:latin typeface="OpenSans"/>
              </a:rPr>
              <a:t>• </a:t>
            </a:r>
            <a:r>
              <a:rPr lang="sr-Latn-ME" sz="2000" b="1" i="0" dirty="0">
                <a:effectLst/>
                <a:latin typeface="OpenSans"/>
              </a:rPr>
              <a:t>transformatori s odvojenim namotajima </a:t>
            </a:r>
            <a:r>
              <a:rPr lang="sr-Latn-ME" sz="2000" b="0" i="0" dirty="0">
                <a:effectLst/>
                <a:latin typeface="OpenSans"/>
              </a:rPr>
              <a:t>(dvonamotajni, tronamotajni..., </a:t>
            </a:r>
            <a:r>
              <a:rPr lang="sr-Latn-ME" sz="2000" b="0" i="0" dirty="0">
                <a:effectLst/>
                <a:latin typeface="OpenSansnkMATH-Regular"/>
              </a:rPr>
              <a:t>n</a:t>
            </a:r>
            <a:r>
              <a:rPr lang="sr-Latn-ME" sz="2000" b="0" i="0" dirty="0">
                <a:effectLst/>
                <a:latin typeface="OpenSans"/>
              </a:rPr>
              <a:t>-namotajni)</a:t>
            </a:r>
            <a:br>
              <a:rPr lang="sr-Latn-ME" sz="2000" b="0" i="0" dirty="0">
                <a:effectLst/>
                <a:latin typeface="OpenSans"/>
              </a:rPr>
            </a:br>
            <a:r>
              <a:rPr lang="sr-Latn-ME" sz="2000" b="0" i="0" dirty="0">
                <a:effectLst/>
                <a:latin typeface="OpenSans"/>
              </a:rPr>
              <a:t>• </a:t>
            </a:r>
            <a:r>
              <a:rPr lang="sr-Latn-ME" sz="2000" b="1" i="0" dirty="0">
                <a:effectLst/>
                <a:latin typeface="OpenSans"/>
              </a:rPr>
              <a:t>autotransformatori </a:t>
            </a:r>
            <a:r>
              <a:rPr lang="sr-Latn-ME" sz="2000" b="0" i="0" dirty="0">
                <a:effectLst/>
                <a:latin typeface="OpenSans"/>
              </a:rPr>
              <a:t>(bar dva namotaja imaju jedan zajednički dio).</a:t>
            </a:r>
          </a:p>
          <a:p>
            <a:endParaRPr lang="sr-Latn-ME" sz="2000" b="0" i="0" dirty="0">
              <a:effectLst/>
              <a:latin typeface="OpenSans"/>
            </a:endParaRPr>
          </a:p>
          <a:p>
            <a:r>
              <a:rPr lang="sr-Latn-ME" sz="2000" b="0" i="1" u="sng" dirty="0">
                <a:effectLst/>
                <a:latin typeface="OpenSans"/>
              </a:rPr>
              <a:t>Prema </a:t>
            </a:r>
            <a:r>
              <a:rPr lang="sr-Latn-ME" sz="2000" b="1" i="1" u="sng" dirty="0">
                <a:effectLst/>
                <a:latin typeface="OpenSans-Bold"/>
              </a:rPr>
              <a:t>položaju </a:t>
            </a:r>
            <a:r>
              <a:rPr lang="sr-Latn-ME" sz="2000" b="0" i="1" u="sng" dirty="0">
                <a:effectLst/>
                <a:latin typeface="OpenSans"/>
              </a:rPr>
              <a:t>u EES-u, transformatori se dijele na:</a:t>
            </a:r>
            <a:br>
              <a:rPr lang="sr-Latn-ME" sz="2000" b="0" i="1" u="sng" dirty="0">
                <a:effectLst/>
                <a:latin typeface="OpenSans"/>
              </a:rPr>
            </a:br>
            <a:r>
              <a:rPr lang="sr-Latn-ME" sz="2000" b="0" i="0" dirty="0">
                <a:effectLst/>
                <a:latin typeface="OpenSans"/>
              </a:rPr>
              <a:t>• </a:t>
            </a:r>
            <a:r>
              <a:rPr lang="sr-Latn-ME" sz="2000" b="1" i="0" dirty="0">
                <a:effectLst/>
                <a:latin typeface="OpenSans"/>
              </a:rPr>
              <a:t>blok transformatore</a:t>
            </a:r>
            <a:br>
              <a:rPr lang="sr-Latn-ME" sz="2000" b="1" i="0" dirty="0">
                <a:effectLst/>
                <a:latin typeface="OpenSans"/>
              </a:rPr>
            </a:br>
            <a:r>
              <a:rPr lang="sr-Latn-ME" sz="2000" b="1" i="0" dirty="0">
                <a:effectLst/>
                <a:latin typeface="OpenSans"/>
              </a:rPr>
              <a:t>• interkonektivne transformatore</a:t>
            </a:r>
            <a:br>
              <a:rPr lang="sr-Latn-ME" sz="2000" b="1" i="0" dirty="0">
                <a:effectLst/>
                <a:latin typeface="OpenSans"/>
              </a:rPr>
            </a:br>
            <a:r>
              <a:rPr lang="sr-Latn-ME" sz="2000" b="1" i="0" dirty="0">
                <a:effectLst/>
                <a:latin typeface="OpenSans"/>
              </a:rPr>
              <a:t>• transformatore prenos-distribucija i distributivne transformatore</a:t>
            </a:r>
            <a:r>
              <a:rPr lang="sr-Latn-ME" sz="2000" b="0" i="0" dirty="0">
                <a:effectLst/>
                <a:latin typeface="OpenSans"/>
              </a:rPr>
              <a:t>.</a:t>
            </a:r>
          </a:p>
          <a:p>
            <a:endParaRPr lang="sr-Latn-ME" sz="2000" b="0" i="0" dirty="0">
              <a:effectLst/>
              <a:latin typeface="OpenSans"/>
            </a:endParaRPr>
          </a:p>
          <a:p>
            <a:r>
              <a:rPr lang="sr-Latn-ME" sz="2000" b="0" i="1" dirty="0" smtClean="0">
                <a:effectLst/>
                <a:latin typeface="OpenSans"/>
              </a:rPr>
              <a:t>Prema </a:t>
            </a:r>
            <a:r>
              <a:rPr lang="sr-Latn-ME" sz="2000" b="1" i="1" dirty="0" smtClean="0">
                <a:effectLst/>
                <a:latin typeface="OpenSans-Bold"/>
              </a:rPr>
              <a:t>broju </a:t>
            </a:r>
            <a:r>
              <a:rPr lang="sr-Latn-ME" sz="2000" b="1" i="1" dirty="0">
                <a:effectLst/>
                <a:latin typeface="OpenSans-Bold"/>
              </a:rPr>
              <a:t>namotaja </a:t>
            </a:r>
            <a:r>
              <a:rPr lang="sr-Latn-ME" sz="2000" b="0" i="1" dirty="0">
                <a:effectLst/>
                <a:latin typeface="OpenSans"/>
              </a:rPr>
              <a:t>na:</a:t>
            </a:r>
            <a:br>
              <a:rPr lang="sr-Latn-ME" sz="2000" b="0" i="1" dirty="0">
                <a:effectLst/>
                <a:latin typeface="OpenSans"/>
              </a:rPr>
            </a:br>
            <a:r>
              <a:rPr lang="sr-Latn-ME" sz="2000" b="0" i="0" dirty="0">
                <a:effectLst/>
                <a:latin typeface="OpenSans"/>
              </a:rPr>
              <a:t>• </a:t>
            </a:r>
            <a:r>
              <a:rPr lang="sr-Latn-ME" sz="2000" b="1" i="0" dirty="0">
                <a:effectLst/>
                <a:latin typeface="OpenSans"/>
              </a:rPr>
              <a:t>dvonamotajne transformatore </a:t>
            </a:r>
            <a:r>
              <a:rPr lang="sr-Latn-ME" sz="2000" b="0" i="0" dirty="0">
                <a:effectLst/>
                <a:latin typeface="OpenSans"/>
              </a:rPr>
              <a:t>koji imaju dva namotaja: primarni i sekundarni namotaj</a:t>
            </a:r>
            <a:br>
              <a:rPr lang="sr-Latn-ME" sz="2000" b="0" i="0" dirty="0">
                <a:effectLst/>
                <a:latin typeface="OpenSans"/>
              </a:rPr>
            </a:br>
            <a:r>
              <a:rPr lang="sr-Latn-ME" sz="2000" b="0" i="0" dirty="0">
                <a:effectLst/>
                <a:latin typeface="OpenSans"/>
              </a:rPr>
              <a:t>• </a:t>
            </a:r>
            <a:r>
              <a:rPr lang="sr-Latn-ME" sz="2000" b="1" i="0" dirty="0">
                <a:effectLst/>
                <a:latin typeface="OpenSans"/>
              </a:rPr>
              <a:t>tronamotajne transformatore </a:t>
            </a:r>
            <a:r>
              <a:rPr lang="sr-Latn-ME" sz="2000" b="0" i="0" dirty="0">
                <a:effectLst/>
                <a:latin typeface="OpenSans"/>
              </a:rPr>
              <a:t>sa tri namotaja: primarni, sekundarni i tercijerni namotaj.</a:t>
            </a:r>
          </a:p>
          <a:p>
            <a:endParaRPr lang="sr-Latn-ME" sz="2000" b="0" i="0" dirty="0">
              <a:effectLst/>
              <a:latin typeface="OpenSans"/>
            </a:endParaRPr>
          </a:p>
          <a:p>
            <a:r>
              <a:rPr lang="sr-Latn-ME" sz="2000" b="0" i="1" u="sng" dirty="0">
                <a:effectLst/>
                <a:latin typeface="OpenSans"/>
              </a:rPr>
              <a:t>Prema </a:t>
            </a:r>
            <a:r>
              <a:rPr lang="sr-Latn-ME" sz="2000" b="1" i="1" u="sng" dirty="0">
                <a:effectLst/>
                <a:latin typeface="OpenSans-Bold"/>
              </a:rPr>
              <a:t>galvanskoj povezanosti </a:t>
            </a:r>
            <a:r>
              <a:rPr lang="sr-Latn-ME" sz="2000" b="0" i="1" u="sng" dirty="0">
                <a:effectLst/>
                <a:latin typeface="OpenSans"/>
              </a:rPr>
              <a:t>primarnog i sekundarnog namotaja transformatori se dijele:</a:t>
            </a:r>
            <a:br>
              <a:rPr lang="sr-Latn-ME" sz="2000" b="0" i="1" u="sng" dirty="0">
                <a:effectLst/>
                <a:latin typeface="OpenSans"/>
              </a:rPr>
            </a:br>
            <a:r>
              <a:rPr lang="sr-Latn-ME" sz="2000" b="0" i="0" dirty="0">
                <a:effectLst/>
                <a:latin typeface="OpenSans"/>
              </a:rPr>
              <a:t>• </a:t>
            </a:r>
            <a:r>
              <a:rPr lang="sr-Latn-ME" sz="2000" b="1" i="0" dirty="0">
                <a:effectLst/>
                <a:latin typeface="OpenSans"/>
              </a:rPr>
              <a:t>na transformatore sa galvanski izolovanim primarnim i sekundarnim namotajem</a:t>
            </a:r>
            <a:r>
              <a:rPr lang="sr-Latn-ME" sz="2000" b="0" i="0" dirty="0">
                <a:effectLst/>
                <a:latin typeface="OpenSans"/>
              </a:rPr>
              <a:t/>
            </a:r>
            <a:br>
              <a:rPr lang="sr-Latn-ME" sz="2000" b="0" i="0" dirty="0">
                <a:effectLst/>
                <a:latin typeface="OpenSans"/>
              </a:rPr>
            </a:br>
            <a:r>
              <a:rPr lang="sr-Latn-ME" sz="2000" b="0" i="0" dirty="0">
                <a:effectLst/>
                <a:latin typeface="OpenSans"/>
              </a:rPr>
              <a:t>• </a:t>
            </a:r>
            <a:r>
              <a:rPr lang="sr-Latn-ME" sz="2000" b="1" i="0" dirty="0">
                <a:effectLst/>
                <a:latin typeface="OpenSans"/>
              </a:rPr>
              <a:t>na autotransformatore sa galvanski spojenim primarnim i sekundarnim namotajem</a:t>
            </a:r>
            <a:r>
              <a:rPr lang="sr-Latn-ME" sz="2000" b="1" dirty="0"/>
              <a:t> </a:t>
            </a:r>
            <a:r>
              <a:rPr lang="sr-Latn-ME" sz="1100" dirty="0"/>
              <a:t/>
            </a:r>
            <a:br>
              <a:rPr lang="sr-Latn-ME" sz="1100" dirty="0"/>
            </a:br>
            <a:r>
              <a:rPr lang="sr-Latn-ME" sz="1100" dirty="0"/>
              <a:t> 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="" xmlns:a16="http://schemas.microsoft.com/office/drawing/2014/main" id="{2E80C965-DB6D-4F81-9E9E-B027384D0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="" xmlns:a16="http://schemas.microsoft.com/office/drawing/2014/main" id="{A580F890-B085-4E95-96AA-55AEBEC5CE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="" xmlns:a16="http://schemas.microsoft.com/office/drawing/2014/main" id="{D3F51FEB-38FB-4F6C-9F7B-2F2AFAB65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E547BA6-BAE0-43BB-A7CA-60F69CE252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63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352</Words>
  <Application>Microsoft Office PowerPoint</Application>
  <PresentationFormat>Custom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Paralelni rad transformatora</vt:lpstr>
      <vt:lpstr>PowerPoint Presentation</vt:lpstr>
      <vt:lpstr>PowerPoint Presentation</vt:lpstr>
      <vt:lpstr>Kada je paralelni rad tehnički korektan?</vt:lpstr>
      <vt:lpstr>Uslovi koje TR moraju da ispune da bi radili u paralelnom radu</vt:lpstr>
      <vt:lpstr>Vrste transformatora u električnim mrežama EES-a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Paralelni rad transformatora</dc:title>
  <dc:creator>Vladimir Kitaljevic</dc:creator>
  <cp:lastModifiedBy>ucenik</cp:lastModifiedBy>
  <cp:revision>6</cp:revision>
  <dcterms:created xsi:type="dcterms:W3CDTF">2020-11-29T19:16:16Z</dcterms:created>
  <dcterms:modified xsi:type="dcterms:W3CDTF">2021-11-27T07:07:43Z</dcterms:modified>
</cp:coreProperties>
</file>