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8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56207D-94DB-4AF5-BC5A-7C5026BAC900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9C385B52-E511-4C2A-BA79-62159AB1C909}">
      <dgm:prSet/>
      <dgm:spPr/>
      <dgm:t>
        <a:bodyPr/>
        <a:lstStyle/>
        <a:p>
          <a:r>
            <a:rPr lang="sr-Latn-ME"/>
            <a:t>Potporne</a:t>
          </a:r>
          <a:endParaRPr lang="en-US"/>
        </a:p>
      </dgm:t>
    </dgm:pt>
    <dgm:pt modelId="{D18A2EE1-59DF-4716-803B-399A71061983}" type="parTrans" cxnId="{C2800349-6DB1-4B81-846F-B1DDD1CF7BD9}">
      <dgm:prSet/>
      <dgm:spPr/>
      <dgm:t>
        <a:bodyPr/>
        <a:lstStyle/>
        <a:p>
          <a:endParaRPr lang="en-US"/>
        </a:p>
      </dgm:t>
    </dgm:pt>
    <dgm:pt modelId="{64B35584-7289-40A3-9A64-D8DDD7493680}" type="sibTrans" cxnId="{C2800349-6DB1-4B81-846F-B1DDD1CF7BD9}">
      <dgm:prSet/>
      <dgm:spPr/>
      <dgm:t>
        <a:bodyPr/>
        <a:lstStyle/>
        <a:p>
          <a:endParaRPr lang="en-US"/>
        </a:p>
      </dgm:t>
    </dgm:pt>
    <dgm:pt modelId="{AFFCC16B-85C3-4DCB-A859-A5C52BE3EF88}">
      <dgm:prSet/>
      <dgm:spPr/>
      <dgm:t>
        <a:bodyPr/>
        <a:lstStyle/>
        <a:p>
          <a:r>
            <a:rPr lang="sr-Latn-ME"/>
            <a:t>Provodne </a:t>
          </a:r>
          <a:endParaRPr lang="en-US"/>
        </a:p>
      </dgm:t>
    </dgm:pt>
    <dgm:pt modelId="{43B425E4-601C-4280-A8B5-036B6A6521B0}" type="parTrans" cxnId="{036340C1-E242-4579-A5B7-4DB3EB855791}">
      <dgm:prSet/>
      <dgm:spPr/>
      <dgm:t>
        <a:bodyPr/>
        <a:lstStyle/>
        <a:p>
          <a:endParaRPr lang="en-US"/>
        </a:p>
      </dgm:t>
    </dgm:pt>
    <dgm:pt modelId="{BE211063-DE36-4D1B-BD2E-517C82480D19}" type="sibTrans" cxnId="{036340C1-E242-4579-A5B7-4DB3EB855791}">
      <dgm:prSet/>
      <dgm:spPr/>
      <dgm:t>
        <a:bodyPr/>
        <a:lstStyle/>
        <a:p>
          <a:endParaRPr lang="en-US"/>
        </a:p>
      </dgm:t>
    </dgm:pt>
    <dgm:pt modelId="{B2AC32FF-F59F-41A4-A363-23CAB7C043D1}">
      <dgm:prSet/>
      <dgm:spPr/>
      <dgm:t>
        <a:bodyPr/>
        <a:lstStyle/>
        <a:p>
          <a:r>
            <a:rPr lang="sr-Latn-ME"/>
            <a:t>Viseće (lančaste) izolatore</a:t>
          </a:r>
          <a:endParaRPr lang="en-US"/>
        </a:p>
      </dgm:t>
    </dgm:pt>
    <dgm:pt modelId="{7823053F-0445-458A-B446-004C59106C68}" type="parTrans" cxnId="{85680121-448B-4BD7-BDCA-18CFD9D08579}">
      <dgm:prSet/>
      <dgm:spPr/>
      <dgm:t>
        <a:bodyPr/>
        <a:lstStyle/>
        <a:p>
          <a:endParaRPr lang="en-US"/>
        </a:p>
      </dgm:t>
    </dgm:pt>
    <dgm:pt modelId="{90B206E9-2642-4C03-B84D-4AA1A5A1ABC6}" type="sibTrans" cxnId="{85680121-448B-4BD7-BDCA-18CFD9D08579}">
      <dgm:prSet/>
      <dgm:spPr/>
      <dgm:t>
        <a:bodyPr/>
        <a:lstStyle/>
        <a:p>
          <a:endParaRPr lang="en-US"/>
        </a:p>
      </dgm:t>
    </dgm:pt>
    <dgm:pt modelId="{75F04166-A1C5-48FE-9464-E3554661F537}" type="pres">
      <dgm:prSet presAssocID="{FB56207D-94DB-4AF5-BC5A-7C5026BAC90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B0165C9C-00ED-4EBF-921E-1F2A1469DFA0}" type="pres">
      <dgm:prSet presAssocID="{9C385B52-E511-4C2A-BA79-62159AB1C909}" presName="hierRoot1" presStyleCnt="0"/>
      <dgm:spPr/>
    </dgm:pt>
    <dgm:pt modelId="{E4E07708-ACEA-4BC3-AF9F-BFD4BCF18EBF}" type="pres">
      <dgm:prSet presAssocID="{9C385B52-E511-4C2A-BA79-62159AB1C909}" presName="composite" presStyleCnt="0"/>
      <dgm:spPr/>
    </dgm:pt>
    <dgm:pt modelId="{0E3401FE-FC50-4781-A4BB-A4580FDDEE53}" type="pres">
      <dgm:prSet presAssocID="{9C385B52-E511-4C2A-BA79-62159AB1C909}" presName="background" presStyleLbl="node0" presStyleIdx="0" presStyleCnt="3"/>
      <dgm:spPr/>
    </dgm:pt>
    <dgm:pt modelId="{AD27A8C1-B61C-4FE6-ACB8-DC901EA66125}" type="pres">
      <dgm:prSet presAssocID="{9C385B52-E511-4C2A-BA79-62159AB1C909}" presName="text" presStyleLbl="fgAcc0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87E60C0-3CC5-454C-B37F-4C9D59E5C719}" type="pres">
      <dgm:prSet presAssocID="{9C385B52-E511-4C2A-BA79-62159AB1C909}" presName="hierChild2" presStyleCnt="0"/>
      <dgm:spPr/>
    </dgm:pt>
    <dgm:pt modelId="{CA8BCC8B-8D78-40B9-86FA-B6024A8AC0A8}" type="pres">
      <dgm:prSet presAssocID="{AFFCC16B-85C3-4DCB-A859-A5C52BE3EF88}" presName="hierRoot1" presStyleCnt="0"/>
      <dgm:spPr/>
    </dgm:pt>
    <dgm:pt modelId="{3966482D-1019-4D74-B73C-BA5C2AF429E7}" type="pres">
      <dgm:prSet presAssocID="{AFFCC16B-85C3-4DCB-A859-A5C52BE3EF88}" presName="composite" presStyleCnt="0"/>
      <dgm:spPr/>
    </dgm:pt>
    <dgm:pt modelId="{0291A09A-A9DE-45C5-87EE-1ACAEB98B1EF}" type="pres">
      <dgm:prSet presAssocID="{AFFCC16B-85C3-4DCB-A859-A5C52BE3EF88}" presName="background" presStyleLbl="node0" presStyleIdx="1" presStyleCnt="3"/>
      <dgm:spPr/>
    </dgm:pt>
    <dgm:pt modelId="{C4DD424E-8C63-4811-AB3D-BBCA220704B4}" type="pres">
      <dgm:prSet presAssocID="{AFFCC16B-85C3-4DCB-A859-A5C52BE3EF88}" presName="text" presStyleLbl="fgAcc0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F09B257-ADE6-4EAF-B5EA-332AA0555BAD}" type="pres">
      <dgm:prSet presAssocID="{AFFCC16B-85C3-4DCB-A859-A5C52BE3EF88}" presName="hierChild2" presStyleCnt="0"/>
      <dgm:spPr/>
    </dgm:pt>
    <dgm:pt modelId="{0608B50B-8941-472C-A86F-5891B7857577}" type="pres">
      <dgm:prSet presAssocID="{B2AC32FF-F59F-41A4-A363-23CAB7C043D1}" presName="hierRoot1" presStyleCnt="0"/>
      <dgm:spPr/>
    </dgm:pt>
    <dgm:pt modelId="{B78A5D5C-9FFD-4277-A191-CF1B4171C6F3}" type="pres">
      <dgm:prSet presAssocID="{B2AC32FF-F59F-41A4-A363-23CAB7C043D1}" presName="composite" presStyleCnt="0"/>
      <dgm:spPr/>
    </dgm:pt>
    <dgm:pt modelId="{D80499BB-F9B9-4F56-954F-2855E1CDCD5E}" type="pres">
      <dgm:prSet presAssocID="{B2AC32FF-F59F-41A4-A363-23CAB7C043D1}" presName="background" presStyleLbl="node0" presStyleIdx="2" presStyleCnt="3"/>
      <dgm:spPr/>
    </dgm:pt>
    <dgm:pt modelId="{1C0D2065-7B50-43B2-A96A-20B93A1EB4E8}" type="pres">
      <dgm:prSet presAssocID="{B2AC32FF-F59F-41A4-A363-23CAB7C043D1}" presName="text" presStyleLbl="fgAcc0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E776031-5C7A-4376-98D3-F5588AB3F7DE}" type="pres">
      <dgm:prSet presAssocID="{B2AC32FF-F59F-41A4-A363-23CAB7C043D1}" presName="hierChild2" presStyleCnt="0"/>
      <dgm:spPr/>
    </dgm:pt>
  </dgm:ptLst>
  <dgm:cxnLst>
    <dgm:cxn modelId="{036340C1-E242-4579-A5B7-4DB3EB855791}" srcId="{FB56207D-94DB-4AF5-BC5A-7C5026BAC900}" destId="{AFFCC16B-85C3-4DCB-A859-A5C52BE3EF88}" srcOrd="1" destOrd="0" parTransId="{43B425E4-601C-4280-A8B5-036B6A6521B0}" sibTransId="{BE211063-DE36-4D1B-BD2E-517C82480D19}"/>
    <dgm:cxn modelId="{85680121-448B-4BD7-BDCA-18CFD9D08579}" srcId="{FB56207D-94DB-4AF5-BC5A-7C5026BAC900}" destId="{B2AC32FF-F59F-41A4-A363-23CAB7C043D1}" srcOrd="2" destOrd="0" parTransId="{7823053F-0445-458A-B446-004C59106C68}" sibTransId="{90B206E9-2642-4C03-B84D-4AA1A5A1ABC6}"/>
    <dgm:cxn modelId="{C2800349-6DB1-4B81-846F-B1DDD1CF7BD9}" srcId="{FB56207D-94DB-4AF5-BC5A-7C5026BAC900}" destId="{9C385B52-E511-4C2A-BA79-62159AB1C909}" srcOrd="0" destOrd="0" parTransId="{D18A2EE1-59DF-4716-803B-399A71061983}" sibTransId="{64B35584-7289-40A3-9A64-D8DDD7493680}"/>
    <dgm:cxn modelId="{7DF88814-170E-45E3-8B7F-F8C43A0B201A}" type="presOf" srcId="{FB56207D-94DB-4AF5-BC5A-7C5026BAC900}" destId="{75F04166-A1C5-48FE-9464-E3554661F537}" srcOrd="0" destOrd="0" presId="urn:microsoft.com/office/officeart/2005/8/layout/hierarchy1"/>
    <dgm:cxn modelId="{0B79ADE1-649F-455B-BB85-1388574A3D87}" type="presOf" srcId="{B2AC32FF-F59F-41A4-A363-23CAB7C043D1}" destId="{1C0D2065-7B50-43B2-A96A-20B93A1EB4E8}" srcOrd="0" destOrd="0" presId="urn:microsoft.com/office/officeart/2005/8/layout/hierarchy1"/>
    <dgm:cxn modelId="{A80C266E-A7A7-42A0-88CF-6AB6B3D4CB0C}" type="presOf" srcId="{AFFCC16B-85C3-4DCB-A859-A5C52BE3EF88}" destId="{C4DD424E-8C63-4811-AB3D-BBCA220704B4}" srcOrd="0" destOrd="0" presId="urn:microsoft.com/office/officeart/2005/8/layout/hierarchy1"/>
    <dgm:cxn modelId="{D1897F61-9F06-49F2-A76A-695FD2886293}" type="presOf" srcId="{9C385B52-E511-4C2A-BA79-62159AB1C909}" destId="{AD27A8C1-B61C-4FE6-ACB8-DC901EA66125}" srcOrd="0" destOrd="0" presId="urn:microsoft.com/office/officeart/2005/8/layout/hierarchy1"/>
    <dgm:cxn modelId="{FF73328B-30F3-4554-96EF-B337C718DF45}" type="presParOf" srcId="{75F04166-A1C5-48FE-9464-E3554661F537}" destId="{B0165C9C-00ED-4EBF-921E-1F2A1469DFA0}" srcOrd="0" destOrd="0" presId="urn:microsoft.com/office/officeart/2005/8/layout/hierarchy1"/>
    <dgm:cxn modelId="{623AECF9-AAB8-46F2-935C-AC72E504BA08}" type="presParOf" srcId="{B0165C9C-00ED-4EBF-921E-1F2A1469DFA0}" destId="{E4E07708-ACEA-4BC3-AF9F-BFD4BCF18EBF}" srcOrd="0" destOrd="0" presId="urn:microsoft.com/office/officeart/2005/8/layout/hierarchy1"/>
    <dgm:cxn modelId="{BF426CF2-F37B-46FE-B52E-BC633ADA5DAD}" type="presParOf" srcId="{E4E07708-ACEA-4BC3-AF9F-BFD4BCF18EBF}" destId="{0E3401FE-FC50-4781-A4BB-A4580FDDEE53}" srcOrd="0" destOrd="0" presId="urn:microsoft.com/office/officeart/2005/8/layout/hierarchy1"/>
    <dgm:cxn modelId="{415363C8-28DC-42D5-83D1-0779F4B24225}" type="presParOf" srcId="{E4E07708-ACEA-4BC3-AF9F-BFD4BCF18EBF}" destId="{AD27A8C1-B61C-4FE6-ACB8-DC901EA66125}" srcOrd="1" destOrd="0" presId="urn:microsoft.com/office/officeart/2005/8/layout/hierarchy1"/>
    <dgm:cxn modelId="{60D74E0A-9283-4EF2-ABAE-0E552DFE9510}" type="presParOf" srcId="{B0165C9C-00ED-4EBF-921E-1F2A1469DFA0}" destId="{387E60C0-3CC5-454C-B37F-4C9D59E5C719}" srcOrd="1" destOrd="0" presId="urn:microsoft.com/office/officeart/2005/8/layout/hierarchy1"/>
    <dgm:cxn modelId="{28F89F4C-9572-4625-BB3B-3CC21B07193E}" type="presParOf" srcId="{75F04166-A1C5-48FE-9464-E3554661F537}" destId="{CA8BCC8B-8D78-40B9-86FA-B6024A8AC0A8}" srcOrd="1" destOrd="0" presId="urn:microsoft.com/office/officeart/2005/8/layout/hierarchy1"/>
    <dgm:cxn modelId="{648A24FB-1FC2-4C34-83DA-78AE96772139}" type="presParOf" srcId="{CA8BCC8B-8D78-40B9-86FA-B6024A8AC0A8}" destId="{3966482D-1019-4D74-B73C-BA5C2AF429E7}" srcOrd="0" destOrd="0" presId="urn:microsoft.com/office/officeart/2005/8/layout/hierarchy1"/>
    <dgm:cxn modelId="{7F09DF3A-F672-4254-A8DE-3E220DFEE750}" type="presParOf" srcId="{3966482D-1019-4D74-B73C-BA5C2AF429E7}" destId="{0291A09A-A9DE-45C5-87EE-1ACAEB98B1EF}" srcOrd="0" destOrd="0" presId="urn:microsoft.com/office/officeart/2005/8/layout/hierarchy1"/>
    <dgm:cxn modelId="{FB8CD697-40FA-402D-B90F-E9B15730B592}" type="presParOf" srcId="{3966482D-1019-4D74-B73C-BA5C2AF429E7}" destId="{C4DD424E-8C63-4811-AB3D-BBCA220704B4}" srcOrd="1" destOrd="0" presId="urn:microsoft.com/office/officeart/2005/8/layout/hierarchy1"/>
    <dgm:cxn modelId="{D7F8685B-F134-4ECE-BA76-7DEF861C169A}" type="presParOf" srcId="{CA8BCC8B-8D78-40B9-86FA-B6024A8AC0A8}" destId="{FF09B257-ADE6-4EAF-B5EA-332AA0555BAD}" srcOrd="1" destOrd="0" presId="urn:microsoft.com/office/officeart/2005/8/layout/hierarchy1"/>
    <dgm:cxn modelId="{7520E280-D483-4E8F-93DF-1A96E2CAD2D9}" type="presParOf" srcId="{75F04166-A1C5-48FE-9464-E3554661F537}" destId="{0608B50B-8941-472C-A86F-5891B7857577}" srcOrd="2" destOrd="0" presId="urn:microsoft.com/office/officeart/2005/8/layout/hierarchy1"/>
    <dgm:cxn modelId="{F567DD48-B903-4B64-B788-752F41A20903}" type="presParOf" srcId="{0608B50B-8941-472C-A86F-5891B7857577}" destId="{B78A5D5C-9FFD-4277-A191-CF1B4171C6F3}" srcOrd="0" destOrd="0" presId="urn:microsoft.com/office/officeart/2005/8/layout/hierarchy1"/>
    <dgm:cxn modelId="{1DC2A440-1775-471C-850F-4357A12FFBBB}" type="presParOf" srcId="{B78A5D5C-9FFD-4277-A191-CF1B4171C6F3}" destId="{D80499BB-F9B9-4F56-954F-2855E1CDCD5E}" srcOrd="0" destOrd="0" presId="urn:microsoft.com/office/officeart/2005/8/layout/hierarchy1"/>
    <dgm:cxn modelId="{0930A15B-226A-4251-A151-990B246EB854}" type="presParOf" srcId="{B78A5D5C-9FFD-4277-A191-CF1B4171C6F3}" destId="{1C0D2065-7B50-43B2-A96A-20B93A1EB4E8}" srcOrd="1" destOrd="0" presId="urn:microsoft.com/office/officeart/2005/8/layout/hierarchy1"/>
    <dgm:cxn modelId="{41E45B7B-40F0-4016-9F41-B5A2F8386EA7}" type="presParOf" srcId="{0608B50B-8941-472C-A86F-5891B7857577}" destId="{0E776031-5C7A-4376-98D3-F5588AB3F7D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3401FE-FC50-4781-A4BB-A4580FDDEE53}">
      <dsp:nvSpPr>
        <dsp:cNvPr id="0" name=""/>
        <dsp:cNvSpPr/>
      </dsp:nvSpPr>
      <dsp:spPr>
        <a:xfrm>
          <a:off x="0" y="511845"/>
          <a:ext cx="2846069" cy="180725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27A8C1-B61C-4FE6-ACB8-DC901EA66125}">
      <dsp:nvSpPr>
        <dsp:cNvPr id="0" name=""/>
        <dsp:cNvSpPr/>
      </dsp:nvSpPr>
      <dsp:spPr>
        <a:xfrm>
          <a:off x="316230" y="812264"/>
          <a:ext cx="2846069" cy="180725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3400" kern="1200"/>
            <a:t>Potporne</a:t>
          </a:r>
          <a:endParaRPr lang="en-US" sz="3400" kern="1200"/>
        </a:p>
      </dsp:txBody>
      <dsp:txXfrm>
        <a:off x="316230" y="812264"/>
        <a:ext cx="2846069" cy="1807254"/>
      </dsp:txXfrm>
    </dsp:sp>
    <dsp:sp modelId="{0291A09A-A9DE-45C5-87EE-1ACAEB98B1EF}">
      <dsp:nvSpPr>
        <dsp:cNvPr id="0" name=""/>
        <dsp:cNvSpPr/>
      </dsp:nvSpPr>
      <dsp:spPr>
        <a:xfrm>
          <a:off x="3478529" y="511845"/>
          <a:ext cx="2846069" cy="180725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DD424E-8C63-4811-AB3D-BBCA220704B4}">
      <dsp:nvSpPr>
        <dsp:cNvPr id="0" name=""/>
        <dsp:cNvSpPr/>
      </dsp:nvSpPr>
      <dsp:spPr>
        <a:xfrm>
          <a:off x="3794759" y="812264"/>
          <a:ext cx="2846069" cy="180725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3400" kern="1200"/>
            <a:t>Provodne </a:t>
          </a:r>
          <a:endParaRPr lang="en-US" sz="3400" kern="1200"/>
        </a:p>
      </dsp:txBody>
      <dsp:txXfrm>
        <a:off x="3794759" y="812264"/>
        <a:ext cx="2846069" cy="1807254"/>
      </dsp:txXfrm>
    </dsp:sp>
    <dsp:sp modelId="{D80499BB-F9B9-4F56-954F-2855E1CDCD5E}">
      <dsp:nvSpPr>
        <dsp:cNvPr id="0" name=""/>
        <dsp:cNvSpPr/>
      </dsp:nvSpPr>
      <dsp:spPr>
        <a:xfrm>
          <a:off x="6957059" y="511845"/>
          <a:ext cx="2846069" cy="180725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0D2065-7B50-43B2-A96A-20B93A1EB4E8}">
      <dsp:nvSpPr>
        <dsp:cNvPr id="0" name=""/>
        <dsp:cNvSpPr/>
      </dsp:nvSpPr>
      <dsp:spPr>
        <a:xfrm>
          <a:off x="7273289" y="812264"/>
          <a:ext cx="2846069" cy="180725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3400" kern="1200"/>
            <a:t>Viseće (lančaste) izolatore</a:t>
          </a:r>
          <a:endParaRPr lang="en-US" sz="3400" kern="1200"/>
        </a:p>
      </dsp:txBody>
      <dsp:txXfrm>
        <a:off x="7273289" y="812264"/>
        <a:ext cx="2846069" cy="18072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590FF5-B741-4ECB-AFCA-4F12C8988B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04AF2AA-5A4D-4077-81CE-0E02CB78D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723900B-112E-4424-AF37-64A7252F5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DDFC1-D6A4-49C6-876B-E4BB40EC3A46}" type="datetimeFigureOut">
              <a:rPr lang="sr-Latn-ME" smtClean="0"/>
              <a:pPr/>
              <a:t>8.10.2021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4B8CA0-09CF-4525-961E-519AE167D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64E7267-ED43-4200-9081-54563C337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3931F-372E-4AA3-B11F-274515822247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3645588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D4B77E-4372-42FD-9D0C-A8164948F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680FFC5-EB40-46B6-A0C3-F2BB9301E0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EFCEFB-B6D7-40B5-9533-37E631B77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DDFC1-D6A4-49C6-876B-E4BB40EC3A46}" type="datetimeFigureOut">
              <a:rPr lang="sr-Latn-ME" smtClean="0"/>
              <a:pPr/>
              <a:t>8.10.2021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B82CFC1-DA63-4508-9997-7E9C9CC57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5A0C4A7-D912-47DD-B683-BCCCFBBCC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3931F-372E-4AA3-B11F-274515822247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1699458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BD6D04B-B8F4-49DE-ABA9-4E9EA55718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38C5866-9976-42C6-88A9-ABD669308C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17F48A-99F9-470B-A63C-1D1A7ECEC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DDFC1-D6A4-49C6-876B-E4BB40EC3A46}" type="datetimeFigureOut">
              <a:rPr lang="sr-Latn-ME" smtClean="0"/>
              <a:pPr/>
              <a:t>8.10.2021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9931F68-0815-45A2-8C90-1CC55CD34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B7178EC-0F8B-49F6-BDAF-4B61A4275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3931F-372E-4AA3-B11F-274515822247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965067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B98549-66ED-4EA8-A51B-A146D6657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1E27D81-D751-4847-92C0-46C59D812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174B300-33B8-4DE1-911C-87F0B8C32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DDFC1-D6A4-49C6-876B-E4BB40EC3A46}" type="datetimeFigureOut">
              <a:rPr lang="sr-Latn-ME" smtClean="0"/>
              <a:pPr/>
              <a:t>8.10.2021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BEE96F3-006A-4DA0-964B-4039BA93E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FB3FBA7-225D-44AF-9E94-4217925A2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3931F-372E-4AA3-B11F-274515822247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3199958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EA5178-7129-4A46-A109-803038960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75F8C8C-060D-44DC-A343-9EF6B0E23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77AC0F6-7077-4E77-A5AE-2A6762834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DDFC1-D6A4-49C6-876B-E4BB40EC3A46}" type="datetimeFigureOut">
              <a:rPr lang="sr-Latn-ME" smtClean="0"/>
              <a:pPr/>
              <a:t>8.10.2021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651D5E4-FD6E-4DE3-AC78-11C9E3D42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BFE53B-75D6-4F2C-BC0D-CC6B10678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3931F-372E-4AA3-B11F-274515822247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1001498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687513-A940-49EA-9AB9-43278ED6C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7C95E51-AECC-4C19-A959-916E8310B5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703A55C-9484-4933-8B5B-3DF6FD6526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B861868-8B1E-4C80-9DF7-A7FDC25EC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DDFC1-D6A4-49C6-876B-E4BB40EC3A46}" type="datetimeFigureOut">
              <a:rPr lang="sr-Latn-ME" smtClean="0"/>
              <a:pPr/>
              <a:t>8.10.2021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7258BCA-4ACC-4753-BD1E-ECD07AE0C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9C4E439-4907-46EA-9986-84CB51505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3931F-372E-4AA3-B11F-274515822247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2043128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5A18E-C8CF-46FE-874A-1774CED3C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116DB98-228A-4DFE-888E-0A81C48CA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ED5AFDA-66DB-4ABE-B23C-33AB62A6B6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8742058-CEEE-4743-B4F2-3D88581C3B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46B6E80-70A6-4317-A6C9-A2F671E9F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9E117A9-F144-4C7A-9539-754618C8D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DDFC1-D6A4-49C6-876B-E4BB40EC3A46}" type="datetimeFigureOut">
              <a:rPr lang="sr-Latn-ME" smtClean="0"/>
              <a:pPr/>
              <a:t>8.10.2021</a:t>
            </a:fld>
            <a:endParaRPr lang="sr-Latn-M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383685D-CE78-4C1D-ACA9-2AE52E940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236FC86-5C38-4B2E-9A9A-8911B7EC4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3931F-372E-4AA3-B11F-274515822247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307617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C2B683-7F04-462E-A3FF-B79DA1FA2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3BBF5D1-48F6-46B9-8C7D-9B49797CE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DDFC1-D6A4-49C6-876B-E4BB40EC3A46}" type="datetimeFigureOut">
              <a:rPr lang="sr-Latn-ME" smtClean="0"/>
              <a:pPr/>
              <a:t>8.10.2021</a:t>
            </a:fld>
            <a:endParaRPr lang="sr-Latn-M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276B618-AAE9-4EAA-88A4-000909CD6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9FAC055-6795-4A87-B0A1-2B59E942C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3931F-372E-4AA3-B11F-274515822247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1594273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DD5375C-CB64-4311-A9A6-90FCD9EE5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DDFC1-D6A4-49C6-876B-E4BB40EC3A46}" type="datetimeFigureOut">
              <a:rPr lang="sr-Latn-ME" smtClean="0"/>
              <a:pPr/>
              <a:t>8.10.2021</a:t>
            </a:fld>
            <a:endParaRPr lang="sr-Latn-M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497685C-1BB5-4496-B70C-D289C0AF5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97AC9F3-008D-48AD-89F1-0213D210B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3931F-372E-4AA3-B11F-274515822247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3179544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F601CF-DBD9-4679-AFEB-45F7D019A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F273BE-5B65-4DE2-A73F-8069D4DD9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90CDDA5-D9B9-4630-9F81-140C99A08F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2017907-A041-4D5D-A440-AFA32A17F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DDFC1-D6A4-49C6-876B-E4BB40EC3A46}" type="datetimeFigureOut">
              <a:rPr lang="sr-Latn-ME" smtClean="0"/>
              <a:pPr/>
              <a:t>8.10.2021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65953DA-286D-4C79-8C6F-20D9E9F9F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BD39778-BCBD-4D21-A4C9-B65404143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3931F-372E-4AA3-B11F-274515822247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102387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F21F5-B12A-4F03-8063-5C786C0C3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1DD7EF2-436D-4382-AF66-E04165871D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C26246D-3709-4F8B-878C-BAE10D281C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E2ECD74-E8A7-4B24-843E-2E8E92AD8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DDFC1-D6A4-49C6-876B-E4BB40EC3A46}" type="datetimeFigureOut">
              <a:rPr lang="sr-Latn-ME" smtClean="0"/>
              <a:pPr/>
              <a:t>8.10.2021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D0646BF-499E-4416-9BA9-941EB041F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0B7F9F1-771C-4779-B18D-5367639BE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3931F-372E-4AA3-B11F-274515822247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1510142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58DFEDB-664C-4723-8C72-C720DDF71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CFE2527-B219-4576-A614-94E33F0272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B39EE41-1AFF-4C38-91C7-E6950EE75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DDFC1-D6A4-49C6-876B-E4BB40EC3A46}" type="datetimeFigureOut">
              <a:rPr lang="sr-Latn-ME" smtClean="0"/>
              <a:pPr/>
              <a:t>8.10.2021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E0CACE4-582E-4176-A5FF-3DCB2ED4D1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811A34-AC6F-43F0-AF4E-59DA44680D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3931F-372E-4AA3-B11F-274515822247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2525985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5A59F003-E00A-43F9-91DC-CC54E3B874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Proizvodi - VN kompozitni izolatori - Encron d.o.o.">
            <a:extLst>
              <a:ext uri="{FF2B5EF4-FFF2-40B4-BE49-F238E27FC236}">
                <a16:creationId xmlns:a16="http://schemas.microsoft.com/office/drawing/2014/main" xmlns="" id="{6A52B540-89B7-44DF-A01F-B8D014DFC9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84" t="9091" r="11960"/>
          <a:stretch/>
        </p:blipFill>
        <p:spPr bwMode="auto">
          <a:xfrm>
            <a:off x="20" y="10"/>
            <a:ext cx="12191981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D74A4382-E3AD-430A-9A1F-DFA3E0E77A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806F49-12CC-43C7-9AF1-ABE8D65A0C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pPr algn="l"/>
            <a:r>
              <a:rPr lang="sr-Latn-ME" sz="6600"/>
              <a:t>Izolatori</a:t>
            </a:r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xmlns="" id="{79F40191-0F44-4FD1-82CC-ACB507C14B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D159119-DE0E-405A-85D5-419585DC2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anchor="ctr">
            <a:normAutofit/>
          </a:bodyPr>
          <a:lstStyle/>
          <a:p>
            <a:pPr algn="l"/>
            <a:r>
              <a:rPr lang="sr-Latn-ME"/>
              <a:t>Visokonaponska razvodna postrojenja – E3a</a:t>
            </a:r>
          </a:p>
        </p:txBody>
      </p:sp>
    </p:spTree>
    <p:extLst>
      <p:ext uri="{BB962C8B-B14F-4D97-AF65-F5344CB8AC3E}">
        <p14:creationId xmlns:p14="http://schemas.microsoft.com/office/powerpoint/2010/main" xmlns="" val="12085110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5BA49487-3FDB-4FB7-9D50-2B4F9454DA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1C938212-FA12-4FF1-87C8-ACDE99D06F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54416" y="421890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04CE7F-40E9-4A1E-8243-D587EB345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40602"/>
            <a:ext cx="3300663" cy="1645920"/>
          </a:xfrm>
        </p:spPr>
        <p:txBody>
          <a:bodyPr>
            <a:normAutofit/>
          </a:bodyPr>
          <a:lstStyle/>
          <a:p>
            <a:r>
              <a:rPr lang="sr-Latn-ME" sz="2800"/>
              <a:t>Viseći (lančasti) izolatori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9F89816B-AC1D-4975-B6B3-723BCDA28FC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68528" y="365760"/>
            <a:ext cx="1956221" cy="363993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A9D6122-A5EB-4274-AFAD-004BAABB362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0595" y="365759"/>
            <a:ext cx="3575088" cy="363931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9699A1C-4757-4C1B-AD6B-C06294CCEEEB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37415" y="393191"/>
            <a:ext cx="3584448" cy="3584448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369F152D-E540-4B48-BA11-2ADF043C61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90408" y="491151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0C059F7E-04C4-4C46-9B3E-E5CE267E34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3612098" y="525441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5296407-DD98-4AE5-91D3-54FC3930D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5053" y="4246337"/>
            <a:ext cx="7244861" cy="2407682"/>
          </a:xfrm>
        </p:spPr>
        <p:txBody>
          <a:bodyPr anchor="ctr">
            <a:normAutofit/>
          </a:bodyPr>
          <a:lstStyle/>
          <a:p>
            <a:r>
              <a:rPr lang="sr-Latn-ME" sz="2000" dirty="0">
                <a:latin typeface="OpenSans"/>
              </a:rPr>
              <a:t>S</a:t>
            </a:r>
            <a:r>
              <a:rPr lang="sr-Latn-ME" sz="2000" b="0" i="0" dirty="0">
                <a:effectLst/>
                <a:latin typeface="OpenSans"/>
              </a:rPr>
              <a:t>luže za </a:t>
            </a:r>
            <a:r>
              <a:rPr lang="sr-Latn-ME" sz="2000" b="1" i="0" dirty="0">
                <a:effectLst/>
                <a:latin typeface="OpenSans-Bold"/>
              </a:rPr>
              <a:t>izolaciju i vješanje </a:t>
            </a:r>
            <a:r>
              <a:rPr lang="sr-Latn-ME" sz="2000" b="0" i="0" dirty="0">
                <a:effectLst/>
                <a:latin typeface="OpenSans"/>
              </a:rPr>
              <a:t>golih provodnika u razvodnim postrojenjima na otvorenom prostoru.</a:t>
            </a:r>
          </a:p>
          <a:p>
            <a:r>
              <a:rPr lang="sr-Latn-ME" sz="2000" b="0" i="0" dirty="0">
                <a:effectLst/>
                <a:latin typeface="OpenSans"/>
              </a:rPr>
              <a:t>Sastoje se od niza izolatorskih članaka u obliku kape, </a:t>
            </a:r>
            <a:r>
              <a:rPr lang="sr-Latn-ME" sz="2000" b="0" i="0" dirty="0" smtClean="0">
                <a:effectLst/>
                <a:latin typeface="OpenSans"/>
              </a:rPr>
              <a:t>međusobno </a:t>
            </a:r>
            <a:r>
              <a:rPr lang="sr-Latn-ME" sz="2000" b="0" i="0" dirty="0">
                <a:effectLst/>
                <a:latin typeface="OpenSans"/>
              </a:rPr>
              <a:t>spojenih. </a:t>
            </a:r>
          </a:p>
          <a:p>
            <a:r>
              <a:rPr lang="sr-Latn-ME" sz="2000" b="0" i="0" dirty="0">
                <a:effectLst/>
                <a:latin typeface="OpenSans"/>
              </a:rPr>
              <a:t>Mogu da budu: </a:t>
            </a:r>
            <a:r>
              <a:rPr lang="sr-Latn-ME" sz="2000" b="1" i="0" dirty="0" smtClean="0">
                <a:effectLst/>
                <a:latin typeface="OpenSans"/>
              </a:rPr>
              <a:t>kapasti </a:t>
            </a:r>
            <a:r>
              <a:rPr lang="sr-Latn-ME" sz="2000" b="0" i="0" dirty="0">
                <a:effectLst/>
                <a:latin typeface="OpenSans"/>
              </a:rPr>
              <a:t>(oznaka K ili S), </a:t>
            </a:r>
            <a:r>
              <a:rPr lang="sr-Latn-ME" sz="2000" b="1" i="0" dirty="0" smtClean="0">
                <a:effectLst/>
                <a:latin typeface="OpenSans"/>
              </a:rPr>
              <a:t>masivni </a:t>
            </a:r>
            <a:r>
              <a:rPr lang="sr-Latn-ME" sz="2000" b="1" i="0" dirty="0">
                <a:effectLst/>
                <a:latin typeface="OpenSans"/>
              </a:rPr>
              <a:t>ili puni </a:t>
            </a:r>
            <a:r>
              <a:rPr lang="sr-Latn-ME" sz="2000" b="0" i="0" dirty="0">
                <a:effectLst/>
                <a:latin typeface="OpenSans"/>
              </a:rPr>
              <a:t>(oznaka M ili VK) i </a:t>
            </a:r>
            <a:r>
              <a:rPr lang="sr-Latn-ME" sz="2000" b="1" i="0" dirty="0" smtClean="0">
                <a:effectLst/>
                <a:latin typeface="OpenSans"/>
              </a:rPr>
              <a:t>štapni </a:t>
            </a:r>
            <a:r>
              <a:rPr lang="sr-Latn-ME" sz="2000" b="0" i="0" dirty="0">
                <a:effectLst/>
                <a:latin typeface="OpenSans"/>
              </a:rPr>
              <a:t>(oznaka L).</a:t>
            </a:r>
            <a:r>
              <a:rPr lang="sr-Latn-ME" sz="1800" b="0" i="0" dirty="0">
                <a:effectLst/>
                <a:latin typeface="OpenSans"/>
              </a:rPr>
              <a:t/>
            </a:r>
            <a:br>
              <a:rPr lang="sr-Latn-ME" sz="1800" b="0" i="0" dirty="0">
                <a:effectLst/>
                <a:latin typeface="OpenSans"/>
              </a:rPr>
            </a:br>
            <a:r>
              <a:rPr lang="sr-Latn-ME" sz="1300" dirty="0"/>
              <a:t/>
            </a:r>
            <a:br>
              <a:rPr lang="sr-Latn-ME" sz="1300" dirty="0"/>
            </a:br>
            <a:endParaRPr lang="sr-Latn-ME" sz="1300" dirty="0"/>
          </a:p>
        </p:txBody>
      </p:sp>
    </p:spTree>
    <p:extLst>
      <p:ext uri="{BB962C8B-B14F-4D97-AF65-F5344CB8AC3E}">
        <p14:creationId xmlns:p14="http://schemas.microsoft.com/office/powerpoint/2010/main" xmlns="" val="2784028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672313-B04D-4403-A6FF-52561953B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828" y="1"/>
            <a:ext cx="10903634" cy="1012873"/>
          </a:xfrm>
        </p:spPr>
        <p:txBody>
          <a:bodyPr/>
          <a:lstStyle/>
          <a:p>
            <a:r>
              <a:rPr lang="sr-Latn-ME" dirty="0"/>
              <a:t>Izbor lančastih izolatora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B5F6CF-AA57-49AC-AACB-46E5BDA1E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28" y="872198"/>
            <a:ext cx="10973972" cy="5304766"/>
          </a:xfrm>
        </p:spPr>
        <p:txBody>
          <a:bodyPr>
            <a:normAutofit/>
          </a:bodyPr>
          <a:lstStyle/>
          <a:p>
            <a:r>
              <a:rPr lang="sr-Latn-ME" sz="2400" b="0" i="0" dirty="0">
                <a:solidFill>
                  <a:srgbClr val="231F20"/>
                </a:solidFill>
                <a:effectLst/>
                <a:latin typeface="Times New Roman" pitchFamily="18" charset="0"/>
                <a:cs typeface="Times New Roman" pitchFamily="18" charset="0"/>
              </a:rPr>
              <a:t>Biraju se prema </a:t>
            </a:r>
            <a:r>
              <a:rPr lang="sr-Latn-ME" sz="2400" b="1" i="0" dirty="0">
                <a:solidFill>
                  <a:srgbClr val="231F20"/>
                </a:solidFill>
                <a:effectLst/>
                <a:latin typeface="Times New Roman" pitchFamily="18" charset="0"/>
                <a:cs typeface="Times New Roman" pitchFamily="18" charset="0"/>
              </a:rPr>
              <a:t>naznačenom naponu mreže </a:t>
            </a:r>
            <a:r>
              <a:rPr lang="sr-Latn-ME" sz="2400" b="0" i="0" dirty="0">
                <a:solidFill>
                  <a:srgbClr val="231F20"/>
                </a:solidFill>
                <a:effectLst/>
                <a:latin typeface="Times New Roman" pitchFamily="18" charset="0"/>
                <a:cs typeface="Times New Roman" pitchFamily="18" charset="0"/>
              </a:rPr>
              <a:t>i prema </a:t>
            </a:r>
            <a:r>
              <a:rPr lang="sr-Latn-ME" sz="2400" b="1" i="0" dirty="0">
                <a:solidFill>
                  <a:srgbClr val="231F20"/>
                </a:solidFill>
                <a:effectLst/>
                <a:latin typeface="Times New Roman" pitchFamily="18" charset="0"/>
                <a:cs typeface="Times New Roman" pitchFamily="18" charset="0"/>
              </a:rPr>
              <a:t>mehaničkom opterećenju </a:t>
            </a:r>
            <a:r>
              <a:rPr lang="sr-Latn-ME" sz="2400" b="0" i="0" dirty="0">
                <a:solidFill>
                  <a:srgbClr val="231F20"/>
                </a:solidFill>
                <a:effectLst/>
                <a:latin typeface="Times New Roman" pitchFamily="18" charset="0"/>
                <a:cs typeface="Times New Roman" pitchFamily="18" charset="0"/>
              </a:rPr>
              <a:t>izolatorskog lanca. </a:t>
            </a:r>
          </a:p>
          <a:p>
            <a:r>
              <a:rPr lang="sr-Latn-ME" sz="2400" b="1" i="0" dirty="0">
                <a:solidFill>
                  <a:srgbClr val="231F20"/>
                </a:solidFill>
                <a:effectLst/>
                <a:latin typeface="Times New Roman" pitchFamily="18" charset="0"/>
                <a:cs typeface="Times New Roman" pitchFamily="18" charset="0"/>
              </a:rPr>
              <a:t>Broj članaka u lancu određuje napon mreže i način uzemljenja nulte tačke sistema. </a:t>
            </a:r>
          </a:p>
          <a:p>
            <a:r>
              <a:rPr lang="sr-Latn-ME" sz="2400" b="0" i="0" dirty="0">
                <a:solidFill>
                  <a:srgbClr val="231F20"/>
                </a:solidFill>
                <a:effectLst/>
                <a:latin typeface="Times New Roman" pitchFamily="18" charset="0"/>
                <a:cs typeface="Times New Roman" pitchFamily="18" charset="0"/>
              </a:rPr>
              <a:t>Izolatori su izloženi djelovanju pogonskog napona pri nepovoljnim uslovima (kiša, prašina i sl.) i udarnim atmosferskim prenaponima. Zato je propisima određena visina napona, frekvencije 50 Hz koju </a:t>
            </a:r>
            <a:r>
              <a:rPr lang="sr-Latn-ME" sz="2400" b="0" i="0" dirty="0" smtClean="0">
                <a:solidFill>
                  <a:srgbClr val="231F20"/>
                </a:solidFill>
                <a:effectLst/>
                <a:latin typeface="Times New Roman" pitchFamily="18" charset="0"/>
                <a:cs typeface="Times New Roman" pitchFamily="18" charset="0"/>
              </a:rPr>
              <a:t>izolator mora </a:t>
            </a:r>
            <a:r>
              <a:rPr lang="sr-Latn-ME" sz="2400" b="0" i="0" dirty="0">
                <a:solidFill>
                  <a:srgbClr val="231F20"/>
                </a:solidFill>
                <a:effectLst/>
                <a:latin typeface="Times New Roman" pitchFamily="18" charset="0"/>
                <a:cs typeface="Times New Roman" pitchFamily="18" charset="0"/>
              </a:rPr>
              <a:t>da izdrži jedan minut, kao i udarni napon </a:t>
            </a:r>
            <a:r>
              <a:rPr lang="sr-Latn-ME" sz="2400" b="0" i="0" dirty="0" smtClean="0">
                <a:solidFill>
                  <a:srgbClr val="231F20"/>
                </a:solidFill>
                <a:effectLst/>
                <a:latin typeface="Times New Roman" pitchFamily="18" charset="0"/>
                <a:cs typeface="Times New Roman" pitchFamily="18" charset="0"/>
              </a:rPr>
              <a:t>koji </a:t>
            </a:r>
            <a:r>
              <a:rPr lang="sr-Latn-ME" sz="2400" b="0" i="0" dirty="0">
                <a:solidFill>
                  <a:srgbClr val="231F20"/>
                </a:solidFill>
                <a:effectLst/>
                <a:latin typeface="Times New Roman" pitchFamily="18" charset="0"/>
                <a:cs typeface="Times New Roman" pitchFamily="18" charset="0"/>
              </a:rPr>
              <a:t>izolator treba da izdrži bez proboja.</a:t>
            </a:r>
            <a:r>
              <a:rPr lang="sr-Latn-ME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ME" dirty="0"/>
              <a:t/>
            </a:r>
            <a:br>
              <a:rPr lang="sr-Latn-ME" dirty="0"/>
            </a:br>
            <a:r>
              <a:rPr lang="sr-Latn-ME" dirty="0"/>
              <a:t/>
            </a:r>
            <a:br>
              <a:rPr lang="sr-Latn-ME" dirty="0"/>
            </a:br>
            <a:endParaRPr lang="sr-Latn-M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17B2446-90B8-4925-9DD9-8103EA4F2D4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2704" y="5078437"/>
            <a:ext cx="6894243" cy="1445382"/>
          </a:xfrm>
          <a:prstGeom prst="rect">
            <a:avLst/>
          </a:prstGeom>
        </p:spPr>
      </p:pic>
      <p:pic>
        <p:nvPicPr>
          <p:cNvPr id="3074" name="Picture 2" descr="Energetika i putna privreda - ASTRA itb d.o.o. Beograd">
            <a:extLst>
              <a:ext uri="{FF2B5EF4-FFF2-40B4-BE49-F238E27FC236}">
                <a16:creationId xmlns:a16="http://schemas.microsoft.com/office/drawing/2014/main" xmlns="" id="{6E3E3D5F-BB54-48D1-89C1-F82B02E924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74855" y="3742434"/>
            <a:ext cx="2912012" cy="29120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08401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roizvodi - VN kompozitni izolatori - Encron d.o.o.">
            <a:extLst>
              <a:ext uri="{FF2B5EF4-FFF2-40B4-BE49-F238E27FC236}">
                <a16:creationId xmlns:a16="http://schemas.microsoft.com/office/drawing/2014/main" xmlns="" id="{60092DC6-F5A7-4045-8F3D-66DBFE79A4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481" r="3297"/>
          <a:stretch/>
        </p:blipFill>
        <p:spPr bwMode="auto">
          <a:xfrm>
            <a:off x="20" y="10"/>
            <a:ext cx="12191981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2B566528-1B12-4246-9431-5C2D7D0811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9873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7CB0EF-2984-48CF-B6C9-5F430C3A8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264" y="0"/>
            <a:ext cx="6891186" cy="1135737"/>
          </a:xfrm>
        </p:spPr>
        <p:txBody>
          <a:bodyPr>
            <a:normAutofit/>
          </a:bodyPr>
          <a:lstStyle/>
          <a:p>
            <a:r>
              <a:rPr lang="sr-Latn-ME" sz="3600" dirty="0"/>
              <a:t>Izolatori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F725B3-5FAA-4952-89AB-279B02B2E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26942"/>
            <a:ext cx="7990449" cy="5592135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sr-Latn-ME" sz="2400" b="1" i="0" dirty="0" smtClean="0">
                <a:solidFill>
                  <a:srgbClr val="FF0000"/>
                </a:solidFill>
                <a:effectLst/>
                <a:latin typeface="OpenSans-Bold"/>
              </a:rPr>
              <a:t> </a:t>
            </a:r>
            <a:r>
              <a:rPr lang="sr-Latn-ME" b="1" i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Izolatori </a:t>
            </a:r>
            <a:r>
              <a:rPr lang="sr-Latn-ME" b="1" i="0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u razvodnim postrojenjima služe da bi djelove pod naponom izolovali od okolnih uzemljenih djelova.</a:t>
            </a:r>
          </a:p>
          <a:p>
            <a:pPr>
              <a:buFont typeface="Wingdings" pitchFamily="2" charset="2"/>
              <a:buChar char="Ø"/>
            </a:pPr>
            <a:r>
              <a:rPr lang="sr-Latn-ME" b="1" i="0" dirty="0" smtClean="0">
                <a:effectLst/>
                <a:latin typeface="Times New Roman" pitchFamily="18" charset="0"/>
                <a:cs typeface="Times New Roman" pitchFamily="18" charset="0"/>
              </a:rPr>
              <a:t> Istovremeno </a:t>
            </a:r>
            <a:r>
              <a:rPr lang="sr-Latn-ME" b="1" i="0" dirty="0">
                <a:effectLst/>
                <a:latin typeface="Times New Roman" pitchFamily="18" charset="0"/>
                <a:cs typeface="Times New Roman" pitchFamily="18" charset="0"/>
              </a:rPr>
              <a:t>služe i kao nosači golih provodnika.</a:t>
            </a:r>
          </a:p>
          <a:p>
            <a:pPr>
              <a:buFont typeface="Wingdings" pitchFamily="2" charset="2"/>
              <a:buChar char="Ø"/>
            </a:pPr>
            <a:r>
              <a:rPr lang="sr-Latn-ME" sz="3200" b="1" i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Najvažnije </a:t>
            </a:r>
            <a:r>
              <a:rPr lang="sr-Latn-ME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osobine izolatora su</a:t>
            </a:r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r-Latn-ME" sz="2400" b="0" i="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ME" sz="2400" b="0" i="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sr-Latn-ME" b="0" i="0" dirty="0">
                <a:effectLst/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sr-Latn-ME" b="1" i="0" dirty="0">
                <a:effectLst/>
                <a:latin typeface="Times New Roman" pitchFamily="18" charset="0"/>
                <a:cs typeface="Times New Roman" pitchFamily="18" charset="0"/>
              </a:rPr>
              <a:t>izolaciona moć </a:t>
            </a:r>
            <a:r>
              <a:rPr lang="sr-Latn-ME" b="0" i="0" dirty="0">
                <a:effectLst/>
                <a:latin typeface="Times New Roman" pitchFamily="18" charset="0"/>
                <a:cs typeface="Times New Roman" pitchFamily="18" charset="0"/>
              </a:rPr>
              <a:t>(određena električnim naprezanjima)</a:t>
            </a:r>
            <a:br>
              <a:rPr lang="sr-Latn-ME" b="0" i="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sr-Latn-ME" b="0" i="0" dirty="0">
                <a:effectLst/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sr-Latn-ME" b="1" i="0" dirty="0">
                <a:effectLst/>
                <a:latin typeface="Times New Roman" pitchFamily="18" charset="0"/>
                <a:cs typeface="Times New Roman" pitchFamily="18" charset="0"/>
              </a:rPr>
              <a:t>mehanička čvrstoća </a:t>
            </a:r>
            <a:r>
              <a:rPr lang="sr-Latn-ME" b="0" i="0" dirty="0">
                <a:effectLst/>
                <a:latin typeface="Times New Roman" pitchFamily="18" charset="0"/>
                <a:cs typeface="Times New Roman" pitchFamily="18" charset="0"/>
              </a:rPr>
              <a:t>(određena mehaničkim </a:t>
            </a:r>
            <a:r>
              <a:rPr lang="sr-Latn-ME" b="0" i="0" dirty="0" smtClean="0">
                <a:effectLst/>
                <a:latin typeface="Times New Roman" pitchFamily="18" charset="0"/>
                <a:cs typeface="Times New Roman" pitchFamily="18" charset="0"/>
              </a:rPr>
              <a:t>      naprezanjima</a:t>
            </a:r>
            <a:r>
              <a:rPr lang="sr-Latn-ME" b="0" i="0" dirty="0">
                <a:effectLst/>
                <a:latin typeface="Times New Roman" pitchFamily="18" charset="0"/>
                <a:cs typeface="Times New Roman" pitchFamily="18" charset="0"/>
              </a:rPr>
              <a:t>).</a:t>
            </a:r>
            <a:endParaRPr lang="sr-Latn-ME" sz="2400" b="0" i="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ME" b="0" i="0" dirty="0">
                <a:effectLst/>
                <a:latin typeface="Times New Roman" pitchFamily="18" charset="0"/>
                <a:cs typeface="Times New Roman" pitchFamily="18" charset="0"/>
              </a:rPr>
              <a:t>Izrađuju se od materijala koji </a:t>
            </a:r>
            <a:r>
              <a:rPr lang="sr-Latn-ME" b="0" i="0" dirty="0" smtClean="0">
                <a:effectLst/>
                <a:latin typeface="Times New Roman" pitchFamily="18" charset="0"/>
                <a:cs typeface="Times New Roman" pitchFamily="18" charset="0"/>
              </a:rPr>
              <a:t>imaju </a:t>
            </a:r>
            <a:r>
              <a:rPr lang="sr-Latn-ME" b="1" i="0" dirty="0">
                <a:effectLst/>
                <a:latin typeface="Times New Roman" pitchFamily="18" charset="0"/>
                <a:cs typeface="Times New Roman" pitchFamily="18" charset="0"/>
              </a:rPr>
              <a:t>dobra izolaciona i mehanička svojstva </a:t>
            </a:r>
            <a:r>
              <a:rPr lang="sr-Latn-ME" b="0" i="0" dirty="0">
                <a:effectLst/>
                <a:latin typeface="Times New Roman" pitchFamily="18" charset="0"/>
                <a:cs typeface="Times New Roman" pitchFamily="18" charset="0"/>
              </a:rPr>
              <a:t>(mogu da izdrže električna i mehanička naprezanja</a:t>
            </a:r>
            <a:r>
              <a:rPr lang="sr-Latn-ME" b="0" i="0" dirty="0" smtClean="0">
                <a:effectLst/>
                <a:latin typeface="Times New Roman" pitchFamily="18" charset="0"/>
                <a:cs typeface="Times New Roman" pitchFamily="18" charset="0"/>
              </a:rPr>
              <a:t>), kao </a:t>
            </a:r>
            <a:r>
              <a:rPr lang="sr-Latn-ME" b="0" i="0" dirty="0">
                <a:effectLst/>
                <a:latin typeface="Times New Roman" pitchFamily="18" charset="0"/>
                <a:cs typeface="Times New Roman" pitchFamily="18" charset="0"/>
              </a:rPr>
              <a:t>što su: porculan, keramika, vještačke </a:t>
            </a:r>
            <a:r>
              <a:rPr lang="sr-Latn-ME" b="0" i="0" dirty="0" smtClean="0">
                <a:effectLst/>
                <a:latin typeface="Times New Roman" pitchFamily="18" charset="0"/>
                <a:cs typeface="Times New Roman" pitchFamily="18" charset="0"/>
              </a:rPr>
              <a:t>smole, </a:t>
            </a:r>
            <a:r>
              <a:rPr lang="sr-Latn-ME" b="0" i="0" dirty="0">
                <a:effectLst/>
                <a:latin typeface="Times New Roman" pitchFamily="18" charset="0"/>
                <a:cs typeface="Times New Roman" pitchFamily="18" charset="0"/>
              </a:rPr>
              <a:t>specijalne vrste stakla i sl.</a:t>
            </a:r>
            <a:r>
              <a:rPr lang="sr-Latn-M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ME" sz="2000" dirty="0"/>
              <a:t/>
            </a:r>
            <a:br>
              <a:rPr lang="sr-Latn-ME" sz="2000" dirty="0"/>
            </a:br>
            <a:endParaRPr lang="sr-Latn-ME" sz="2000" dirty="0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xmlns="" id="{07EAA094-9CF6-4695-958A-33D9BCAA94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2057" name="Rectangle 73">
              <a:extLst>
                <a:ext uri="{FF2B5EF4-FFF2-40B4-BE49-F238E27FC236}">
                  <a16:creationId xmlns:a16="http://schemas.microsoft.com/office/drawing/2014/main" xmlns="" id="{2E80C965-DB6D-4F81-9E9E-B027384D0B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Isosceles Triangle 74">
              <a:extLst>
                <a:ext uri="{FF2B5EF4-FFF2-40B4-BE49-F238E27FC236}">
                  <a16:creationId xmlns:a16="http://schemas.microsoft.com/office/drawing/2014/main" xmlns="" id="{A580F890-B085-4E95-96AA-55AEBEC5CE6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7" name="Isosceles Triangle 76">
            <a:extLst>
              <a:ext uri="{FF2B5EF4-FFF2-40B4-BE49-F238E27FC236}">
                <a16:creationId xmlns:a16="http://schemas.microsoft.com/office/drawing/2014/main" xmlns="" id="{D3F51FEB-38FB-4F6C-9F7B-2F2AFAB6546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8" name="Rectangle 78">
            <a:extLst>
              <a:ext uri="{FF2B5EF4-FFF2-40B4-BE49-F238E27FC236}">
                <a16:creationId xmlns:a16="http://schemas.microsoft.com/office/drawing/2014/main" xmlns="" id="{1E547BA6-BAE0-43BB-A7CA-60F69CE252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6003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8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02DD2BC0-6F29-4B4F-8D61-2DCF6D2E8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4B5A0D-5173-4F6E-84F4-10C358FAC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sr-Latn-ME" sz="4000" dirty="0">
                <a:solidFill>
                  <a:srgbClr val="FFFFFF"/>
                </a:solidFill>
              </a:rPr>
              <a:t>Izolatori se dijele na: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F6AC1F8C-0A0D-4728-B8BC-C437539BBE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52907176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4034093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038CB10-1F5C-4D54-9DF7-12586DE5B0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rgbClr val="292B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53E829-2B40-4418-8B45-32A2AF61B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91260"/>
            <a:ext cx="6594189" cy="1625210"/>
          </a:xfrm>
        </p:spPr>
        <p:txBody>
          <a:bodyPr>
            <a:normAutofit/>
          </a:bodyPr>
          <a:lstStyle/>
          <a:p>
            <a:r>
              <a:rPr lang="sr-Latn-ME">
                <a:solidFill>
                  <a:srgbClr val="FFFFFF"/>
                </a:solidFill>
              </a:rPr>
              <a:t>Potporni izolatori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33B81349-3A7E-4A66-9ED9-66E6F8E29C4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29183" y="2454901"/>
            <a:ext cx="3441163" cy="4080255"/>
          </a:xfrm>
          <a:prstGeom prst="rect">
            <a:avLst/>
          </a:prstGeom>
          <a:solidFill>
            <a:srgbClr val="FFB746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D01413B-A4F0-48A3-8114-CFCD54F1F17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5693" y="2667954"/>
            <a:ext cx="2764481" cy="3635293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4A37A7FF-19A5-40D8-8D0C-E780CBD330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941468" y="2454900"/>
            <a:ext cx="3441163" cy="4080255"/>
          </a:xfrm>
          <a:prstGeom prst="rect">
            <a:avLst/>
          </a:prstGeom>
          <a:solidFill>
            <a:srgbClr val="FFB746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F9F6F7D-AB3A-4F81-9CC1-CB0CCB699A8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8970" y="2678050"/>
            <a:ext cx="3067358" cy="36151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73ED6512-6858-4552-B699-9A97FE9A4E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56975" y="321732"/>
            <a:ext cx="431329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91279D-4BAF-4BA4-84B9-9DD44CEBD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0283" y="379828"/>
            <a:ext cx="4304713" cy="6119446"/>
          </a:xfrm>
        </p:spPr>
        <p:txBody>
          <a:bodyPr anchor="ctr">
            <a:normAutofit/>
          </a:bodyPr>
          <a:lstStyle/>
          <a:p>
            <a:r>
              <a:rPr lang="sr-Latn-ME" sz="2000" b="0" i="0" dirty="0">
                <a:solidFill>
                  <a:srgbClr val="FFFFFF"/>
                </a:solidFill>
                <a:effectLst/>
                <a:latin typeface="OpenSans"/>
              </a:rPr>
              <a:t>Služe kao </a:t>
            </a:r>
            <a:r>
              <a:rPr lang="sr-Latn-ME" sz="2000" b="1" i="0" dirty="0">
                <a:solidFill>
                  <a:srgbClr val="FFFFFF"/>
                </a:solidFill>
                <a:effectLst/>
                <a:latin typeface="OpenSans-Bold"/>
              </a:rPr>
              <a:t>izolacija </a:t>
            </a:r>
            <a:r>
              <a:rPr lang="sr-Latn-ME" sz="2000" b="0" i="0" dirty="0">
                <a:solidFill>
                  <a:srgbClr val="FFFFFF"/>
                </a:solidFill>
                <a:effectLst/>
                <a:latin typeface="OpenSans"/>
              </a:rPr>
              <a:t>od podnožja i kao </a:t>
            </a:r>
            <a:r>
              <a:rPr lang="sr-Latn-ME" sz="2000" b="1" i="0" dirty="0">
                <a:solidFill>
                  <a:srgbClr val="FFFFFF"/>
                </a:solidFill>
                <a:effectLst/>
                <a:latin typeface="OpenSans-Bold"/>
              </a:rPr>
              <a:t>potpora </a:t>
            </a:r>
            <a:r>
              <a:rPr lang="sr-Latn-ME" sz="2000" b="0" i="0" dirty="0">
                <a:solidFill>
                  <a:srgbClr val="FFFFFF"/>
                </a:solidFill>
                <a:effectLst/>
                <a:latin typeface="OpenSans"/>
              </a:rPr>
              <a:t>koja nosi sabirnice ili gole provodnike. </a:t>
            </a:r>
          </a:p>
          <a:p>
            <a:r>
              <a:rPr lang="sr-Latn-ME" sz="2000" b="0" i="0" dirty="0">
                <a:solidFill>
                  <a:srgbClr val="FFFFFF"/>
                </a:solidFill>
                <a:effectLst/>
                <a:latin typeface="OpenSans"/>
              </a:rPr>
              <a:t>Oni izoluju provodnike od uzemljenih djelova i preuzimaju na sebe sve sile koje djeluju na sabirnice, pa se biraju na osnovu tih sila i na osnovu naznačenog napona sabirnica.</a:t>
            </a:r>
          </a:p>
          <a:p>
            <a:r>
              <a:rPr lang="sr-Latn-ME" sz="2000" b="0" i="0" dirty="0">
                <a:solidFill>
                  <a:srgbClr val="FFFFFF"/>
                </a:solidFill>
                <a:effectLst/>
                <a:latin typeface="OpenSans"/>
              </a:rPr>
              <a:t>Koriste se kao sastavni/konstruktivni djelovi raznih aparata niskog i visokog napona.</a:t>
            </a:r>
            <a:r>
              <a:rPr lang="sr-Latn-ME" sz="2000" dirty="0">
                <a:solidFill>
                  <a:srgbClr val="FFFFFF"/>
                </a:solidFill>
              </a:rPr>
              <a:t> </a:t>
            </a:r>
          </a:p>
          <a:p>
            <a:r>
              <a:rPr lang="sr-Latn-ME" sz="2000" b="0" i="0" dirty="0">
                <a:solidFill>
                  <a:srgbClr val="FFFFFF"/>
                </a:solidFill>
                <a:effectLst/>
                <a:latin typeface="OpenSans"/>
              </a:rPr>
              <a:t>Osnovne karakteristike potpornog izolatora su </a:t>
            </a:r>
            <a:r>
              <a:rPr lang="sr-Latn-ME" sz="2000" b="1" i="0" dirty="0">
                <a:solidFill>
                  <a:srgbClr val="FFFFFF"/>
                </a:solidFill>
                <a:effectLst/>
                <a:latin typeface="OpenSans-Bold"/>
              </a:rPr>
              <a:t>naznačeni napon </a:t>
            </a:r>
            <a:r>
              <a:rPr lang="sr-Latn-ME" sz="2000" b="1" i="0" dirty="0">
                <a:solidFill>
                  <a:srgbClr val="FFFFFF"/>
                </a:solidFill>
                <a:effectLst/>
                <a:latin typeface="OpenSans"/>
              </a:rPr>
              <a:t>i </a:t>
            </a:r>
            <a:r>
              <a:rPr lang="sr-Latn-ME" sz="2000" b="1" i="0" dirty="0">
                <a:solidFill>
                  <a:srgbClr val="FFFFFF"/>
                </a:solidFill>
                <a:effectLst/>
                <a:latin typeface="OpenSans-Bold"/>
              </a:rPr>
              <a:t>minimalna prelomna sila</a:t>
            </a:r>
            <a:r>
              <a:rPr lang="sr-Latn-ME" sz="2000" dirty="0">
                <a:solidFill>
                  <a:srgbClr val="FFFFFF"/>
                </a:solidFill>
                <a:latin typeface="OpenSans"/>
              </a:rPr>
              <a:t>. </a:t>
            </a:r>
            <a:r>
              <a:rPr lang="sr-Latn-ME" sz="2000" b="0" i="0" dirty="0">
                <a:solidFill>
                  <a:srgbClr val="FFFFFF"/>
                </a:solidFill>
                <a:effectLst/>
                <a:latin typeface="OpenSans"/>
              </a:rPr>
              <a:t>Naznačeni napon izolatora bira se prema naznačenom naponu postrojenja/sabirnica.</a:t>
            </a:r>
            <a:r>
              <a:rPr lang="sr-Latn-ME" sz="2000" dirty="0">
                <a:solidFill>
                  <a:srgbClr val="FFFFFF"/>
                </a:solidFill>
              </a:rPr>
              <a:t> </a:t>
            </a:r>
            <a:r>
              <a:rPr lang="sr-Latn-ME" sz="1800" dirty="0">
                <a:solidFill>
                  <a:srgbClr val="FFFFFF"/>
                </a:solidFill>
              </a:rPr>
              <a:t/>
            </a:r>
            <a:br>
              <a:rPr lang="sr-Latn-ME" sz="1800" dirty="0">
                <a:solidFill>
                  <a:srgbClr val="FFFFFF"/>
                </a:solidFill>
              </a:rPr>
            </a:br>
            <a:r>
              <a:rPr lang="sr-Latn-ME" sz="1500" dirty="0">
                <a:solidFill>
                  <a:srgbClr val="FFFFFF"/>
                </a:solidFill>
              </a:rPr>
              <a:t/>
            </a:r>
            <a:br>
              <a:rPr lang="sr-Latn-ME" sz="1500" dirty="0">
                <a:solidFill>
                  <a:srgbClr val="FFFFFF"/>
                </a:solidFill>
              </a:rPr>
            </a:br>
            <a:endParaRPr lang="sr-Latn-ME" sz="1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3242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038CB10-1F5C-4D54-9DF7-12586DE5B0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27547" y="321731"/>
            <a:ext cx="4142096" cy="6213425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6BC100-C1B1-4DF7-B98B-B44119CA4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583616"/>
            <a:ext cx="3722141" cy="5520579"/>
          </a:xfrm>
        </p:spPr>
        <p:txBody>
          <a:bodyPr>
            <a:normAutofit/>
          </a:bodyPr>
          <a:lstStyle/>
          <a:p>
            <a:r>
              <a:rPr lang="sr-Latn-ME">
                <a:solidFill>
                  <a:srgbClr val="FFFFFF"/>
                </a:solidFill>
              </a:rPr>
              <a:t>Potporni izolatori - izbor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3ED6512-6858-4552-B699-9A97FE9A4E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29503" y="321732"/>
            <a:ext cx="7240765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757ED7-A530-45E3-A29A-16F7DA1A7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6068" y="393895"/>
            <a:ext cx="7244861" cy="6049107"/>
          </a:xfrm>
        </p:spPr>
        <p:txBody>
          <a:bodyPr anchor="ctr">
            <a:normAutofit lnSpcReduction="10000"/>
          </a:bodyPr>
          <a:lstStyle/>
          <a:p>
            <a:r>
              <a:rPr lang="sr-Latn-ME" b="0" i="0" dirty="0">
                <a:solidFill>
                  <a:srgbClr val="FFFFFF"/>
                </a:solidFill>
                <a:effectLst/>
                <a:latin typeface="OpenSans"/>
              </a:rPr>
              <a:t>Minimalna prelomna sila određuje se na osnovu dinamičke sile koja djeluje na izolator kod kratkih spojeva.</a:t>
            </a:r>
          </a:p>
          <a:p>
            <a:r>
              <a:rPr lang="sr-Latn-ME" b="1" i="0" dirty="0">
                <a:solidFill>
                  <a:srgbClr val="FFFFFF"/>
                </a:solidFill>
                <a:effectLst/>
                <a:latin typeface="OpenSans"/>
              </a:rPr>
              <a:t>Ukupna sila koja djeluje na izolator </a:t>
            </a:r>
            <a:r>
              <a:rPr lang="sr-Latn-ME" b="0" i="0" dirty="0">
                <a:solidFill>
                  <a:srgbClr val="FFFFFF"/>
                </a:solidFill>
                <a:effectLst/>
                <a:latin typeface="OpenSans"/>
              </a:rPr>
              <a:t>može se izračunati:</a:t>
            </a:r>
          </a:p>
          <a:p>
            <a:pPr marL="0" indent="0">
              <a:buNone/>
            </a:pPr>
            <a:r>
              <a:rPr lang="sr-Latn-ME" b="1" i="0" dirty="0">
                <a:solidFill>
                  <a:srgbClr val="FFFFFF"/>
                </a:solidFill>
                <a:effectLst/>
                <a:latin typeface="OpenSansnkMATH-Regular"/>
              </a:rPr>
              <a:t>		</a:t>
            </a:r>
            <a:endParaRPr lang="sr-Latn-ME" b="1" i="0" dirty="0" smtClean="0">
              <a:solidFill>
                <a:srgbClr val="FFFFFF"/>
              </a:solidFill>
              <a:effectLst/>
              <a:latin typeface="OpenSansnkMATH-Regular"/>
            </a:endParaRPr>
          </a:p>
          <a:p>
            <a:pPr marL="0" indent="0">
              <a:buNone/>
            </a:pPr>
            <a:r>
              <a:rPr lang="sr-Latn-ME" b="1" dirty="0" smtClean="0">
                <a:solidFill>
                  <a:srgbClr val="FFFFFF"/>
                </a:solidFill>
                <a:latin typeface="OpenSansnkMATH-Regular"/>
              </a:rPr>
              <a:t> </a:t>
            </a:r>
            <a:r>
              <a:rPr lang="sr-Latn-ME" b="1" dirty="0" smtClean="0">
                <a:solidFill>
                  <a:srgbClr val="FFFFFF"/>
                </a:solidFill>
                <a:latin typeface="OpenSansnkMATH-Regular"/>
              </a:rPr>
              <a:t>                           </a:t>
            </a:r>
            <a:r>
              <a:rPr lang="sr-Latn-ME" sz="3600" b="1" i="0" dirty="0" smtClean="0">
                <a:solidFill>
                  <a:srgbClr val="FFFFFF"/>
                </a:solidFill>
                <a:effectLst/>
                <a:latin typeface="OpenSansnkMATH-Regular"/>
              </a:rPr>
              <a:t>F </a:t>
            </a:r>
            <a:r>
              <a:rPr lang="sr-Latn-ME" sz="3600" b="1" i="0" dirty="0">
                <a:solidFill>
                  <a:srgbClr val="FFFFFF"/>
                </a:solidFill>
                <a:effectLst/>
                <a:latin typeface="OpenSansnkMATH-Regular"/>
              </a:rPr>
              <a:t>= F1 ∙ l</a:t>
            </a:r>
            <a:endParaRPr lang="sr-Latn-ME" b="1" i="0" dirty="0">
              <a:solidFill>
                <a:srgbClr val="FFFFFF"/>
              </a:solidFill>
              <a:effectLst/>
              <a:latin typeface="OpenSansnkMATH-Regular"/>
            </a:endParaRPr>
          </a:p>
          <a:p>
            <a:pPr marL="0" indent="0">
              <a:buNone/>
            </a:pPr>
            <a:r>
              <a:rPr lang="sr-Latn-ME" b="0" i="0" dirty="0">
                <a:solidFill>
                  <a:srgbClr val="FFFFFF"/>
                </a:solidFill>
                <a:effectLst/>
                <a:latin typeface="OpenSans"/>
              </a:rPr>
              <a:t/>
            </a:r>
            <a:br>
              <a:rPr lang="sr-Latn-ME" b="0" i="0" dirty="0">
                <a:solidFill>
                  <a:srgbClr val="FFFFFF"/>
                </a:solidFill>
                <a:effectLst/>
                <a:latin typeface="OpenSans"/>
              </a:rPr>
            </a:br>
            <a:r>
              <a:rPr lang="sr-Latn-ME" b="0" i="0" dirty="0">
                <a:solidFill>
                  <a:srgbClr val="FFFFFF"/>
                </a:solidFill>
                <a:effectLst/>
                <a:latin typeface="OpenSans"/>
              </a:rPr>
              <a:t/>
            </a:r>
            <a:br>
              <a:rPr lang="sr-Latn-ME" b="0" i="0" dirty="0">
                <a:solidFill>
                  <a:srgbClr val="FFFFFF"/>
                </a:solidFill>
                <a:effectLst/>
                <a:latin typeface="OpenSans"/>
              </a:rPr>
            </a:br>
            <a:r>
              <a:rPr lang="sr-Latn-ME" b="0" i="0" dirty="0">
                <a:solidFill>
                  <a:srgbClr val="FFFFFF"/>
                </a:solidFill>
                <a:effectLst/>
                <a:latin typeface="OpenSans"/>
              </a:rPr>
              <a:t>gdje </a:t>
            </a:r>
            <a:r>
              <a:rPr lang="sr-Latn-ME" b="0" i="0" dirty="0" smtClean="0">
                <a:solidFill>
                  <a:srgbClr val="FFFFFF"/>
                </a:solidFill>
                <a:effectLst/>
                <a:latin typeface="OpenSans"/>
              </a:rPr>
              <a:t>je: </a:t>
            </a:r>
          </a:p>
          <a:p>
            <a:pPr marL="0" indent="0">
              <a:buNone/>
            </a:pPr>
            <a:r>
              <a:rPr lang="sr-Latn-ME" b="1" i="0" dirty="0" smtClean="0">
                <a:solidFill>
                  <a:srgbClr val="FFFFFF"/>
                </a:solidFill>
                <a:effectLst/>
                <a:latin typeface="OpenSansnkMATH-Regular"/>
              </a:rPr>
              <a:t>F1 </a:t>
            </a:r>
            <a:r>
              <a:rPr lang="sr-Latn-ME" b="0" i="0" dirty="0">
                <a:solidFill>
                  <a:srgbClr val="FFFFFF"/>
                </a:solidFill>
                <a:effectLst/>
                <a:latin typeface="OpenSans"/>
              </a:rPr>
              <a:t>– sila koja djeluje na izolator po jedinici dužine </a:t>
            </a:r>
            <a:r>
              <a:rPr lang="sr-Latn-ME" b="0" i="0" dirty="0" smtClean="0">
                <a:solidFill>
                  <a:srgbClr val="FFFFFF"/>
                </a:solidFill>
                <a:effectLst/>
                <a:latin typeface="OpenSans"/>
              </a:rPr>
              <a:t>izolatora</a:t>
            </a:r>
            <a:r>
              <a:rPr lang="sr-Latn-ME" b="0" i="0" dirty="0">
                <a:solidFill>
                  <a:srgbClr val="FFFFFF"/>
                </a:solidFill>
                <a:effectLst/>
                <a:latin typeface="OpenSans"/>
              </a:rPr>
              <a:t/>
            </a:r>
            <a:br>
              <a:rPr lang="sr-Latn-ME" b="0" i="0" dirty="0">
                <a:solidFill>
                  <a:srgbClr val="FFFFFF"/>
                </a:solidFill>
                <a:effectLst/>
                <a:latin typeface="OpenSans"/>
              </a:rPr>
            </a:br>
            <a:r>
              <a:rPr lang="sr-Latn-ME" b="1" i="0" dirty="0">
                <a:solidFill>
                  <a:srgbClr val="FFFFFF"/>
                </a:solidFill>
                <a:effectLst/>
                <a:latin typeface="OpenSansnkMATH-Regular"/>
              </a:rPr>
              <a:t>l</a:t>
            </a:r>
            <a:r>
              <a:rPr lang="sr-Latn-ME" b="0" i="0" dirty="0">
                <a:solidFill>
                  <a:srgbClr val="FFFFFF"/>
                </a:solidFill>
                <a:effectLst/>
                <a:latin typeface="OpenSansnkMATH-Regular"/>
              </a:rPr>
              <a:t> </a:t>
            </a:r>
            <a:r>
              <a:rPr lang="sr-Latn-ME" b="0" i="0" dirty="0">
                <a:solidFill>
                  <a:srgbClr val="FFFFFF"/>
                </a:solidFill>
                <a:effectLst/>
                <a:latin typeface="OpenSans"/>
              </a:rPr>
              <a:t>– rastojanje između dva susjedna izolatora iste faze.</a:t>
            </a:r>
            <a:r>
              <a:rPr lang="sr-Latn-ME" dirty="0">
                <a:solidFill>
                  <a:srgbClr val="FFFFFF"/>
                </a:solidFill>
              </a:rPr>
              <a:t> </a:t>
            </a:r>
            <a:br>
              <a:rPr lang="sr-Latn-ME" dirty="0">
                <a:solidFill>
                  <a:srgbClr val="FFFFFF"/>
                </a:solidFill>
              </a:rPr>
            </a:br>
            <a:endParaRPr lang="sr-Latn-ME" dirty="0">
              <a:solidFill>
                <a:srgbClr val="FFFFFF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0252D53-5DD0-4A8F-914D-9B8528974C76}"/>
              </a:ext>
            </a:extLst>
          </p:cNvPr>
          <p:cNvSpPr/>
          <p:nvPr/>
        </p:nvSpPr>
        <p:spPr>
          <a:xfrm>
            <a:off x="6991643" y="2724346"/>
            <a:ext cx="2869809" cy="708171"/>
          </a:xfrm>
          <a:prstGeom prst="rect">
            <a:avLst/>
          </a:prstGeom>
          <a:noFill/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2665580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EBBC84-AB97-4F87-9129-4E36B3610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5638" y="258121"/>
            <a:ext cx="6905017" cy="1325563"/>
          </a:xfrm>
        </p:spPr>
        <p:txBody>
          <a:bodyPr/>
          <a:lstStyle/>
          <a:p>
            <a:r>
              <a:rPr lang="sr-Latn-ME" dirty="0"/>
              <a:t>Oznake potpornih izolatora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ED5C32B-EB4C-4443-BA91-8F922A3C75E5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19079" y="1336640"/>
            <a:ext cx="8353842" cy="49823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47633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0">
            <a:extLst>
              <a:ext uri="{FF2B5EF4-FFF2-40B4-BE49-F238E27FC236}">
                <a16:creationId xmlns:a16="http://schemas.microsoft.com/office/drawing/2014/main" xmlns="" id="{7D5D2E51-A652-4FCB-ADE3-8974F2723C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Freeform: Shape 12">
            <a:extLst>
              <a:ext uri="{FF2B5EF4-FFF2-40B4-BE49-F238E27FC236}">
                <a16:creationId xmlns:a16="http://schemas.microsoft.com/office/drawing/2014/main" xmlns="" id="{08E18253-076D-4D89-968E-FCD8887E2B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6096002" cy="6858000"/>
          </a:xfrm>
          <a:custGeom>
            <a:avLst/>
            <a:gdLst>
              <a:gd name="connsiteX0" fmla="*/ 0 w 6096002"/>
              <a:gd name="connsiteY0" fmla="*/ 0 h 6858000"/>
              <a:gd name="connsiteX1" fmla="*/ 4885967 w 6096002"/>
              <a:gd name="connsiteY1" fmla="*/ 0 h 6858000"/>
              <a:gd name="connsiteX2" fmla="*/ 4946007 w 6096002"/>
              <a:gd name="connsiteY2" fmla="*/ 69271 h 6858000"/>
              <a:gd name="connsiteX3" fmla="*/ 6096002 w 6096002"/>
              <a:gd name="connsiteY3" fmla="*/ 3429000 h 6858000"/>
              <a:gd name="connsiteX4" fmla="*/ 4946007 w 6096002"/>
              <a:gd name="connsiteY4" fmla="*/ 6788730 h 6858000"/>
              <a:gd name="connsiteX5" fmla="*/ 4885967 w 6096002"/>
              <a:gd name="connsiteY5" fmla="*/ 6858000 h 6858000"/>
              <a:gd name="connsiteX6" fmla="*/ 0 w 609600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2" h="6858000">
                <a:moveTo>
                  <a:pt x="0" y="0"/>
                </a:moveTo>
                <a:lnTo>
                  <a:pt x="4885967" y="0"/>
                </a:lnTo>
                <a:lnTo>
                  <a:pt x="4946007" y="69271"/>
                </a:lnTo>
                <a:cubicBezTo>
                  <a:pt x="5656533" y="929100"/>
                  <a:pt x="6096002" y="2116944"/>
                  <a:pt x="6096002" y="3429000"/>
                </a:cubicBezTo>
                <a:cubicBezTo>
                  <a:pt x="6096002" y="4741056"/>
                  <a:pt x="5656533" y="5928900"/>
                  <a:pt x="4946007" y="6788730"/>
                </a:cubicBezTo>
                <a:lnTo>
                  <a:pt x="4885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2" name="Freeform: Shape 14">
            <a:extLst>
              <a:ext uri="{FF2B5EF4-FFF2-40B4-BE49-F238E27FC236}">
                <a16:creationId xmlns:a16="http://schemas.microsoft.com/office/drawing/2014/main" xmlns="" id="{F6EBCC24-DE3B-4BAD-9624-83E1C2D665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6085370" cy="6858000"/>
          </a:xfrm>
          <a:custGeom>
            <a:avLst/>
            <a:gdLst>
              <a:gd name="connsiteX0" fmla="*/ 0 w 6085370"/>
              <a:gd name="connsiteY0" fmla="*/ 0 h 6858000"/>
              <a:gd name="connsiteX1" fmla="*/ 4875335 w 6085370"/>
              <a:gd name="connsiteY1" fmla="*/ 0 h 6858000"/>
              <a:gd name="connsiteX2" fmla="*/ 4935375 w 6085370"/>
              <a:gd name="connsiteY2" fmla="*/ 69271 h 6858000"/>
              <a:gd name="connsiteX3" fmla="*/ 6085370 w 6085370"/>
              <a:gd name="connsiteY3" fmla="*/ 3429000 h 6858000"/>
              <a:gd name="connsiteX4" fmla="*/ 4935375 w 6085370"/>
              <a:gd name="connsiteY4" fmla="*/ 6788730 h 6858000"/>
              <a:gd name="connsiteX5" fmla="*/ 4875335 w 6085370"/>
              <a:gd name="connsiteY5" fmla="*/ 6858000 h 6858000"/>
              <a:gd name="connsiteX6" fmla="*/ 0 w 60853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5370" h="6858000">
                <a:moveTo>
                  <a:pt x="0" y="0"/>
                </a:moveTo>
                <a:lnTo>
                  <a:pt x="4875335" y="0"/>
                </a:lnTo>
                <a:lnTo>
                  <a:pt x="4935375" y="69271"/>
                </a:lnTo>
                <a:cubicBezTo>
                  <a:pt x="5645901" y="929100"/>
                  <a:pt x="6085370" y="2116944"/>
                  <a:pt x="6085370" y="3429000"/>
                </a:cubicBezTo>
                <a:cubicBezTo>
                  <a:pt x="6085370" y="4741056"/>
                  <a:pt x="5645901" y="5928900"/>
                  <a:pt x="4935375" y="6788730"/>
                </a:cubicBezTo>
                <a:lnTo>
                  <a:pt x="487533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F3F39D-C635-41E5-A0EF-54A84BFBE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912" y="859536"/>
            <a:ext cx="4837176" cy="1243584"/>
          </a:xfrm>
        </p:spPr>
        <p:txBody>
          <a:bodyPr>
            <a:normAutofit/>
          </a:bodyPr>
          <a:lstStyle/>
          <a:p>
            <a:r>
              <a:rPr lang="sr-Latn-ME" sz="3400" dirty="0"/>
              <a:t>Provodni izolatori</a:t>
            </a:r>
          </a:p>
        </p:txBody>
      </p:sp>
      <p:sp>
        <p:nvSpPr>
          <p:cNvPr id="23" name="Rectangle 16">
            <a:extLst>
              <a:ext uri="{FF2B5EF4-FFF2-40B4-BE49-F238E27FC236}">
                <a16:creationId xmlns:a16="http://schemas.microsoft.com/office/drawing/2014/main" xmlns="" id="{8C07AF1D-AB44-447B-BC2F-DBECCC06C0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152144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6FCD70E2-BD62-41E4-975D-E58B07928F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38912" y="2185062"/>
            <a:ext cx="498348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EE00AD-8B59-40B9-ABB6-A1E39131D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93034"/>
            <a:ext cx="6077243" cy="4290646"/>
          </a:xfrm>
        </p:spPr>
        <p:txBody>
          <a:bodyPr>
            <a:noAutofit/>
          </a:bodyPr>
          <a:lstStyle/>
          <a:p>
            <a:r>
              <a:rPr lang="sr-Latn-ME" b="1" i="0" dirty="0">
                <a:effectLst/>
                <a:latin typeface="OpenSans-Bold"/>
              </a:rPr>
              <a:t>Provodni izolatori </a:t>
            </a:r>
            <a:r>
              <a:rPr lang="sr-Latn-ME" b="0" i="0" dirty="0">
                <a:effectLst/>
                <a:latin typeface="OpenSans"/>
              </a:rPr>
              <a:t>služe za </a:t>
            </a:r>
            <a:r>
              <a:rPr lang="sr-Latn-ME" b="1" i="0" dirty="0">
                <a:effectLst/>
                <a:latin typeface="OpenSans-Bold"/>
              </a:rPr>
              <a:t>nošenje i izolaciju </a:t>
            </a:r>
            <a:r>
              <a:rPr lang="sr-Latn-ME" b="0" i="0" dirty="0">
                <a:effectLst/>
                <a:latin typeface="OpenSans"/>
              </a:rPr>
              <a:t>golih provodnika kod prolaza iz spoljašnjeg prostora u postrojenje, kod prolaza iz jedne u drugu prostoriju, kod prolaza kroz poklopac transformatorskog suda i sl.</a:t>
            </a:r>
          </a:p>
          <a:p>
            <a:r>
              <a:rPr lang="sr-Latn-ME" b="0" i="0" dirty="0">
                <a:effectLst/>
                <a:latin typeface="OpenSans"/>
              </a:rPr>
              <a:t>Oni izoluju neizolovane provodnike od zida/poda ili metalnih djelova u postrojenjima. </a:t>
            </a:r>
            <a:r>
              <a:rPr lang="sr-Latn-ME" sz="2400" dirty="0"/>
              <a:t/>
            </a:r>
            <a:br>
              <a:rPr lang="sr-Latn-ME" sz="2400" dirty="0"/>
            </a:br>
            <a:endParaRPr lang="sr-Latn-ME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8BC7596-2502-4739-8A02-8FDF192FA93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22919" y="583207"/>
            <a:ext cx="1990402" cy="211226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0B33EF2E-DEF7-4EC8-8C94-0A0468EF2F8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91163" y="583207"/>
            <a:ext cx="2300618" cy="211226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85BFE9E-BB0E-4285-9D27-313AB452FCFC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65392" y="3016964"/>
            <a:ext cx="5228807" cy="304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96087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4038CB10-1F5C-4D54-9DF7-12586DE5B0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C48C5A-89BB-458A-81F5-AA616E239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91260"/>
            <a:ext cx="6594189" cy="1625210"/>
          </a:xfrm>
        </p:spPr>
        <p:txBody>
          <a:bodyPr>
            <a:normAutofit/>
          </a:bodyPr>
          <a:lstStyle/>
          <a:p>
            <a:r>
              <a:rPr lang="sr-Latn-ME" dirty="0">
                <a:solidFill>
                  <a:srgbClr val="FFFFFF"/>
                </a:solidFill>
              </a:rPr>
              <a:t>Provodni izolatori - karakteristike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33B81349-3A7E-4A66-9ED9-66E6F8E29C4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29183" y="2454901"/>
            <a:ext cx="3441163" cy="4080255"/>
          </a:xfrm>
          <a:prstGeom prst="rect">
            <a:avLst/>
          </a:prstGeom>
          <a:solidFill>
            <a:srgbClr val="A68862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CA041DF-E111-406C-9E56-8D9D3519134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4256" y="2858024"/>
            <a:ext cx="3067356" cy="3255153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4A37A7FF-19A5-40D8-8D0C-E780CBD330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941468" y="2454900"/>
            <a:ext cx="3441163" cy="4080255"/>
          </a:xfrm>
          <a:prstGeom prst="rect">
            <a:avLst/>
          </a:prstGeom>
          <a:solidFill>
            <a:srgbClr val="A68862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5725C01-9434-4B07-B646-C3E6D633DC1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8970" y="3077485"/>
            <a:ext cx="3067358" cy="2816229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73ED6512-6858-4552-B699-9A97FE9A4E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56975" y="321732"/>
            <a:ext cx="431329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4EEA676-08AE-4F36-B722-DF40961AB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4689" y="309488"/>
            <a:ext cx="4206240" cy="6203853"/>
          </a:xfrm>
        </p:spPr>
        <p:txBody>
          <a:bodyPr anchor="ctr"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sr-Latn-ME" sz="2000" b="1" i="0" dirty="0">
                <a:solidFill>
                  <a:srgbClr val="FFFFFF"/>
                </a:solidFill>
                <a:effectLst/>
                <a:latin typeface="OpenSans"/>
              </a:rPr>
              <a:t>Osnovne karakteristike provodnih izolatora </a:t>
            </a:r>
            <a:r>
              <a:rPr lang="sr-Latn-ME" sz="2000" i="0" dirty="0">
                <a:solidFill>
                  <a:srgbClr val="FFFFFF"/>
                </a:solidFill>
                <a:effectLst/>
                <a:latin typeface="OpenSans"/>
              </a:rPr>
              <a:t>(</a:t>
            </a:r>
            <a:r>
              <a:rPr lang="sr-Latn-ME" sz="2000" b="0" i="0" dirty="0">
                <a:solidFill>
                  <a:srgbClr val="FFFFFF"/>
                </a:solidFill>
                <a:effectLst/>
                <a:latin typeface="OpenSans"/>
              </a:rPr>
              <a:t>prema kojima se </a:t>
            </a:r>
            <a:r>
              <a:rPr lang="sr-Latn-ME" sz="2000" b="0" i="0" dirty="0" smtClean="0">
                <a:solidFill>
                  <a:srgbClr val="FFFFFF"/>
                </a:solidFill>
                <a:effectLst/>
                <a:latin typeface="OpenSans"/>
              </a:rPr>
              <a:t>dimenzionišu) su</a:t>
            </a:r>
            <a:r>
              <a:rPr lang="sr-Latn-ME" sz="2000" b="0" i="0" dirty="0">
                <a:solidFill>
                  <a:srgbClr val="FFFFFF"/>
                </a:solidFill>
                <a:effectLst/>
                <a:latin typeface="OpenSans"/>
              </a:rPr>
              <a:t>: </a:t>
            </a:r>
            <a:endParaRPr lang="sr-Latn-ME" sz="2000" b="0" i="0" dirty="0" smtClean="0">
              <a:solidFill>
                <a:srgbClr val="FFFFFF"/>
              </a:solidFill>
              <a:effectLst/>
              <a:latin typeface="OpenSans"/>
            </a:endParaRPr>
          </a:p>
          <a:p>
            <a:pPr lvl="1"/>
            <a:r>
              <a:rPr lang="sr-Latn-ME" sz="1900" b="1" i="0" dirty="0" smtClean="0">
                <a:solidFill>
                  <a:srgbClr val="FFFFFF"/>
                </a:solidFill>
                <a:effectLst/>
                <a:latin typeface="OpenSans"/>
              </a:rPr>
              <a:t>naznačeni </a:t>
            </a:r>
            <a:r>
              <a:rPr lang="sr-Latn-ME" sz="1900" b="1" i="0" dirty="0">
                <a:solidFill>
                  <a:srgbClr val="FFFFFF"/>
                </a:solidFill>
                <a:effectLst/>
                <a:latin typeface="OpenSans"/>
              </a:rPr>
              <a:t>napon, </a:t>
            </a:r>
            <a:endParaRPr lang="sr-Latn-ME" sz="1900" b="1" i="0" dirty="0" smtClean="0">
              <a:solidFill>
                <a:srgbClr val="FFFFFF"/>
              </a:solidFill>
              <a:effectLst/>
              <a:latin typeface="OpenSans"/>
            </a:endParaRPr>
          </a:p>
          <a:p>
            <a:pPr lvl="1"/>
            <a:r>
              <a:rPr lang="sr-Latn-ME" sz="1900" b="1" i="0" dirty="0" smtClean="0">
                <a:solidFill>
                  <a:srgbClr val="FFFFFF"/>
                </a:solidFill>
                <a:effectLst/>
                <a:latin typeface="OpenSans"/>
              </a:rPr>
              <a:t>minimalna </a:t>
            </a:r>
            <a:r>
              <a:rPr lang="sr-Latn-ME" sz="1900" b="1" i="0" dirty="0">
                <a:solidFill>
                  <a:srgbClr val="FFFFFF"/>
                </a:solidFill>
                <a:effectLst/>
                <a:latin typeface="OpenSans"/>
              </a:rPr>
              <a:t>prelomna sila </a:t>
            </a:r>
            <a:r>
              <a:rPr lang="sr-Latn-ME" sz="1900" b="1" i="0" dirty="0" smtClean="0">
                <a:solidFill>
                  <a:srgbClr val="FFFFFF"/>
                </a:solidFill>
                <a:effectLst/>
                <a:latin typeface="OpenSans"/>
              </a:rPr>
              <a:t>i </a:t>
            </a:r>
          </a:p>
          <a:p>
            <a:pPr lvl="1"/>
            <a:r>
              <a:rPr lang="sr-Latn-ME" sz="1900" b="1" i="0" dirty="0" smtClean="0">
                <a:solidFill>
                  <a:srgbClr val="FFFFFF"/>
                </a:solidFill>
                <a:effectLst/>
                <a:latin typeface="OpenSans"/>
              </a:rPr>
              <a:t>naznačena </a:t>
            </a:r>
            <a:r>
              <a:rPr lang="sr-Latn-ME" sz="1900" b="1" i="0" dirty="0">
                <a:solidFill>
                  <a:srgbClr val="FFFFFF"/>
                </a:solidFill>
                <a:effectLst/>
                <a:latin typeface="OpenSans"/>
              </a:rPr>
              <a:t>struja</a:t>
            </a:r>
            <a:r>
              <a:rPr lang="sr-Latn-ME" sz="1900" b="0" i="0" dirty="0">
                <a:solidFill>
                  <a:srgbClr val="FFFFFF"/>
                </a:solidFill>
                <a:effectLst/>
                <a:latin typeface="OpenSans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sr-Latn-ME" sz="2000" b="1" i="0" dirty="0">
                <a:solidFill>
                  <a:srgbClr val="FFFFFF"/>
                </a:solidFill>
                <a:effectLst/>
                <a:latin typeface="OpenSans-Bold"/>
              </a:rPr>
              <a:t>Naznačeni napon i minimalna prelomna sila </a:t>
            </a:r>
            <a:r>
              <a:rPr lang="sr-Latn-ME" sz="2000" b="0" i="0" dirty="0">
                <a:solidFill>
                  <a:srgbClr val="FFFFFF"/>
                </a:solidFill>
                <a:effectLst/>
                <a:latin typeface="OpenSans"/>
              </a:rPr>
              <a:t>određuju se isto kao i kod potpornih izolatora.</a:t>
            </a:r>
            <a:r>
              <a:rPr lang="sr-Latn-ME" sz="2000" dirty="0">
                <a:solidFill>
                  <a:srgbClr val="FFFFFF"/>
                </a:solidFill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sr-Latn-ME" sz="2000" b="1" i="0" dirty="0">
                <a:solidFill>
                  <a:srgbClr val="FFFFFF"/>
                </a:solidFill>
                <a:effectLst/>
                <a:latin typeface="OpenSans-Bold"/>
              </a:rPr>
              <a:t>Naznačena struja </a:t>
            </a:r>
            <a:r>
              <a:rPr lang="sr-Latn-ME" sz="2000" b="0" i="0" dirty="0">
                <a:solidFill>
                  <a:srgbClr val="FFFFFF"/>
                </a:solidFill>
                <a:effectLst/>
                <a:latin typeface="OpenSans"/>
              </a:rPr>
              <a:t>određuje se na osnovu maksimalne trajne struje koja će da teče kroz provodnik u izolatoru i kontroliše se prema zagrijavanju zbog prolaska struje kratkog spoja. </a:t>
            </a:r>
          </a:p>
          <a:p>
            <a:pPr>
              <a:buFont typeface="Wingdings" pitchFamily="2" charset="2"/>
              <a:buChar char="Ø"/>
            </a:pPr>
            <a:r>
              <a:rPr lang="sr-Latn-ME" sz="2000" b="0" i="0" dirty="0">
                <a:solidFill>
                  <a:srgbClr val="FFFFFF"/>
                </a:solidFill>
                <a:effectLst/>
                <a:latin typeface="OpenSans"/>
              </a:rPr>
              <a:t>Naznačene struje provodnih izolatora i granične struje koje izolator može termički da izdrži, najčešće se daju u tabelama. </a:t>
            </a:r>
            <a:r>
              <a:rPr lang="sr-Latn-ME" sz="1700" dirty="0">
                <a:solidFill>
                  <a:srgbClr val="FFFFFF"/>
                </a:solidFill>
              </a:rPr>
              <a:t/>
            </a:r>
            <a:br>
              <a:rPr lang="sr-Latn-ME" sz="1700" dirty="0">
                <a:solidFill>
                  <a:srgbClr val="FFFFFF"/>
                </a:solidFill>
              </a:rPr>
            </a:br>
            <a:r>
              <a:rPr lang="sr-Latn-ME" sz="1700" dirty="0">
                <a:solidFill>
                  <a:srgbClr val="FFFFFF"/>
                </a:solidFill>
              </a:rPr>
              <a:t/>
            </a:r>
            <a:br>
              <a:rPr lang="sr-Latn-ME" sz="1700" dirty="0">
                <a:solidFill>
                  <a:srgbClr val="FFFFFF"/>
                </a:solidFill>
              </a:rPr>
            </a:br>
            <a:endParaRPr lang="sr-Latn-ME" sz="1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1741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E6171A-5FA2-476A-AFD2-238219530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0479" y="277576"/>
            <a:ext cx="6496455" cy="1325563"/>
          </a:xfrm>
        </p:spPr>
        <p:txBody>
          <a:bodyPr/>
          <a:lstStyle/>
          <a:p>
            <a:r>
              <a:rPr lang="sr-Latn-ME" dirty="0"/>
              <a:t>Oznake provodnih izolatora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E9F48A27-49B8-4ADE-AB44-506E4504B4A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80479" y="1825625"/>
            <a:ext cx="6631041" cy="43513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58122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425</Words>
  <Application>Microsoft Office PowerPoint</Application>
  <PresentationFormat>Custom</PresentationFormat>
  <Paragraphs>44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Izolatori</vt:lpstr>
      <vt:lpstr>Izolatori</vt:lpstr>
      <vt:lpstr>Izolatori se dijele na:</vt:lpstr>
      <vt:lpstr>Potporni izolatori</vt:lpstr>
      <vt:lpstr>Potporni izolatori - izbor</vt:lpstr>
      <vt:lpstr>Oznake potpornih izolatora</vt:lpstr>
      <vt:lpstr>Provodni izolatori</vt:lpstr>
      <vt:lpstr>Provodni izolatori - karakteristike</vt:lpstr>
      <vt:lpstr>Oznake provodnih izolatora</vt:lpstr>
      <vt:lpstr>Viseći (lančasti) izolatori</vt:lpstr>
      <vt:lpstr>Izbor lančastih izolatora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Izolatori</dc:title>
  <dc:creator>Vladimir Kitaljevic</dc:creator>
  <cp:lastModifiedBy>VESNA</cp:lastModifiedBy>
  <cp:revision>11</cp:revision>
  <dcterms:created xsi:type="dcterms:W3CDTF">2020-10-20T20:42:03Z</dcterms:created>
  <dcterms:modified xsi:type="dcterms:W3CDTF">2021-10-08T09:41:11Z</dcterms:modified>
</cp:coreProperties>
</file>