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F7653F-4CC8-45DE-9E57-CB1190F088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E969E59-AF16-4E00-AAFC-4763949EE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548B10-4EB5-4DDF-8727-D4A6DDB45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8BA6-3A16-4D5C-A7F3-0B756B73AA6D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469F1E-9046-4122-91ED-990E79693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341854-5C25-46CF-8EA5-0560E28D1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3FF7-A6BC-4A98-B6B2-8AE25662597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019713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F4E398-F3CB-443B-B851-835D0D68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24228F9-34E8-4F8A-9D1B-11B731DE6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CAFB9F-299F-4546-B73B-4DF93F8FD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8BA6-3A16-4D5C-A7F3-0B756B73AA6D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6E6B0F-4682-4F7F-8F83-8B42E9A14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C31E4E-0FC0-4E95-ACF6-567D9469E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3FF7-A6BC-4A98-B6B2-8AE25662597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205784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0E531EC-C12E-420D-8DE7-E27F674CA5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752363B-C0E9-4524-A09E-10D3E921D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8F3CC7-C3D3-4000-A800-44553DD4F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8BA6-3A16-4D5C-A7F3-0B756B73AA6D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1F0A66-C530-4A91-90CA-C3982A122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E45A77-71EC-4231-B4AF-48179781B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3FF7-A6BC-4A98-B6B2-8AE25662597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063567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0DFF68-BD04-4D67-9BFE-C5B45F629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3F915C-FFCA-45AA-AD12-D92E3539E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52697D4-3CF2-443E-9DAC-4AE513120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8BA6-3A16-4D5C-A7F3-0B756B73AA6D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B750FA-B793-4F84-A9FE-20D6ED90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206CF4-3769-4448-8400-BB170A961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3FF7-A6BC-4A98-B6B2-8AE25662597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30509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645DEE-6C70-4B11-A85A-425F1BEC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C389228-37D8-4A67-BCD5-978AE1E13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0F2DB5-716F-4828-9B0E-D166AE7BF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8BA6-3A16-4D5C-A7F3-0B756B73AA6D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50A179-B2A1-47F0-BC62-253294B50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AD98F7-B98A-4E1D-81D9-D90C0C6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3FF7-A6BC-4A98-B6B2-8AE25662597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41356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5A45CC-29F2-4882-9547-642178DAE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78D494-11A2-42E5-8687-67ECE6A448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A57E1A9-E43A-4614-9DB5-DCCAB7571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113C6AB-0053-45C3-AFE5-C77D36413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8BA6-3A16-4D5C-A7F3-0B756B73AA6D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5EFED7-7944-437D-8425-35746209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A171A1D-7B74-4010-BBFD-2A63A2DB8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3FF7-A6BC-4A98-B6B2-8AE25662597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93976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F4DA3F-6362-4804-B699-00B0CB78F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73DFFC2-4E85-476F-BFE1-6E83B37C7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C122267-7680-4D49-8908-195F5517B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7521DFB-1EF7-4CF3-929E-FDAB38C50E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829AEAD-E0C1-4546-8395-FC8AEB5BB3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772D36D-F394-452C-A656-B89678E5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8BA6-3A16-4D5C-A7F3-0B756B73AA6D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3242A58-742C-48EC-9179-C8894129A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DF7CB4A-9958-4EED-B08B-A9BB4A405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3FF7-A6BC-4A98-B6B2-8AE25662597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85998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9FBCC7-7CCA-415C-886F-4757AF775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482A364-5B33-4B0C-B9AE-858DF2FAD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8BA6-3A16-4D5C-A7F3-0B756B73AA6D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DCC4D07-93AB-4557-B3AF-9E5AD0205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CA9F38D-148B-42E6-A11F-3404E9E2A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3FF7-A6BC-4A98-B6B2-8AE25662597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716476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667639B-3CAB-4280-9478-CB9BF7582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8BA6-3A16-4D5C-A7F3-0B756B73AA6D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1B5158A-6340-4D31-948D-6AD0D5F55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1DF57B1-5F1C-4FA2-AFB4-61B00E982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3FF7-A6BC-4A98-B6B2-8AE25662597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85400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0008AC-D7B6-45FD-B1CC-B4A4457E5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D17191-C513-441F-86F1-31CC4E8A2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23D9D1A-120D-43EC-A315-7043532EF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939DDE6-2974-4623-8016-067210022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8BA6-3A16-4D5C-A7F3-0B756B73AA6D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00A7307-6924-49A9-9E6A-81AB9985C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394EF1D-9FCB-46F9-90D6-3316128FF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3FF7-A6BC-4A98-B6B2-8AE25662597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5526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1E9D6D-3CB2-4F5F-99FE-B403578A8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04DB7A4-6C43-40CD-A56A-51530E2FC4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3B7737E-9A82-433C-8720-10158003A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733A5AC-7A20-43D1-B4E8-069FF5D3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28BA6-3A16-4D5C-A7F3-0B756B73AA6D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81C05BF-964B-40C4-A228-A14E9A45F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541781-7CA6-41BE-ABC3-F0225EFB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23FF7-A6BC-4A98-B6B2-8AE25662597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763801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F820F2B-9DFE-48F2-8D69-AC6595E99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310C54-A4CF-422C-B197-280A6D8EE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F54CC9-BD14-4EEB-BCBC-DFF313BBBA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28BA6-3A16-4D5C-A7F3-0B756B73AA6D}" type="datetimeFigureOut">
              <a:rPr lang="sr-Latn-ME" smtClean="0"/>
              <a:pPr/>
              <a:t>8.10.2021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266675-3226-4DB5-BE09-AEC12083C7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D120B0-FD76-48F2-B7C4-A9DC91814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23FF7-A6BC-4A98-B6B2-8AE25662597D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33387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24">
            <a:extLst>
              <a:ext uri="{FF2B5EF4-FFF2-40B4-BE49-F238E27FC236}">
                <a16:creationId xmlns:a16="http://schemas.microsoft.com/office/drawing/2014/main" xmlns="" id="{D55CA618-78A6-47F6-B865-E9315164FB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26">
            <a:extLst>
              <a:ext uri="{FF2B5EF4-FFF2-40B4-BE49-F238E27FC236}">
                <a16:creationId xmlns:a16="http://schemas.microsoft.com/office/drawing/2014/main" xmlns="" id="{B83D307E-DF68-43F8-97CE-0AAE950A71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271255" y="-1"/>
            <a:ext cx="7649490" cy="5728133"/>
            <a:chOff x="329184" y="1"/>
            <a:chExt cx="524256" cy="5728133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5546E3D2-37BF-4528-9851-2B2F628234A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329184" y="5728134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xmlns="" id="{752A0C69-DC4E-4FC0-843C-BAA27B3A56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8ED94938-268E-4C0A-A08A-B3980C78BA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6464" y="318045"/>
            <a:ext cx="10999072" cy="53251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56605B-8ACD-4484-BA12-8A8AB9F63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0232" y="3941205"/>
            <a:ext cx="10071536" cy="929750"/>
          </a:xfrm>
        </p:spPr>
        <p:txBody>
          <a:bodyPr anchor="b">
            <a:normAutofit/>
          </a:bodyPr>
          <a:lstStyle/>
          <a:p>
            <a:r>
              <a:rPr lang="sr-Latn-ME" sz="5200"/>
              <a:t>Sabirnice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39B4BF0-9132-45DE-9281-820AAA974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0232" y="4984740"/>
            <a:ext cx="10071536" cy="448377"/>
          </a:xfrm>
        </p:spPr>
        <p:txBody>
          <a:bodyPr anchor="t">
            <a:normAutofit/>
          </a:bodyPr>
          <a:lstStyle/>
          <a:p>
            <a:r>
              <a:rPr lang="sr-Latn-ME" sz="2000"/>
              <a:t>Visokonaponska razvodna postrojenja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4A5A4A2-4609-43BC-B4FF-ABC5877DFC5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7717" y="945386"/>
            <a:ext cx="5069590" cy="245086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900E1DC-EF81-49CF-9697-FD0F9019980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8470" y="671201"/>
            <a:ext cx="2425849" cy="2999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08197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2EE456-72AE-4244-AABA-3AA9333D9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546023" cy="1325563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sr-Latn-ME" dirty="0"/>
              <a:t>Sabirnice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4D93D6-16CE-48A6-8700-ECC8352A4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21170"/>
            <a:ext cx="11901268" cy="4536830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sr-Latn-ME" sz="5900" i="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Sabirnice su osnovni element razvodnog </a:t>
            </a:r>
            <a:r>
              <a:rPr lang="sr-Latn-ME" sz="5900" i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postrojenja, koji omogućavaju </a:t>
            </a:r>
            <a:r>
              <a:rPr lang="sr-Latn-ME" sz="5900" i="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međusobno povezivanje različitih elemenata sistema (vodova i transformatora), tj. one povezuju električne mreže kojima se dovodi električna energija sa mrežama kojima se ona odvodi</a:t>
            </a:r>
            <a:r>
              <a:rPr lang="sr-Latn-ME" sz="5900" i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sr-Latn-ME" sz="2300" i="0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ME" sz="5900" b="1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U razvodnim postrojenjima bez transformacije</a:t>
            </a:r>
            <a:r>
              <a:rPr lang="sr-Latn-ME" sz="5900" b="0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, sabirnice povezuju elektroenergetske vodove istog napona. Svi vodovi su spojeni sa sabirnicama, pa su one veoma važne za normalan pogon razvodnog postrojenja</a:t>
            </a:r>
            <a:r>
              <a:rPr lang="sr-Latn-ME" sz="5900" b="0" i="0" dirty="0" smtClean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sr-Latn-ME" sz="2100" b="0" i="0" dirty="0">
              <a:solidFill>
                <a:srgbClr val="231F2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sr-Latn-ME" sz="5900" b="1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U transformatorsko-razvodnim postrojenjima </a:t>
            </a:r>
            <a:r>
              <a:rPr lang="sr-Latn-ME" sz="5900" b="0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(tzv. trafostanicama – TS) postoje sabirnice dva naponska nivoa. One su povezane preko jednog ili </a:t>
            </a:r>
            <a:r>
              <a:rPr lang="sr-Latn-ME" sz="5900" b="0" i="0" dirty="0" smtClean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više elektroenergetskih transformatora.</a:t>
            </a:r>
          </a:p>
          <a:p>
            <a:r>
              <a:rPr lang="sr-Latn-ME" sz="59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Izrađuju se od bakra, aluminijuma i drugih provodnih materijala.</a:t>
            </a:r>
            <a:r>
              <a:rPr lang="sr-Latn-ME" dirty="0"/>
              <a:t/>
            </a:r>
            <a:br>
              <a:rPr lang="sr-Latn-ME" dirty="0"/>
            </a:br>
            <a:endParaRPr lang="sr-Latn-M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3821D11-CE66-4EDE-B64C-893648FB9C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70123" y="0"/>
            <a:ext cx="6421877" cy="207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9067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B1E3F3-B5EB-4152-BF9E-7F079CB8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" y="0"/>
            <a:ext cx="4783014" cy="13454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Latn-ME" sz="3100" dirty="0" smtClean="0"/>
              <a:t/>
            </a:r>
            <a:br>
              <a:rPr lang="sr-Latn-ME" sz="3100" dirty="0" smtClean="0"/>
            </a:br>
            <a:r>
              <a:rPr lang="sr-Latn-ME" sz="3100" b="1" dirty="0" smtClean="0">
                <a:solidFill>
                  <a:srgbClr val="FF0000"/>
                </a:solidFill>
              </a:rPr>
              <a:t>Maksimalno </a:t>
            </a:r>
            <a:r>
              <a:rPr lang="sr-Latn-ME" sz="3100" b="1" dirty="0">
                <a:solidFill>
                  <a:srgbClr val="FF0000"/>
                </a:solidFill>
              </a:rPr>
              <a:t>dozvoljena struja kratkog spoja kroz provodnik se računa prema </a:t>
            </a:r>
            <a:r>
              <a:rPr lang="sr-Latn-ME" sz="3100" b="1" dirty="0" smtClean="0">
                <a:solidFill>
                  <a:srgbClr val="FF0000"/>
                </a:solidFill>
              </a:rPr>
              <a:t>obrascu:</a:t>
            </a:r>
            <a:r>
              <a:rPr lang="sr-Latn-ME" dirty="0"/>
              <a:t/>
            </a:r>
            <a:br>
              <a:rPr lang="sr-Latn-ME" dirty="0"/>
            </a:br>
            <a:endParaRPr lang="sr-Latn-M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3D4B49-468F-4757-888A-6191E1F23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1643" y="1983545"/>
            <a:ext cx="4965895" cy="3277772"/>
          </a:xfrm>
        </p:spPr>
        <p:txBody>
          <a:bodyPr>
            <a:normAutofit/>
          </a:bodyPr>
          <a:lstStyle/>
          <a:p>
            <a:pPr algn="just"/>
            <a:r>
              <a:rPr lang="sr-Latn-ME" b="1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Presjek </a:t>
            </a:r>
            <a:r>
              <a:rPr lang="sr-Latn-ME" b="0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sabirnica bira se prema </a:t>
            </a:r>
            <a:r>
              <a:rPr lang="sr-Latn-ME" b="1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maksimalnoj pogonskoj struji </a:t>
            </a:r>
            <a:r>
              <a:rPr lang="sr-Latn-ME" b="0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koja može da teče sabirnicama u normalnom </a:t>
            </a:r>
            <a:r>
              <a:rPr lang="sr-Latn-ME" b="0" i="0" dirty="0" smtClean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radu, </a:t>
            </a:r>
            <a:r>
              <a:rPr lang="sr-Latn-ME" b="0" i="0" dirty="0">
                <a:solidFill>
                  <a:srgbClr val="231F20"/>
                </a:solidFill>
                <a:effectLst/>
                <a:latin typeface="Times New Roman" pitchFamily="18" charset="0"/>
                <a:cs typeface="Times New Roman" pitchFamily="18" charset="0"/>
              </a:rPr>
              <a:t>vodeći računa na broj, raspored i snagu priključenih vodova i generatora.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D0DD2C1-8648-48D1-A636-C4D255BDAE9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2786" y="1605058"/>
            <a:ext cx="3609365" cy="1503902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C509D4B9-3829-4541-B68F-4B15682ECE4E}"/>
              </a:ext>
            </a:extLst>
          </p:cNvPr>
          <p:cNvSpPr/>
          <p:nvPr/>
        </p:nvSpPr>
        <p:spPr>
          <a:xfrm>
            <a:off x="4741634" y="5249308"/>
            <a:ext cx="5326144" cy="13625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400" dirty="0"/>
              <a:t>U SLUČAJU DA PROVJERE NE DAJU POZITIVAN REZULTAT , TREBA ODABRATI VEĆI PRESJEK SABIRNICA!!!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5FBCDFF-FE57-4114-B38A-4A6BEA2A946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684500" y="0"/>
            <a:ext cx="2507500" cy="17128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413D09F-8B3F-4ED2-BE5E-C18D2D6281B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8436" y="0"/>
            <a:ext cx="2092738" cy="46888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3A8F89F-75A6-441E-9A50-5C6CCB4792A3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17818" y="0"/>
            <a:ext cx="2404483" cy="165200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EDB84F5-ACF9-4A0C-AAFC-F1011C222028}"/>
              </a:ext>
            </a:extLst>
          </p:cNvPr>
          <p:cNvSpPr txBox="1"/>
          <p:nvPr/>
        </p:nvSpPr>
        <p:spPr>
          <a:xfrm>
            <a:off x="211015" y="3235569"/>
            <a:ext cx="45720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b="1" i="0" dirty="0">
                <a:solidFill>
                  <a:srgbClr val="FF0000"/>
                </a:solidFill>
                <a:effectLst/>
                <a:latin typeface="OpenSansnkMATH-Regular"/>
              </a:rPr>
              <a:t>S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nkMATH-Regular"/>
              </a:rPr>
              <a:t> 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  <a:t>– </a:t>
            </a:r>
            <a:r>
              <a:rPr lang="sr-Latn-ME" sz="2000" b="1" i="0" dirty="0">
                <a:solidFill>
                  <a:srgbClr val="231F20"/>
                </a:solidFill>
                <a:effectLst/>
                <a:latin typeface="OpenSans"/>
              </a:rPr>
              <a:t>presjek provodnika 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  <a:t>(mm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nkMATH-Regular"/>
              </a:rPr>
              <a:t>2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  <a:t>)</a:t>
            </a:r>
            <a:b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</a:br>
            <a:r>
              <a:rPr lang="sr-Latn-ME" sz="2000" b="1" i="0" dirty="0">
                <a:solidFill>
                  <a:srgbClr val="FF0000"/>
                </a:solidFill>
                <a:effectLst/>
                <a:latin typeface="OpenSansnkMATH-Regular"/>
              </a:rPr>
              <a:t>t 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  <a:t>– </a:t>
            </a:r>
            <a:r>
              <a:rPr lang="sr-Latn-ME" sz="2000" b="1" i="0" dirty="0">
                <a:solidFill>
                  <a:srgbClr val="231F20"/>
                </a:solidFill>
                <a:effectLst/>
                <a:latin typeface="OpenSans"/>
              </a:rPr>
              <a:t>trajanje kratkog spoja 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  <a:t>(s</a:t>
            </a:r>
            <a:r>
              <a:rPr lang="sr-Latn-ME" sz="2000" b="0" i="0" dirty="0" smtClean="0">
                <a:solidFill>
                  <a:srgbClr val="231F20"/>
                </a:solidFill>
                <a:effectLst/>
                <a:latin typeface="OpenSans"/>
              </a:rPr>
              <a:t>),  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  <a:t>koje </a:t>
            </a:r>
            <a:r>
              <a:rPr lang="sr-Latn-ME" sz="2000" b="0" i="0" dirty="0" smtClean="0">
                <a:solidFill>
                  <a:srgbClr val="231F20"/>
                </a:solidFill>
                <a:effectLst/>
                <a:latin typeface="OpenSans"/>
              </a:rPr>
              <a:t>zavisi 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  <a:t>od podešenosti zaštite </a:t>
            </a:r>
            <a:r>
              <a:rPr lang="sr-Latn-ME" sz="2000" b="0" i="0" dirty="0" smtClean="0">
                <a:solidFill>
                  <a:srgbClr val="231F20"/>
                </a:solidFill>
                <a:effectLst/>
                <a:latin typeface="OpenSans"/>
              </a:rPr>
              <a:t>generatora 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  <a:t>i vodova</a:t>
            </a:r>
            <a:r>
              <a:rPr lang="sr-Latn-ME" sz="2000" dirty="0"/>
              <a:t> </a:t>
            </a:r>
          </a:p>
          <a:p>
            <a:r>
              <a:rPr lang="sr-Latn-ME" sz="2000" b="1" i="0" dirty="0">
                <a:solidFill>
                  <a:srgbClr val="FF0000"/>
                </a:solidFill>
                <a:effectLst/>
                <a:latin typeface="OpenSansnkMATH-Regular"/>
              </a:rPr>
              <a:t>∆t 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  <a:t>– </a:t>
            </a:r>
            <a:r>
              <a:rPr lang="sr-Latn-ME" sz="2000" b="1" i="0" dirty="0">
                <a:solidFill>
                  <a:srgbClr val="231F20"/>
                </a:solidFill>
                <a:effectLst/>
                <a:latin typeface="OpenSans"/>
              </a:rPr>
              <a:t>fiktivno produženje trajanja </a:t>
            </a:r>
            <a:r>
              <a:rPr lang="sr-Latn-ME" sz="2000" b="1" i="0" dirty="0" smtClean="0">
                <a:solidFill>
                  <a:srgbClr val="231F20"/>
                </a:solidFill>
                <a:effectLst/>
                <a:latin typeface="OpenSans"/>
              </a:rPr>
              <a:t>struje </a:t>
            </a:r>
            <a:r>
              <a:rPr lang="sr-Latn-ME" sz="2000" b="1" i="0" dirty="0">
                <a:solidFill>
                  <a:srgbClr val="231F20"/>
                </a:solidFill>
                <a:effectLst/>
                <a:latin typeface="OpenSans"/>
              </a:rPr>
              <a:t>kratkog spoja 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  <a:t>zbog </a:t>
            </a:r>
            <a:r>
              <a:rPr lang="sr-Latn-ME" sz="2000" b="0" i="0" dirty="0" smtClean="0">
                <a:solidFill>
                  <a:srgbClr val="231F20"/>
                </a:solidFill>
                <a:effectLst/>
                <a:latin typeface="OpenSans"/>
              </a:rPr>
              <a:t>povećane 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  <a:t>struje u početku pojave </a:t>
            </a:r>
            <a:r>
              <a:rPr lang="sr-Latn-ME" sz="2000" b="0" i="0" dirty="0" smtClean="0">
                <a:solidFill>
                  <a:srgbClr val="231F20"/>
                </a:solidFill>
                <a:effectLst/>
                <a:latin typeface="OpenSans"/>
              </a:rPr>
              <a:t>kratkog 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  <a:t>spoja</a:t>
            </a:r>
            <a:b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</a:br>
            <a:r>
              <a:rPr lang="sr-Latn-ME" sz="2000" b="1" i="0" dirty="0">
                <a:solidFill>
                  <a:srgbClr val="FF0000"/>
                </a:solidFill>
                <a:effectLst/>
                <a:latin typeface="OpenSansnkMATH-Regular"/>
              </a:rPr>
              <a:t>ft</a:t>
            </a:r>
            <a:r>
              <a:rPr lang="sr-Latn-ME" sz="2000" b="0" i="0" dirty="0">
                <a:solidFill>
                  <a:srgbClr val="FF0000"/>
                </a:solidFill>
                <a:effectLst/>
                <a:latin typeface="OpenSansnkMATH-Regular"/>
              </a:rPr>
              <a:t> 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  <a:t>– </a:t>
            </a:r>
            <a:r>
              <a:rPr lang="sr-Latn-ME" sz="2000" b="1" i="0" dirty="0">
                <a:solidFill>
                  <a:srgbClr val="231F20"/>
                </a:solidFill>
                <a:effectLst/>
                <a:latin typeface="OpenSans"/>
              </a:rPr>
              <a:t>faktor termičke </a:t>
            </a:r>
            <a:r>
              <a:rPr lang="sr-Latn-ME" sz="2000" b="1" i="0" dirty="0" smtClean="0">
                <a:solidFill>
                  <a:srgbClr val="231F20"/>
                </a:solidFill>
                <a:effectLst/>
                <a:latin typeface="OpenSans"/>
              </a:rPr>
              <a:t>čvrstoće, 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  <a:t>koji </a:t>
            </a:r>
            <a:r>
              <a:rPr lang="sr-Latn-ME" sz="2000" b="0" i="0" dirty="0" smtClean="0">
                <a:solidFill>
                  <a:srgbClr val="231F20"/>
                </a:solidFill>
                <a:effectLst/>
                <a:latin typeface="OpenSans"/>
              </a:rPr>
              <a:t>zavisi 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  <a:t>od </a:t>
            </a:r>
            <a:r>
              <a:rPr lang="sr-Latn-ME" sz="2000" b="0" i="0" dirty="0" smtClean="0">
                <a:solidFill>
                  <a:srgbClr val="231F20"/>
                </a:solidFill>
                <a:effectLst/>
                <a:latin typeface="OpenSans"/>
              </a:rPr>
              <a:t>materijala (Cu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nkMATH-Regular"/>
              </a:rPr>
              <a:t> = </a:t>
            </a:r>
            <a:r>
              <a:rPr lang="sr-Latn-ME" sz="2000" b="0" i="0" dirty="0" smtClean="0">
                <a:solidFill>
                  <a:srgbClr val="231F20"/>
                </a:solidFill>
                <a:effectLst/>
                <a:latin typeface="OpenSans"/>
              </a:rPr>
              <a:t>0,163; Al</a:t>
            </a:r>
            <a:r>
              <a:rPr lang="sr-Latn-ME" sz="2000" b="0" i="0" dirty="0">
                <a:solidFill>
                  <a:srgbClr val="231F20"/>
                </a:solidFill>
                <a:effectLst/>
                <a:latin typeface="OpenSans"/>
              </a:rPr>
              <a:t> = 0,115).</a:t>
            </a:r>
            <a:r>
              <a:rPr lang="sr-Latn-ME" sz="2000" dirty="0"/>
              <a:t> </a:t>
            </a:r>
            <a:r>
              <a:rPr lang="sr-Latn-ME" dirty="0"/>
              <a:t/>
            </a:r>
            <a:br>
              <a:rPr lang="sr-Latn-ME" dirty="0"/>
            </a:br>
            <a:r>
              <a:rPr lang="sr-Latn-ME" dirty="0"/>
              <a:t/>
            </a:r>
            <a:br>
              <a:rPr lang="sr-Latn-ME" dirty="0"/>
            </a:br>
            <a:endParaRPr lang="sr-Latn-ME" dirty="0"/>
          </a:p>
        </p:txBody>
      </p:sp>
      <p:sp>
        <p:nvSpPr>
          <p:cNvPr id="10" name="Oval 9"/>
          <p:cNvSpPr/>
          <p:nvPr/>
        </p:nvSpPr>
        <p:spPr>
          <a:xfrm>
            <a:off x="309489" y="1674055"/>
            <a:ext cx="3727939" cy="14208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1500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49CD2D09-B1BB-4DF5-9E1C-3D21B21EDE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83355637-BA71-4F63-94C9-E77BF81BDF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DCBF5E-351A-4CFA-87B4-5180F1C0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828" y="0"/>
            <a:ext cx="5130332" cy="829994"/>
          </a:xfrm>
        </p:spPr>
        <p:txBody>
          <a:bodyPr>
            <a:normAutofit/>
          </a:bodyPr>
          <a:lstStyle/>
          <a:p>
            <a:r>
              <a:rPr lang="sr-Latn-ME" dirty="0">
                <a:solidFill>
                  <a:srgbClr val="000000"/>
                </a:solidFill>
              </a:rPr>
              <a:t>Izbor sabirnica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823219-D33D-4DA2-BBCC-BA657F477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52" y="1111348"/>
            <a:ext cx="6006904" cy="4949625"/>
          </a:xfrm>
        </p:spPr>
        <p:txBody>
          <a:bodyPr anchor="ctr"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sr-Latn-ME" sz="2400" b="1" i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Vrijednost </a:t>
            </a:r>
            <a:r>
              <a:rPr lang="sr-Latn-ME" sz="2400" b="1" i="0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dozvoljene struje </a:t>
            </a:r>
            <a:r>
              <a:rPr lang="sr-Latn-ME" sz="2400" b="1" i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sr-Latn-ME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ME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sr-Latn-ME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dobijeni presjek sabirnica mora se provjeriti (</a:t>
            </a:r>
            <a:r>
              <a:rPr lang="sr-Latn-ME" sz="2400" b="1" i="1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na termička i dinamička naprezanja od struje kratkog spoja</a:t>
            </a:r>
            <a:r>
              <a:rPr lang="sr-Latn-ME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zbog:</a:t>
            </a:r>
          </a:p>
          <a:p>
            <a:pPr marL="0" indent="0">
              <a:buNone/>
            </a:pPr>
            <a:r>
              <a:rPr lang="sr-Latn-ME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ME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sr-Latn-ME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sr-Latn-ME" sz="2400" b="1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povećanja temperature sabirnica za vrijeme trajanja kratkog </a:t>
            </a:r>
            <a:r>
              <a:rPr lang="sr-Latn-ME" sz="2400" b="1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spoja </a:t>
            </a:r>
            <a:r>
              <a:rPr lang="sr-Latn-ME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(maksimalno </a:t>
            </a:r>
            <a:r>
              <a:rPr lang="sr-Latn-ME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dozvoljena temperatura provodnika kod kratkog spoja je &lt; 240 °</a:t>
            </a:r>
            <a:r>
              <a:rPr lang="sr-Latn-ME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C)</a:t>
            </a:r>
            <a:endParaRPr lang="sr-Latn-ME" sz="2400" b="0" i="0" dirty="0"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ME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ME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sr-Latn-ME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sr-Latn-ME" sz="2400" b="1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mehaničkog naprezanja u slučaju kratkog </a:t>
            </a:r>
            <a:r>
              <a:rPr lang="sr-Latn-ME" sz="2400" b="1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spoja </a:t>
            </a:r>
            <a:r>
              <a:rPr lang="sr-Latn-ME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(u </a:t>
            </a:r>
            <a:r>
              <a:rPr lang="sr-Latn-ME" sz="2400" b="0" i="0" dirty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ovom slučaju vodi se računa o elektromagnetnim dinamičkim silama koje se javljaju kod dvopolnih kratkih </a:t>
            </a:r>
            <a:r>
              <a:rPr lang="sr-Latn-ME" sz="2400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spojeva)</a:t>
            </a:r>
            <a:endParaRPr lang="sr-Latn-ME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Freeform 49">
            <a:extLst>
              <a:ext uri="{FF2B5EF4-FFF2-40B4-BE49-F238E27FC236}">
                <a16:creationId xmlns:a16="http://schemas.microsoft.com/office/drawing/2014/main" xmlns="" id="{967C29FE-FD32-4AFB-AD20-DBDF5864B2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D15A84C-5593-4828-91B2-84F353BE6FE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t="8945" b="22991"/>
          <a:stretch/>
        </p:blipFill>
        <p:spPr>
          <a:xfrm>
            <a:off x="6893318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274947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BEA330-093F-498A-9A4A-73AB44B48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794" y="0"/>
            <a:ext cx="10515600" cy="1325563"/>
          </a:xfrm>
        </p:spPr>
        <p:txBody>
          <a:bodyPr/>
          <a:lstStyle/>
          <a:p>
            <a:r>
              <a:rPr lang="sr-Latn-ME" dirty="0"/>
              <a:t>Raspored provodnika sabirnica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CFE6CC-790D-46CE-8B39-73C1662B3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5036234"/>
            <a:ext cx="11169748" cy="1639521"/>
          </a:xfrm>
        </p:spPr>
        <p:txBody>
          <a:bodyPr>
            <a:normAutofit/>
          </a:bodyPr>
          <a:lstStyle/>
          <a:p>
            <a:r>
              <a:rPr lang="sr-Latn-ME" sz="2400" b="0" i="0" dirty="0">
                <a:solidFill>
                  <a:srgbClr val="231F20"/>
                </a:solidFill>
                <a:effectLst/>
                <a:latin typeface="OpenSans"/>
              </a:rPr>
              <a:t>Zbog boljeg hlađenja provodnika, najčešće se koristi raspored provodnika sabirnica simetrično u horizontalnoj ravni. </a:t>
            </a:r>
          </a:p>
          <a:p>
            <a:r>
              <a:rPr lang="sr-Latn-ME" sz="2400" b="0" i="0" dirty="0">
                <a:solidFill>
                  <a:srgbClr val="231F20"/>
                </a:solidFill>
                <a:effectLst/>
                <a:latin typeface="OpenSans"/>
              </a:rPr>
              <a:t>Raspored može biti (znatno rjeđe) i koso postavljanje provodnika, ili da provodnici budu postavljeni u uglove</a:t>
            </a:r>
            <a:r>
              <a:rPr lang="sr-Latn-ME" sz="2400" dirty="0">
                <a:solidFill>
                  <a:srgbClr val="231F20"/>
                </a:solidFill>
                <a:latin typeface="OpenSans"/>
              </a:rPr>
              <a:t> trougla</a:t>
            </a:r>
            <a:r>
              <a:rPr lang="sr-Latn-ME" sz="2400" dirty="0" smtClean="0">
                <a:solidFill>
                  <a:srgbClr val="231F20"/>
                </a:solidFill>
                <a:latin typeface="OpenSans"/>
              </a:rPr>
              <a:t>.</a:t>
            </a:r>
            <a:endParaRPr lang="sr-Latn-ME" sz="36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E7255E7-D152-4A35-82DB-050D120F4FD9}"/>
              </a:ext>
            </a:extLst>
          </p:cNvPr>
          <p:cNvSpPr/>
          <p:nvPr/>
        </p:nvSpPr>
        <p:spPr>
          <a:xfrm>
            <a:off x="863641" y="1409900"/>
            <a:ext cx="4679030" cy="7846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400" b="1" dirty="0"/>
              <a:t>Simetrično u horizontalnoj ravni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EA4E1B5-7545-407E-8BA3-36E977F2E177}"/>
              </a:ext>
            </a:extLst>
          </p:cNvPr>
          <p:cNvSpPr/>
          <p:nvPr/>
        </p:nvSpPr>
        <p:spPr>
          <a:xfrm>
            <a:off x="7123764" y="1392702"/>
            <a:ext cx="4566488" cy="7737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400" b="1" dirty="0"/>
              <a:t>Simetrično u vertikalnoj ravni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34E3640-8F4D-44A0-84F1-997E84F8536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64785" y="2629321"/>
            <a:ext cx="3727719" cy="17131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A60B3D43-1C62-4319-90A6-71B522502CC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43777" y="2433585"/>
            <a:ext cx="2006991" cy="252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4658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7E204-8CF8-46F9-93D3-CC45724DE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858" y="5110423"/>
            <a:ext cx="10906061" cy="671540"/>
          </a:xfr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400" dirty="0" err="1" smtClean="0"/>
              <a:t>Jednostruki</a:t>
            </a:r>
            <a:r>
              <a:rPr lang="en-US" sz="2400" dirty="0" smtClean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 smtClean="0"/>
              <a:t>sabirnica</a:t>
            </a:r>
            <a:r>
              <a:rPr lang="sr-Latn-CS" sz="2400" dirty="0" smtClean="0"/>
              <a:t>           </a:t>
            </a:r>
            <a:r>
              <a:rPr lang="en-US" sz="2400" dirty="0" err="1" smtClean="0"/>
              <a:t>Dvostruki</a:t>
            </a:r>
            <a:r>
              <a:rPr lang="en-US" sz="2400" dirty="0" smtClean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sabirnica</a:t>
            </a:r>
            <a:endParaRPr lang="en-US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1FC7D98-7B8B-402A-90FC-F027482F21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2" y="0"/>
            <a:ext cx="12192002" cy="4822479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28">
            <a:extLst>
              <a:ext uri="{FF2B5EF4-FFF2-40B4-BE49-F238E27FC236}">
                <a16:creationId xmlns:a16="http://schemas.microsoft.com/office/drawing/2014/main" xmlns="" id="{AD7356EA-285B-4E5D-8FEC-104659A4FD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004562" y="640091"/>
            <a:ext cx="8182876" cy="388111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8514769-2DBB-4A1F-B748-359F0648785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9403" r="1" b="15769"/>
          <a:stretch/>
        </p:blipFill>
        <p:spPr>
          <a:xfrm>
            <a:off x="2053883" y="703385"/>
            <a:ext cx="8131126" cy="37701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xmlns="" val="1152060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244</Words>
  <Application>Microsoft Office PowerPoint</Application>
  <PresentationFormat>Custom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Sabirnice </vt:lpstr>
      <vt:lpstr>Sabirnice</vt:lpstr>
      <vt:lpstr> Maksimalno dozvoljena struja kratkog spoja kroz provodnik se računa prema obrascu: </vt:lpstr>
      <vt:lpstr>Izbor sabirnica</vt:lpstr>
      <vt:lpstr>Raspored provodnika sabirnica</vt:lpstr>
      <vt:lpstr>Jednostruki sistem sabirnica           Dvostruki sistem sabirnica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Sabirnice</dc:title>
  <dc:creator>Vladimir Kitaljevic</dc:creator>
  <cp:lastModifiedBy>VESNA</cp:lastModifiedBy>
  <cp:revision>8</cp:revision>
  <dcterms:created xsi:type="dcterms:W3CDTF">2020-10-20T20:51:35Z</dcterms:created>
  <dcterms:modified xsi:type="dcterms:W3CDTF">2021-10-08T09:10:30Z</dcterms:modified>
</cp:coreProperties>
</file>