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38100F-08CB-4897-8FAF-0E164F066D5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F866514-BF95-4EB2-B425-E98D800A7D4C}">
      <dgm:prSet/>
      <dgm:spPr/>
      <dgm:t>
        <a:bodyPr/>
        <a:lstStyle/>
        <a:p>
          <a:r>
            <a:rPr lang="sr-Latn-ME"/>
            <a:t>Prazan hod</a:t>
          </a:r>
          <a:endParaRPr lang="en-US"/>
        </a:p>
      </dgm:t>
    </dgm:pt>
    <dgm:pt modelId="{CF654E9C-759F-4C64-B760-6C8C04A67727}" type="parTrans" cxnId="{F13ADA27-1232-4B63-8867-D5B00A0FB64C}">
      <dgm:prSet/>
      <dgm:spPr/>
      <dgm:t>
        <a:bodyPr/>
        <a:lstStyle/>
        <a:p>
          <a:endParaRPr lang="en-US"/>
        </a:p>
      </dgm:t>
    </dgm:pt>
    <dgm:pt modelId="{E503CE18-7DBC-4D30-82AA-8BBBBE82266E}" type="sibTrans" cxnId="{F13ADA27-1232-4B63-8867-D5B00A0FB64C}">
      <dgm:prSet/>
      <dgm:spPr/>
      <dgm:t>
        <a:bodyPr/>
        <a:lstStyle/>
        <a:p>
          <a:endParaRPr lang="en-US"/>
        </a:p>
      </dgm:t>
    </dgm:pt>
    <dgm:pt modelId="{9BE57F33-469A-4570-8B20-4422887F0D7B}">
      <dgm:prSet/>
      <dgm:spPr/>
      <dgm:t>
        <a:bodyPr/>
        <a:lstStyle/>
        <a:p>
          <a:r>
            <a:rPr lang="sr-Latn-ME"/>
            <a:t>Kratak spoj </a:t>
          </a:r>
          <a:endParaRPr lang="en-US"/>
        </a:p>
      </dgm:t>
    </dgm:pt>
    <dgm:pt modelId="{2F921116-FC0F-43E5-844A-8953860FFFDA}" type="parTrans" cxnId="{DDF7B73D-C7B2-4FF0-83F5-C8A9ED0AA4A5}">
      <dgm:prSet/>
      <dgm:spPr/>
      <dgm:t>
        <a:bodyPr/>
        <a:lstStyle/>
        <a:p>
          <a:endParaRPr lang="en-US"/>
        </a:p>
      </dgm:t>
    </dgm:pt>
    <dgm:pt modelId="{CE767D5B-A7D0-4F69-BB90-5B47471E45F1}" type="sibTrans" cxnId="{DDF7B73D-C7B2-4FF0-83F5-C8A9ED0AA4A5}">
      <dgm:prSet/>
      <dgm:spPr/>
      <dgm:t>
        <a:bodyPr/>
        <a:lstStyle/>
        <a:p>
          <a:endParaRPr lang="en-US"/>
        </a:p>
      </dgm:t>
    </dgm:pt>
    <dgm:pt modelId="{975D309A-5D0F-47DD-8ECC-82699B4064D3}" type="pres">
      <dgm:prSet presAssocID="{F838100F-08CB-4897-8FAF-0E164F066D5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FC9F330-CF52-4F55-9C9A-D4050EE40F79}" type="pres">
      <dgm:prSet presAssocID="{EF866514-BF95-4EB2-B425-E98D800A7D4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DDCB0D0-E859-4933-8E0B-CD00AC9E1220}" type="pres">
      <dgm:prSet presAssocID="{E503CE18-7DBC-4D30-82AA-8BBBBE82266E}" presName="spacer" presStyleCnt="0"/>
      <dgm:spPr/>
    </dgm:pt>
    <dgm:pt modelId="{2C0128B6-89AB-4DD6-AE2F-A1B7BD15F4E8}" type="pres">
      <dgm:prSet presAssocID="{9BE57F33-469A-4570-8B20-4422887F0D7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1FA2CFA-D030-493C-A2EF-CDCB69CD91D4}" type="presOf" srcId="{9BE57F33-469A-4570-8B20-4422887F0D7B}" destId="{2C0128B6-89AB-4DD6-AE2F-A1B7BD15F4E8}" srcOrd="0" destOrd="0" presId="urn:microsoft.com/office/officeart/2005/8/layout/vList2"/>
    <dgm:cxn modelId="{9C15452C-0C71-4A04-9CD8-32DA65B469D3}" type="presOf" srcId="{EF866514-BF95-4EB2-B425-E98D800A7D4C}" destId="{8FC9F330-CF52-4F55-9C9A-D4050EE40F79}" srcOrd="0" destOrd="0" presId="urn:microsoft.com/office/officeart/2005/8/layout/vList2"/>
    <dgm:cxn modelId="{DDF7B73D-C7B2-4FF0-83F5-C8A9ED0AA4A5}" srcId="{F838100F-08CB-4897-8FAF-0E164F066D5C}" destId="{9BE57F33-469A-4570-8B20-4422887F0D7B}" srcOrd="1" destOrd="0" parTransId="{2F921116-FC0F-43E5-844A-8953860FFFDA}" sibTransId="{CE767D5B-A7D0-4F69-BB90-5B47471E45F1}"/>
    <dgm:cxn modelId="{257B309E-7E12-49E6-BC1F-1FAC12809E25}" type="presOf" srcId="{F838100F-08CB-4897-8FAF-0E164F066D5C}" destId="{975D309A-5D0F-47DD-8ECC-82699B4064D3}" srcOrd="0" destOrd="0" presId="urn:microsoft.com/office/officeart/2005/8/layout/vList2"/>
    <dgm:cxn modelId="{F13ADA27-1232-4B63-8867-D5B00A0FB64C}" srcId="{F838100F-08CB-4897-8FAF-0E164F066D5C}" destId="{EF866514-BF95-4EB2-B425-E98D800A7D4C}" srcOrd="0" destOrd="0" parTransId="{CF654E9C-759F-4C64-B760-6C8C04A67727}" sibTransId="{E503CE18-7DBC-4D30-82AA-8BBBBE82266E}"/>
    <dgm:cxn modelId="{46AEF302-4F93-4422-8B06-F7007E71D381}" type="presParOf" srcId="{975D309A-5D0F-47DD-8ECC-82699B4064D3}" destId="{8FC9F330-CF52-4F55-9C9A-D4050EE40F79}" srcOrd="0" destOrd="0" presId="urn:microsoft.com/office/officeart/2005/8/layout/vList2"/>
    <dgm:cxn modelId="{03EAEEBA-A981-4100-80D6-B5EE2B642783}" type="presParOf" srcId="{975D309A-5D0F-47DD-8ECC-82699B4064D3}" destId="{DDDCB0D0-E859-4933-8E0B-CD00AC9E1220}" srcOrd="1" destOrd="0" presId="urn:microsoft.com/office/officeart/2005/8/layout/vList2"/>
    <dgm:cxn modelId="{E455A268-64AD-419E-A84F-9CA4A107EF9C}" type="presParOf" srcId="{975D309A-5D0F-47DD-8ECC-82699B4064D3}" destId="{2C0128B6-89AB-4DD6-AE2F-A1B7BD15F4E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C9F330-CF52-4F55-9C9A-D4050EE40F79}">
      <dsp:nvSpPr>
        <dsp:cNvPr id="0" name=""/>
        <dsp:cNvSpPr/>
      </dsp:nvSpPr>
      <dsp:spPr>
        <a:xfrm>
          <a:off x="0" y="1099718"/>
          <a:ext cx="5257800" cy="155902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6500" kern="1200"/>
            <a:t>Prazan hod</a:t>
          </a:r>
          <a:endParaRPr lang="en-US" sz="6500" kern="1200"/>
        </a:p>
      </dsp:txBody>
      <dsp:txXfrm>
        <a:off x="0" y="1099718"/>
        <a:ext cx="5257800" cy="1559025"/>
      </dsp:txXfrm>
    </dsp:sp>
    <dsp:sp modelId="{2C0128B6-89AB-4DD6-AE2F-A1B7BD15F4E8}">
      <dsp:nvSpPr>
        <dsp:cNvPr id="0" name=""/>
        <dsp:cNvSpPr/>
      </dsp:nvSpPr>
      <dsp:spPr>
        <a:xfrm>
          <a:off x="0" y="2845944"/>
          <a:ext cx="5257800" cy="155902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6500" kern="1200"/>
            <a:t>Kratak spoj </a:t>
          </a:r>
          <a:endParaRPr lang="en-US" sz="6500" kern="1200"/>
        </a:p>
      </dsp:txBody>
      <dsp:txXfrm>
        <a:off x="0" y="2845944"/>
        <a:ext cx="5257800" cy="15590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7284355-32E3-4942-B727-772B1D8B8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EA8A419-BC65-4011-AB4B-C247FE0DA0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229E801-40D6-4A37-9472-1FBB18084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7EB7-A867-456D-83E3-D4AE5CFA77E9}" type="datetimeFigureOut">
              <a:rPr lang="sr-Latn-ME" smtClean="0"/>
              <a:pPr/>
              <a:t>26.11.2021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B9C803A-2F13-4828-A8D9-4CE519FB4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5CFCC86-2311-46F0-8974-60F9E66EE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F13F-D633-49B1-AF8F-D7D5441F8A57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="" xmlns:p14="http://schemas.microsoft.com/office/powerpoint/2010/main" val="2779727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4FAB962-FAD6-48D2-A360-489749926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CC194FE-0DD7-4033-AC7A-4C8FDB549D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4AABCB7-D5BB-41A9-A629-E801779ED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7EB7-A867-456D-83E3-D4AE5CFA77E9}" type="datetimeFigureOut">
              <a:rPr lang="sr-Latn-ME" smtClean="0"/>
              <a:pPr/>
              <a:t>26.11.2021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D0758C3-B1EB-4733-80C7-12A82B0EE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B922023-34AB-47C1-8CFF-D2D84C271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F13F-D633-49B1-AF8F-D7D5441F8A57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="" xmlns:p14="http://schemas.microsoft.com/office/powerpoint/2010/main" val="155423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065CBB06-D2F0-450F-9C04-DCFB8F514B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C93DBD3-51CC-4532-BEC1-9A63196DD2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88A0785-0111-48BA-8D32-F44FB5B18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7EB7-A867-456D-83E3-D4AE5CFA77E9}" type="datetimeFigureOut">
              <a:rPr lang="sr-Latn-ME" smtClean="0"/>
              <a:pPr/>
              <a:t>26.11.2021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1197CC5-EAE7-4BDB-9342-B95B318DA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BCF2419-5677-4AA7-8A0F-7E51C0B4E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F13F-D633-49B1-AF8F-D7D5441F8A57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="" xmlns:p14="http://schemas.microsoft.com/office/powerpoint/2010/main" val="729611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880AE9-BC75-421D-8DB6-1C100D0A5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D34A21C-D0B0-405C-BE5A-3BE24F91C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3071EBE-3F3C-4BB8-B57D-4DB9EB04E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7EB7-A867-456D-83E3-D4AE5CFA77E9}" type="datetimeFigureOut">
              <a:rPr lang="sr-Latn-ME" smtClean="0"/>
              <a:pPr/>
              <a:t>26.11.2021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9A8F5DF-6288-41B8-8EA3-6E5E64A97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81B7000-C884-4BAF-9C06-22C3F67B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F13F-D633-49B1-AF8F-D7D5441F8A57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="" xmlns:p14="http://schemas.microsoft.com/office/powerpoint/2010/main" val="1492918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9D9D6C1-1924-44E8-A172-688AD7154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E6792F2-5156-4B27-AA30-A9F930FFF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E156676-A012-4957-98A9-7D2EDD554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7EB7-A867-456D-83E3-D4AE5CFA77E9}" type="datetimeFigureOut">
              <a:rPr lang="sr-Latn-ME" smtClean="0"/>
              <a:pPr/>
              <a:t>26.11.2021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EC224C3-9AA9-4397-8CF3-1D6D85E05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880FBBC-388A-4EFB-8EA6-DE3E3630B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F13F-D633-49B1-AF8F-D7D5441F8A57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="" xmlns:p14="http://schemas.microsoft.com/office/powerpoint/2010/main" val="2536131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65A6E9E-90E1-4BE7-96A5-6AC0A3D4E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C708A9A-3580-43B0-964C-F9D5820AC8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F24D647-0295-4C2F-A290-2C2563CADE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F633CF4-DBF8-4479-8B29-72D071476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7EB7-A867-456D-83E3-D4AE5CFA77E9}" type="datetimeFigureOut">
              <a:rPr lang="sr-Latn-ME" smtClean="0"/>
              <a:pPr/>
              <a:t>26.11.2021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F2746D7-82F9-431E-A34D-C9D069459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24C578-8D54-42D2-A43A-9BC127797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F13F-D633-49B1-AF8F-D7D5441F8A57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="" xmlns:p14="http://schemas.microsoft.com/office/powerpoint/2010/main" val="1119515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B60698-7E1D-44BE-81EE-A9B186940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8868CBA-247C-4CFA-A2B4-687101BA4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440A39E-318D-4394-99F6-043C3C2328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3672A95D-118E-4E00-82CC-13E4B36BD9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5B25CE7D-3E7C-4B23-87FF-C1C471600F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2FC3B2CD-7ACF-4BA8-9394-6053E3822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7EB7-A867-456D-83E3-D4AE5CFA77E9}" type="datetimeFigureOut">
              <a:rPr lang="sr-Latn-ME" smtClean="0"/>
              <a:pPr/>
              <a:t>26.11.2021</a:t>
            </a:fld>
            <a:endParaRPr lang="sr-Latn-ME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B83E93F3-054F-4680-9546-7ADBBA4DD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3A1DE80-1D67-4892-9306-BF373DA56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F13F-D633-49B1-AF8F-D7D5441F8A57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="" xmlns:p14="http://schemas.microsoft.com/office/powerpoint/2010/main" val="211199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CA6FF64-2F60-4003-B263-92347ACEF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362DDE6-42A3-480A-B2C2-CE4BB459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7EB7-A867-456D-83E3-D4AE5CFA77E9}" type="datetimeFigureOut">
              <a:rPr lang="sr-Latn-ME" smtClean="0"/>
              <a:pPr/>
              <a:t>26.11.2021</a:t>
            </a:fld>
            <a:endParaRPr lang="sr-Latn-ME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70CBE7D-F2EF-449F-AA63-71CED9C06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1744448-81C1-4565-9EEC-46E5B8E95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F13F-D633-49B1-AF8F-D7D5441F8A57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="" xmlns:p14="http://schemas.microsoft.com/office/powerpoint/2010/main" val="4238403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21306B7-89B2-4BC3-A674-42D464976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7EB7-A867-456D-83E3-D4AE5CFA77E9}" type="datetimeFigureOut">
              <a:rPr lang="sr-Latn-ME" smtClean="0"/>
              <a:pPr/>
              <a:t>26.11.2021</a:t>
            </a:fld>
            <a:endParaRPr lang="sr-Latn-ME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6256E4D9-9A8E-43C5-BD74-2AD928A82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CA43D57-EE08-4E15-9292-733A9D5A7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F13F-D633-49B1-AF8F-D7D5441F8A57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="" xmlns:p14="http://schemas.microsoft.com/office/powerpoint/2010/main" val="295800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6C36691-F408-4DFC-866F-6F7E3E0E2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C738F9-0D57-4C5A-8D77-151E631C8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8F558FD-2CF7-4D7C-B69A-043D6774B4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BC159DF-3F3A-486E-9A78-751F894F3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7EB7-A867-456D-83E3-D4AE5CFA77E9}" type="datetimeFigureOut">
              <a:rPr lang="sr-Latn-ME" smtClean="0"/>
              <a:pPr/>
              <a:t>26.11.2021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420FBD8-864F-4202-ADC9-8465396CE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75CCBEA-B1B4-43B6-9A10-286A288E2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F13F-D633-49B1-AF8F-D7D5441F8A57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="" xmlns:p14="http://schemas.microsoft.com/office/powerpoint/2010/main" val="1165342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56C190-8FA6-4707-8EF5-DF1ECB563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9D258B0-2755-4C73-8BA2-8D1F2F8E8D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58E7A2B-25B5-40A8-9A16-FFC7FE49FA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A0CF7CD-B9BE-4147-B8E5-C68D4C23D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7EB7-A867-456D-83E3-D4AE5CFA77E9}" type="datetimeFigureOut">
              <a:rPr lang="sr-Latn-ME" smtClean="0"/>
              <a:pPr/>
              <a:t>26.11.2021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0C77B42-BD19-4481-925A-A2A4FA535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50155B6-9E7D-4140-BCCC-0ACB6BB37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F13F-D633-49B1-AF8F-D7D5441F8A57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="" xmlns:p14="http://schemas.microsoft.com/office/powerpoint/2010/main" val="3560898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50AD2426-3E9E-4D25-ABC7-BC5E86DBD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C34D212-7010-4023-80DA-39DDBE6880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0303F7B-9303-44E7-8400-889F0943CC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D7EB7-A867-456D-83E3-D4AE5CFA77E9}" type="datetimeFigureOut">
              <a:rPr lang="sr-Latn-ME" smtClean="0"/>
              <a:pPr/>
              <a:t>26.11.2021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D9FCAC2-C145-46A0-B9BB-B926834578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F314DC3-6FB9-4FE1-B2D1-67B4AD29B0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EF13F-D633-49B1-AF8F-D7D5441F8A57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="" xmlns:p14="http://schemas.microsoft.com/office/powerpoint/2010/main" val="960201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4048E3-4B1E-4769-BB61-2E6439104E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7" y="1655286"/>
            <a:ext cx="4609057" cy="2610042"/>
          </a:xfrm>
        </p:spPr>
        <p:txBody>
          <a:bodyPr>
            <a:normAutofit fontScale="90000"/>
          </a:bodyPr>
          <a:lstStyle/>
          <a:p>
            <a:pPr algn="l"/>
            <a:r>
              <a:rPr lang="sr-Latn-ME" sz="5400"/>
              <a:t>Karakteristični režimi rada transformatora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8C11D39-9FDA-4000-BBAD-200CA6983D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7" y="4373385"/>
            <a:ext cx="4609057" cy="766040"/>
          </a:xfrm>
        </p:spPr>
        <p:txBody>
          <a:bodyPr>
            <a:normAutofit/>
          </a:bodyPr>
          <a:lstStyle/>
          <a:p>
            <a:pPr algn="l"/>
            <a:r>
              <a:rPr lang="sr-Latn-ME" sz="2000"/>
              <a:t>Visokonaponska razvodna postrojenja – E3a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F6EF57EF-D042-41D3-83E8-41A1FE6C11E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D00A59BB-A268-4F3E-9D41-CA265AF1687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Diagram, schematic&#10;&#10;Description automatically generated">
            <a:extLst>
              <a:ext uri="{FF2B5EF4-FFF2-40B4-BE49-F238E27FC236}">
                <a16:creationId xmlns="" xmlns:a16="http://schemas.microsoft.com/office/drawing/2014/main" id="{E606E223-329B-4BF2-82BB-871BBFF10A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7579" y="2159395"/>
            <a:ext cx="5079371" cy="2476193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="" xmlns:a16="http://schemas.microsoft.com/office/drawing/2014/main" id="{63794DCE-9D34-40DF-AB3F-06DA8ACCDA9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="" xmlns:a16="http://schemas.microsoft.com/office/drawing/2014/main" id="{45006452-918C-4282-A72C-C9692B66910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5714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6B6A2ED-E017-45F9-9DFF-6A9F76E26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1" y="621792"/>
            <a:ext cx="5335288" cy="5504688"/>
          </a:xfrm>
          <a:custGeom>
            <a:avLst/>
            <a:gdLst>
              <a:gd name="connsiteX0" fmla="*/ 0 w 5181503"/>
              <a:gd name="connsiteY0" fmla="*/ 0 h 5504688"/>
              <a:gd name="connsiteX1" fmla="*/ 627538 w 5181503"/>
              <a:gd name="connsiteY1" fmla="*/ 0 h 5504688"/>
              <a:gd name="connsiteX2" fmla="*/ 1151445 w 5181503"/>
              <a:gd name="connsiteY2" fmla="*/ 0 h 5504688"/>
              <a:gd name="connsiteX3" fmla="*/ 1623538 w 5181503"/>
              <a:gd name="connsiteY3" fmla="*/ 0 h 5504688"/>
              <a:gd name="connsiteX4" fmla="*/ 2251075 w 5181503"/>
              <a:gd name="connsiteY4" fmla="*/ 0 h 5504688"/>
              <a:gd name="connsiteX5" fmla="*/ 2930428 w 5181503"/>
              <a:gd name="connsiteY5" fmla="*/ 0 h 5504688"/>
              <a:gd name="connsiteX6" fmla="*/ 3506150 w 5181503"/>
              <a:gd name="connsiteY6" fmla="*/ 0 h 5504688"/>
              <a:gd name="connsiteX7" fmla="*/ 3926428 w 5181503"/>
              <a:gd name="connsiteY7" fmla="*/ 0 h 5504688"/>
              <a:gd name="connsiteX8" fmla="*/ 4450335 w 5181503"/>
              <a:gd name="connsiteY8" fmla="*/ 0 h 5504688"/>
              <a:gd name="connsiteX9" fmla="*/ 5181503 w 5181503"/>
              <a:gd name="connsiteY9" fmla="*/ 0 h 5504688"/>
              <a:gd name="connsiteX10" fmla="*/ 5181503 w 5181503"/>
              <a:gd name="connsiteY10" fmla="*/ 385328 h 5504688"/>
              <a:gd name="connsiteX11" fmla="*/ 5181503 w 5181503"/>
              <a:gd name="connsiteY11" fmla="*/ 935797 h 5504688"/>
              <a:gd name="connsiteX12" fmla="*/ 5181503 w 5181503"/>
              <a:gd name="connsiteY12" fmla="*/ 1596360 h 5504688"/>
              <a:gd name="connsiteX13" fmla="*/ 5181503 w 5181503"/>
              <a:gd name="connsiteY13" fmla="*/ 1981688 h 5504688"/>
              <a:gd name="connsiteX14" fmla="*/ 5181503 w 5181503"/>
              <a:gd name="connsiteY14" fmla="*/ 2367016 h 5504688"/>
              <a:gd name="connsiteX15" fmla="*/ 5181503 w 5181503"/>
              <a:gd name="connsiteY15" fmla="*/ 2917485 h 5504688"/>
              <a:gd name="connsiteX16" fmla="*/ 5181503 w 5181503"/>
              <a:gd name="connsiteY16" fmla="*/ 3467953 h 5504688"/>
              <a:gd name="connsiteX17" fmla="*/ 5181503 w 5181503"/>
              <a:gd name="connsiteY17" fmla="*/ 4018422 h 5504688"/>
              <a:gd name="connsiteX18" fmla="*/ 5181503 w 5181503"/>
              <a:gd name="connsiteY18" fmla="*/ 4458797 h 5504688"/>
              <a:gd name="connsiteX19" fmla="*/ 5181503 w 5181503"/>
              <a:gd name="connsiteY19" fmla="*/ 5009266 h 5504688"/>
              <a:gd name="connsiteX20" fmla="*/ 5181503 w 5181503"/>
              <a:gd name="connsiteY20" fmla="*/ 5504688 h 5504688"/>
              <a:gd name="connsiteX21" fmla="*/ 4502150 w 5181503"/>
              <a:gd name="connsiteY21" fmla="*/ 5504688 h 5504688"/>
              <a:gd name="connsiteX22" fmla="*/ 3874613 w 5181503"/>
              <a:gd name="connsiteY22" fmla="*/ 5504688 h 5504688"/>
              <a:gd name="connsiteX23" fmla="*/ 3247075 w 5181503"/>
              <a:gd name="connsiteY23" fmla="*/ 5504688 h 5504688"/>
              <a:gd name="connsiteX24" fmla="*/ 2826798 w 5181503"/>
              <a:gd name="connsiteY24" fmla="*/ 5504688 h 5504688"/>
              <a:gd name="connsiteX25" fmla="*/ 2251075 w 5181503"/>
              <a:gd name="connsiteY25" fmla="*/ 5504688 h 5504688"/>
              <a:gd name="connsiteX26" fmla="*/ 1830798 w 5181503"/>
              <a:gd name="connsiteY26" fmla="*/ 5504688 h 5504688"/>
              <a:gd name="connsiteX27" fmla="*/ 1358705 w 5181503"/>
              <a:gd name="connsiteY27" fmla="*/ 5504688 h 5504688"/>
              <a:gd name="connsiteX28" fmla="*/ 886613 w 5181503"/>
              <a:gd name="connsiteY28" fmla="*/ 5504688 h 5504688"/>
              <a:gd name="connsiteX29" fmla="*/ 0 w 5181503"/>
              <a:gd name="connsiteY29" fmla="*/ 5504688 h 5504688"/>
              <a:gd name="connsiteX30" fmla="*/ 0 w 5181503"/>
              <a:gd name="connsiteY30" fmla="*/ 5119360 h 5504688"/>
              <a:gd name="connsiteX31" fmla="*/ 0 w 5181503"/>
              <a:gd name="connsiteY31" fmla="*/ 4734032 h 5504688"/>
              <a:gd name="connsiteX32" fmla="*/ 0 w 5181503"/>
              <a:gd name="connsiteY32" fmla="*/ 4348704 h 5504688"/>
              <a:gd name="connsiteX33" fmla="*/ 0 w 5181503"/>
              <a:gd name="connsiteY33" fmla="*/ 3743188 h 5504688"/>
              <a:gd name="connsiteX34" fmla="*/ 0 w 5181503"/>
              <a:gd name="connsiteY34" fmla="*/ 3247766 h 5504688"/>
              <a:gd name="connsiteX35" fmla="*/ 0 w 5181503"/>
              <a:gd name="connsiteY35" fmla="*/ 2642250 h 5504688"/>
              <a:gd name="connsiteX36" fmla="*/ 0 w 5181503"/>
              <a:gd name="connsiteY36" fmla="*/ 2201875 h 5504688"/>
              <a:gd name="connsiteX37" fmla="*/ 0 w 5181503"/>
              <a:gd name="connsiteY37" fmla="*/ 1816547 h 5504688"/>
              <a:gd name="connsiteX38" fmla="*/ 0 w 5181503"/>
              <a:gd name="connsiteY38" fmla="*/ 1211031 h 5504688"/>
              <a:gd name="connsiteX39" fmla="*/ 0 w 5181503"/>
              <a:gd name="connsiteY39" fmla="*/ 605516 h 5504688"/>
              <a:gd name="connsiteX40" fmla="*/ 0 w 5181503"/>
              <a:gd name="connsiteY40" fmla="*/ 0 h 5504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181503" h="5504688" fill="none" extrusionOk="0">
                <a:moveTo>
                  <a:pt x="0" y="0"/>
                </a:moveTo>
                <a:cubicBezTo>
                  <a:pt x="215949" y="-29048"/>
                  <a:pt x="375503" y="24310"/>
                  <a:pt x="627538" y="0"/>
                </a:cubicBezTo>
                <a:cubicBezTo>
                  <a:pt x="879573" y="-24310"/>
                  <a:pt x="966711" y="26470"/>
                  <a:pt x="1151445" y="0"/>
                </a:cubicBezTo>
                <a:cubicBezTo>
                  <a:pt x="1336179" y="-26470"/>
                  <a:pt x="1450910" y="9980"/>
                  <a:pt x="1623538" y="0"/>
                </a:cubicBezTo>
                <a:cubicBezTo>
                  <a:pt x="1796166" y="-9980"/>
                  <a:pt x="1970638" y="67918"/>
                  <a:pt x="2251075" y="0"/>
                </a:cubicBezTo>
                <a:cubicBezTo>
                  <a:pt x="2531512" y="-67918"/>
                  <a:pt x="2790816" y="26737"/>
                  <a:pt x="2930428" y="0"/>
                </a:cubicBezTo>
                <a:cubicBezTo>
                  <a:pt x="3070040" y="-26737"/>
                  <a:pt x="3313083" y="62747"/>
                  <a:pt x="3506150" y="0"/>
                </a:cubicBezTo>
                <a:cubicBezTo>
                  <a:pt x="3699217" y="-62747"/>
                  <a:pt x="3839371" y="46074"/>
                  <a:pt x="3926428" y="0"/>
                </a:cubicBezTo>
                <a:cubicBezTo>
                  <a:pt x="4013485" y="-46074"/>
                  <a:pt x="4282058" y="35154"/>
                  <a:pt x="4450335" y="0"/>
                </a:cubicBezTo>
                <a:cubicBezTo>
                  <a:pt x="4618612" y="-35154"/>
                  <a:pt x="5005915" y="39287"/>
                  <a:pt x="5181503" y="0"/>
                </a:cubicBezTo>
                <a:cubicBezTo>
                  <a:pt x="5184317" y="130328"/>
                  <a:pt x="5166677" y="291248"/>
                  <a:pt x="5181503" y="385328"/>
                </a:cubicBezTo>
                <a:cubicBezTo>
                  <a:pt x="5196329" y="479408"/>
                  <a:pt x="5136137" y="675956"/>
                  <a:pt x="5181503" y="935797"/>
                </a:cubicBezTo>
                <a:cubicBezTo>
                  <a:pt x="5226869" y="1195638"/>
                  <a:pt x="5151915" y="1390163"/>
                  <a:pt x="5181503" y="1596360"/>
                </a:cubicBezTo>
                <a:cubicBezTo>
                  <a:pt x="5211091" y="1802557"/>
                  <a:pt x="5151611" y="1867481"/>
                  <a:pt x="5181503" y="1981688"/>
                </a:cubicBezTo>
                <a:cubicBezTo>
                  <a:pt x="5211395" y="2095895"/>
                  <a:pt x="5166448" y="2249754"/>
                  <a:pt x="5181503" y="2367016"/>
                </a:cubicBezTo>
                <a:cubicBezTo>
                  <a:pt x="5196558" y="2484278"/>
                  <a:pt x="5118181" y="2709846"/>
                  <a:pt x="5181503" y="2917485"/>
                </a:cubicBezTo>
                <a:cubicBezTo>
                  <a:pt x="5244825" y="3125124"/>
                  <a:pt x="5164752" y="3306729"/>
                  <a:pt x="5181503" y="3467953"/>
                </a:cubicBezTo>
                <a:cubicBezTo>
                  <a:pt x="5198254" y="3629177"/>
                  <a:pt x="5165179" y="3892660"/>
                  <a:pt x="5181503" y="4018422"/>
                </a:cubicBezTo>
                <a:cubicBezTo>
                  <a:pt x="5197827" y="4144184"/>
                  <a:pt x="5130465" y="4280305"/>
                  <a:pt x="5181503" y="4458797"/>
                </a:cubicBezTo>
                <a:cubicBezTo>
                  <a:pt x="5232541" y="4637290"/>
                  <a:pt x="5178432" y="4807359"/>
                  <a:pt x="5181503" y="5009266"/>
                </a:cubicBezTo>
                <a:cubicBezTo>
                  <a:pt x="5184574" y="5211173"/>
                  <a:pt x="5134577" y="5347103"/>
                  <a:pt x="5181503" y="5504688"/>
                </a:cubicBezTo>
                <a:cubicBezTo>
                  <a:pt x="4980495" y="5572237"/>
                  <a:pt x="4677696" y="5481543"/>
                  <a:pt x="4502150" y="5504688"/>
                </a:cubicBezTo>
                <a:cubicBezTo>
                  <a:pt x="4326604" y="5527833"/>
                  <a:pt x="4177214" y="5490489"/>
                  <a:pt x="3874613" y="5504688"/>
                </a:cubicBezTo>
                <a:cubicBezTo>
                  <a:pt x="3572012" y="5518887"/>
                  <a:pt x="3485398" y="5455044"/>
                  <a:pt x="3247075" y="5504688"/>
                </a:cubicBezTo>
                <a:cubicBezTo>
                  <a:pt x="3008752" y="5554332"/>
                  <a:pt x="2936417" y="5471816"/>
                  <a:pt x="2826798" y="5504688"/>
                </a:cubicBezTo>
                <a:cubicBezTo>
                  <a:pt x="2717179" y="5537560"/>
                  <a:pt x="2447709" y="5463337"/>
                  <a:pt x="2251075" y="5504688"/>
                </a:cubicBezTo>
                <a:cubicBezTo>
                  <a:pt x="2054441" y="5546039"/>
                  <a:pt x="1938862" y="5480919"/>
                  <a:pt x="1830798" y="5504688"/>
                </a:cubicBezTo>
                <a:cubicBezTo>
                  <a:pt x="1722734" y="5528457"/>
                  <a:pt x="1470555" y="5465267"/>
                  <a:pt x="1358705" y="5504688"/>
                </a:cubicBezTo>
                <a:cubicBezTo>
                  <a:pt x="1246855" y="5544109"/>
                  <a:pt x="1095843" y="5469804"/>
                  <a:pt x="886613" y="5504688"/>
                </a:cubicBezTo>
                <a:cubicBezTo>
                  <a:pt x="677383" y="5539572"/>
                  <a:pt x="365146" y="5500168"/>
                  <a:pt x="0" y="5504688"/>
                </a:cubicBezTo>
                <a:cubicBezTo>
                  <a:pt x="-38461" y="5400079"/>
                  <a:pt x="158" y="5240070"/>
                  <a:pt x="0" y="5119360"/>
                </a:cubicBezTo>
                <a:cubicBezTo>
                  <a:pt x="-158" y="4998650"/>
                  <a:pt x="21544" y="4826870"/>
                  <a:pt x="0" y="4734032"/>
                </a:cubicBezTo>
                <a:cubicBezTo>
                  <a:pt x="-21544" y="4641194"/>
                  <a:pt x="29052" y="4513635"/>
                  <a:pt x="0" y="4348704"/>
                </a:cubicBezTo>
                <a:cubicBezTo>
                  <a:pt x="-29052" y="4183773"/>
                  <a:pt x="36834" y="4024169"/>
                  <a:pt x="0" y="3743188"/>
                </a:cubicBezTo>
                <a:cubicBezTo>
                  <a:pt x="-36834" y="3462207"/>
                  <a:pt x="6212" y="3421151"/>
                  <a:pt x="0" y="3247766"/>
                </a:cubicBezTo>
                <a:cubicBezTo>
                  <a:pt x="-6212" y="3074381"/>
                  <a:pt x="17982" y="2837228"/>
                  <a:pt x="0" y="2642250"/>
                </a:cubicBezTo>
                <a:cubicBezTo>
                  <a:pt x="-17982" y="2447272"/>
                  <a:pt x="22276" y="2381770"/>
                  <a:pt x="0" y="2201875"/>
                </a:cubicBezTo>
                <a:cubicBezTo>
                  <a:pt x="-22276" y="2021980"/>
                  <a:pt x="27129" y="1909274"/>
                  <a:pt x="0" y="1816547"/>
                </a:cubicBezTo>
                <a:cubicBezTo>
                  <a:pt x="-27129" y="1723820"/>
                  <a:pt x="39005" y="1465755"/>
                  <a:pt x="0" y="1211031"/>
                </a:cubicBezTo>
                <a:cubicBezTo>
                  <a:pt x="-39005" y="956307"/>
                  <a:pt x="46466" y="891726"/>
                  <a:pt x="0" y="605516"/>
                </a:cubicBezTo>
                <a:cubicBezTo>
                  <a:pt x="-46466" y="319307"/>
                  <a:pt x="44044" y="223037"/>
                  <a:pt x="0" y="0"/>
                </a:cubicBezTo>
                <a:close/>
              </a:path>
              <a:path w="5181503" h="5504688" stroke="0" extrusionOk="0">
                <a:moveTo>
                  <a:pt x="0" y="0"/>
                </a:moveTo>
                <a:cubicBezTo>
                  <a:pt x="225015" y="-62336"/>
                  <a:pt x="421002" y="50376"/>
                  <a:pt x="679353" y="0"/>
                </a:cubicBezTo>
                <a:cubicBezTo>
                  <a:pt x="937704" y="-50376"/>
                  <a:pt x="1020017" y="9566"/>
                  <a:pt x="1255075" y="0"/>
                </a:cubicBezTo>
                <a:cubicBezTo>
                  <a:pt x="1490133" y="-9566"/>
                  <a:pt x="1474642" y="31749"/>
                  <a:pt x="1675353" y="0"/>
                </a:cubicBezTo>
                <a:cubicBezTo>
                  <a:pt x="1876064" y="-31749"/>
                  <a:pt x="1983143" y="29975"/>
                  <a:pt x="2199260" y="0"/>
                </a:cubicBezTo>
                <a:cubicBezTo>
                  <a:pt x="2415377" y="-29975"/>
                  <a:pt x="2681206" y="73053"/>
                  <a:pt x="2826798" y="0"/>
                </a:cubicBezTo>
                <a:cubicBezTo>
                  <a:pt x="2972390" y="-73053"/>
                  <a:pt x="3147482" y="54747"/>
                  <a:pt x="3402520" y="0"/>
                </a:cubicBezTo>
                <a:cubicBezTo>
                  <a:pt x="3657558" y="-54747"/>
                  <a:pt x="3724326" y="46494"/>
                  <a:pt x="3926428" y="0"/>
                </a:cubicBezTo>
                <a:cubicBezTo>
                  <a:pt x="4128530" y="-46494"/>
                  <a:pt x="4414760" y="54775"/>
                  <a:pt x="4605780" y="0"/>
                </a:cubicBezTo>
                <a:cubicBezTo>
                  <a:pt x="4796800" y="-54775"/>
                  <a:pt x="4999338" y="52980"/>
                  <a:pt x="5181503" y="0"/>
                </a:cubicBezTo>
                <a:cubicBezTo>
                  <a:pt x="5206623" y="155887"/>
                  <a:pt x="5130246" y="352323"/>
                  <a:pt x="5181503" y="495422"/>
                </a:cubicBezTo>
                <a:cubicBezTo>
                  <a:pt x="5232760" y="638521"/>
                  <a:pt x="5127164" y="820995"/>
                  <a:pt x="5181503" y="1045891"/>
                </a:cubicBezTo>
                <a:cubicBezTo>
                  <a:pt x="5235842" y="1270787"/>
                  <a:pt x="5156190" y="1383860"/>
                  <a:pt x="5181503" y="1651406"/>
                </a:cubicBezTo>
                <a:cubicBezTo>
                  <a:pt x="5206816" y="1918953"/>
                  <a:pt x="5144472" y="1928922"/>
                  <a:pt x="5181503" y="2091781"/>
                </a:cubicBezTo>
                <a:cubicBezTo>
                  <a:pt x="5218534" y="2254641"/>
                  <a:pt x="5142286" y="2434377"/>
                  <a:pt x="5181503" y="2642250"/>
                </a:cubicBezTo>
                <a:cubicBezTo>
                  <a:pt x="5220720" y="2850123"/>
                  <a:pt x="5169044" y="2943917"/>
                  <a:pt x="5181503" y="3027578"/>
                </a:cubicBezTo>
                <a:cubicBezTo>
                  <a:pt x="5193962" y="3111239"/>
                  <a:pt x="5133181" y="3452799"/>
                  <a:pt x="5181503" y="3688141"/>
                </a:cubicBezTo>
                <a:cubicBezTo>
                  <a:pt x="5229825" y="3923483"/>
                  <a:pt x="5158399" y="4039936"/>
                  <a:pt x="5181503" y="4238610"/>
                </a:cubicBezTo>
                <a:cubicBezTo>
                  <a:pt x="5204607" y="4437284"/>
                  <a:pt x="5126728" y="4630897"/>
                  <a:pt x="5181503" y="4789079"/>
                </a:cubicBezTo>
                <a:cubicBezTo>
                  <a:pt x="5236278" y="4947261"/>
                  <a:pt x="5134709" y="5176895"/>
                  <a:pt x="5181503" y="5504688"/>
                </a:cubicBezTo>
                <a:cubicBezTo>
                  <a:pt x="4954823" y="5539899"/>
                  <a:pt x="4874454" y="5487943"/>
                  <a:pt x="4709411" y="5504688"/>
                </a:cubicBezTo>
                <a:cubicBezTo>
                  <a:pt x="4544368" y="5521433"/>
                  <a:pt x="4389750" y="5488624"/>
                  <a:pt x="4237318" y="5504688"/>
                </a:cubicBezTo>
                <a:cubicBezTo>
                  <a:pt x="4084886" y="5520752"/>
                  <a:pt x="3897563" y="5464229"/>
                  <a:pt x="3609780" y="5504688"/>
                </a:cubicBezTo>
                <a:cubicBezTo>
                  <a:pt x="3321997" y="5545147"/>
                  <a:pt x="3369853" y="5504012"/>
                  <a:pt x="3137688" y="5504688"/>
                </a:cubicBezTo>
                <a:cubicBezTo>
                  <a:pt x="2905523" y="5505364"/>
                  <a:pt x="2868495" y="5485213"/>
                  <a:pt x="2613780" y="5504688"/>
                </a:cubicBezTo>
                <a:cubicBezTo>
                  <a:pt x="2359065" y="5524163"/>
                  <a:pt x="2211034" y="5427753"/>
                  <a:pt x="1934428" y="5504688"/>
                </a:cubicBezTo>
                <a:cubicBezTo>
                  <a:pt x="1657822" y="5581623"/>
                  <a:pt x="1459924" y="5432689"/>
                  <a:pt x="1306890" y="5504688"/>
                </a:cubicBezTo>
                <a:cubicBezTo>
                  <a:pt x="1153856" y="5576687"/>
                  <a:pt x="950639" y="5463309"/>
                  <a:pt x="782983" y="5504688"/>
                </a:cubicBezTo>
                <a:cubicBezTo>
                  <a:pt x="615327" y="5546067"/>
                  <a:pt x="224004" y="5424025"/>
                  <a:pt x="0" y="5504688"/>
                </a:cubicBezTo>
                <a:cubicBezTo>
                  <a:pt x="-47575" y="5390591"/>
                  <a:pt x="5315" y="5271170"/>
                  <a:pt x="0" y="5064313"/>
                </a:cubicBezTo>
                <a:cubicBezTo>
                  <a:pt x="-5315" y="4857456"/>
                  <a:pt x="57447" y="4697558"/>
                  <a:pt x="0" y="4513844"/>
                </a:cubicBezTo>
                <a:cubicBezTo>
                  <a:pt x="-57447" y="4330130"/>
                  <a:pt x="15883" y="4175849"/>
                  <a:pt x="0" y="4018422"/>
                </a:cubicBezTo>
                <a:cubicBezTo>
                  <a:pt x="-15883" y="3860995"/>
                  <a:pt x="12631" y="3628427"/>
                  <a:pt x="0" y="3357860"/>
                </a:cubicBezTo>
                <a:cubicBezTo>
                  <a:pt x="-12631" y="3087293"/>
                  <a:pt x="28403" y="3043749"/>
                  <a:pt x="0" y="2917485"/>
                </a:cubicBezTo>
                <a:cubicBezTo>
                  <a:pt x="-28403" y="2791221"/>
                  <a:pt x="36450" y="2615391"/>
                  <a:pt x="0" y="2477110"/>
                </a:cubicBezTo>
                <a:cubicBezTo>
                  <a:pt x="-36450" y="2338830"/>
                  <a:pt x="29699" y="2179189"/>
                  <a:pt x="0" y="2091781"/>
                </a:cubicBezTo>
                <a:cubicBezTo>
                  <a:pt x="-29699" y="2004373"/>
                  <a:pt x="37856" y="1748317"/>
                  <a:pt x="0" y="1651406"/>
                </a:cubicBezTo>
                <a:cubicBezTo>
                  <a:pt x="-37856" y="1554495"/>
                  <a:pt x="63488" y="1288714"/>
                  <a:pt x="0" y="990844"/>
                </a:cubicBezTo>
                <a:cubicBezTo>
                  <a:pt x="-63488" y="692974"/>
                  <a:pt x="11512" y="703418"/>
                  <a:pt x="0" y="605516"/>
                </a:cubicBezTo>
                <a:cubicBezTo>
                  <a:pt x="-11512" y="507614"/>
                  <a:pt x="54023" y="298310"/>
                  <a:pt x="0" y="0"/>
                </a:cubicBezTo>
                <a:close/>
              </a:path>
            </a:pathLst>
          </a:custGeom>
          <a:ln w="38100">
            <a:extLst>
              <a:ext uri="{C807C97D-BFC1-408E-A445-0C87EB9F89A2}">
                <ask:lineSketchStyleProps xmlns="" xmlns:ask="http://schemas.microsoft.com/office/drawing/2018/sketchyshapes" sd="372423951"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Latn-ME" sz="3400" b="0" i="0" dirty="0">
                <a:effectLst/>
                <a:latin typeface="OpenSans"/>
              </a:rPr>
              <a:t>Pored normalnog radnog režima u kome se transformator nalazi u najvećem dijelu svog radnog vijeka, kod </a:t>
            </a:r>
            <a:r>
              <a:rPr lang="sr-Latn-ME" sz="3400" i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Sans"/>
              </a:rPr>
              <a:t>transformatora</a:t>
            </a:r>
            <a:r>
              <a:rPr lang="sr-Latn-ME" sz="3400" b="0" i="0" dirty="0">
                <a:effectLst/>
                <a:latin typeface="OpenSans"/>
              </a:rPr>
              <a:t> postoje i specifični</a:t>
            </a:r>
            <a:br>
              <a:rPr lang="sr-Latn-ME" sz="3400" b="0" i="0" dirty="0">
                <a:effectLst/>
                <a:latin typeface="OpenSans"/>
              </a:rPr>
            </a:br>
            <a:r>
              <a:rPr lang="sr-Latn-ME" sz="3400" b="0" i="0" dirty="0">
                <a:effectLst/>
                <a:latin typeface="OpenSans"/>
              </a:rPr>
              <a:t>karakteristični režimi, od kojih se kao najvažniji mogu izdvojiti:</a:t>
            </a:r>
            <a:r>
              <a:rPr lang="sr-Latn-ME" sz="3400" dirty="0"/>
              <a:t> </a:t>
            </a:r>
            <a:br>
              <a:rPr lang="sr-Latn-ME" sz="3400" dirty="0"/>
            </a:br>
            <a:endParaRPr lang="sr-Latn-ME" sz="3400" dirty="0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2F56F8EA-3356-4455-9899-320874F6E46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="" xmlns:a16="http://schemas.microsoft.com/office/drawing/2014/main" id="{42AFD0F2-62C7-4BE4-851C-D5CB37A7D1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49924362"/>
              </p:ext>
            </p:extLst>
          </p:nvPr>
        </p:nvGraphicFramePr>
        <p:xfrm>
          <a:off x="6099048" y="621792"/>
          <a:ext cx="525780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011783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9861134-D78C-4CA7-98E6-E4FA2C545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696" y="1"/>
            <a:ext cx="10515600" cy="1097280"/>
          </a:xfrm>
        </p:spPr>
        <p:txBody>
          <a:bodyPr/>
          <a:lstStyle/>
          <a:p>
            <a:r>
              <a:rPr lang="sr-Latn-ME" dirty="0"/>
              <a:t>Prazan 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0FE97FE-213F-4594-81B2-283CAFE5E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3" y="1012874"/>
            <a:ext cx="11732455" cy="5528603"/>
          </a:xfrm>
        </p:spPr>
        <p:txBody>
          <a:bodyPr>
            <a:normAutofit/>
          </a:bodyPr>
          <a:lstStyle/>
          <a:p>
            <a:r>
              <a:rPr lang="sr-Latn-ME" sz="2400" b="0" i="0" dirty="0">
                <a:solidFill>
                  <a:srgbClr val="231F20"/>
                </a:solidFill>
                <a:effectLst/>
                <a:latin typeface="OpenSans"/>
              </a:rPr>
              <a:t>Prazan hod transformatora je pogonsko stanje kod koga je na primarnu stranu priključeno napajanje (izvor) </a:t>
            </a:r>
            <a:r>
              <a:rPr lang="sr-Latn-ME" sz="2400" b="0" i="0" dirty="0">
                <a:solidFill>
                  <a:srgbClr val="231F20"/>
                </a:solidFill>
                <a:effectLst/>
                <a:latin typeface="OpenSansnkMATH-Regular"/>
              </a:rPr>
              <a:t>U1</a:t>
            </a:r>
            <a:r>
              <a:rPr lang="sr-Latn-ME" sz="2400" b="0" i="0" dirty="0">
                <a:solidFill>
                  <a:srgbClr val="231F20"/>
                </a:solidFill>
                <a:effectLst/>
                <a:latin typeface="OpenSans"/>
              </a:rPr>
              <a:t>, a sekundarne stezaljke su otvorene. </a:t>
            </a:r>
            <a:endParaRPr lang="en-GB" sz="2400" b="0" i="0" dirty="0" smtClean="0">
              <a:solidFill>
                <a:srgbClr val="231F20"/>
              </a:solidFill>
              <a:effectLst/>
              <a:latin typeface="OpenSans"/>
            </a:endParaRPr>
          </a:p>
          <a:p>
            <a:r>
              <a:rPr lang="sr-Latn-ME" sz="2400" b="0" i="0" dirty="0" smtClean="0">
                <a:solidFill>
                  <a:srgbClr val="231F20"/>
                </a:solidFill>
                <a:effectLst/>
                <a:latin typeface="OpenSans"/>
              </a:rPr>
              <a:t>Napon </a:t>
            </a:r>
            <a:r>
              <a:rPr lang="sr-Latn-ME" sz="2400" b="0" i="0" dirty="0">
                <a:solidFill>
                  <a:srgbClr val="231F20"/>
                </a:solidFill>
                <a:effectLst/>
                <a:latin typeface="OpenSans"/>
              </a:rPr>
              <a:t>na sekundaru jednak je indukovanom naponu </a:t>
            </a:r>
            <a:r>
              <a:rPr lang="sr-Latn-ME" sz="2400" b="0" i="0" dirty="0">
                <a:solidFill>
                  <a:srgbClr val="231F20"/>
                </a:solidFill>
                <a:effectLst/>
                <a:latin typeface="OpenSansnkMATH-Regular"/>
              </a:rPr>
              <a:t>E2 (U2 = E2</a:t>
            </a:r>
            <a:r>
              <a:rPr lang="sr-Latn-ME" sz="2400" b="0" i="0" dirty="0">
                <a:solidFill>
                  <a:srgbClr val="231F20"/>
                </a:solidFill>
                <a:effectLst/>
                <a:latin typeface="OpenSans"/>
              </a:rPr>
              <a:t>), a sekundarna struja </a:t>
            </a:r>
            <a:r>
              <a:rPr lang="sr-Latn-ME" sz="2400" b="0" i="0" dirty="0">
                <a:solidFill>
                  <a:srgbClr val="231F20"/>
                </a:solidFill>
                <a:effectLst/>
                <a:latin typeface="OpenSansnkMATH-Regular"/>
              </a:rPr>
              <a:t>I2 </a:t>
            </a:r>
            <a:r>
              <a:rPr lang="sr-Latn-ME" sz="2400" b="0" i="0" dirty="0">
                <a:solidFill>
                  <a:srgbClr val="231F20"/>
                </a:solidFill>
                <a:effectLst/>
                <a:latin typeface="OpenSans"/>
              </a:rPr>
              <a:t>jednaka je nuli (</a:t>
            </a:r>
            <a:r>
              <a:rPr lang="sr-Latn-ME" sz="2400" b="1" i="0" dirty="0">
                <a:solidFill>
                  <a:srgbClr val="231F20"/>
                </a:solidFill>
                <a:effectLst/>
                <a:latin typeface="OpenSansnkMATH-Regular"/>
              </a:rPr>
              <a:t>I2 = 0</a:t>
            </a:r>
            <a:r>
              <a:rPr lang="sr-Latn-ME" sz="2400" b="0" i="0" dirty="0" smtClean="0">
                <a:solidFill>
                  <a:srgbClr val="231F20"/>
                </a:solidFill>
                <a:effectLst/>
                <a:latin typeface="OpenSansnkMATH-Regular"/>
              </a:rPr>
              <a:t>).</a:t>
            </a:r>
            <a:r>
              <a:rPr lang="sr-Latn-ME" b="1" dirty="0"/>
              <a:t/>
            </a:r>
            <a:br>
              <a:rPr lang="sr-Latn-ME" b="1" dirty="0"/>
            </a:br>
            <a:r>
              <a:rPr lang="sr-Latn-ME" dirty="0"/>
              <a:t/>
            </a:r>
            <a:br>
              <a:rPr lang="sr-Latn-ME" dirty="0"/>
            </a:br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Kratki</a:t>
            </a:r>
            <a:r>
              <a:rPr lang="en-GB" dirty="0" smtClean="0"/>
              <a:t> </a:t>
            </a:r>
            <a:r>
              <a:rPr lang="en-GB" dirty="0" err="1" smtClean="0"/>
              <a:t>spoj</a:t>
            </a:r>
            <a:r>
              <a:rPr lang="en-GB" dirty="0" smtClean="0"/>
              <a:t> </a:t>
            </a:r>
            <a:r>
              <a:rPr lang="en-GB" dirty="0" err="1" smtClean="0"/>
              <a:t>transformatora</a:t>
            </a:r>
            <a:r>
              <a:rPr lang="en-GB" dirty="0" smtClean="0"/>
              <a:t> je </a:t>
            </a:r>
            <a:r>
              <a:rPr lang="en-GB" dirty="0" err="1" smtClean="0"/>
              <a:t>stanje</a:t>
            </a:r>
            <a:r>
              <a:rPr lang="en-GB" dirty="0" smtClean="0"/>
              <a:t> </a:t>
            </a:r>
            <a:r>
              <a:rPr lang="en-GB" dirty="0" err="1" smtClean="0"/>
              <a:t>kvara</a:t>
            </a:r>
            <a:r>
              <a:rPr lang="en-GB" dirty="0" smtClean="0"/>
              <a:t> </a:t>
            </a:r>
            <a:r>
              <a:rPr lang="en-GB" dirty="0" err="1" smtClean="0"/>
              <a:t>kod</a:t>
            </a:r>
            <a:r>
              <a:rPr lang="en-GB" dirty="0" smtClean="0"/>
              <a:t> </a:t>
            </a:r>
            <a:r>
              <a:rPr lang="en-GB" dirty="0" err="1" smtClean="0"/>
              <a:t>kojeg</a:t>
            </a:r>
            <a:r>
              <a:rPr lang="en-GB" dirty="0" smtClean="0"/>
              <a:t> je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primarnu</a:t>
            </a:r>
            <a:r>
              <a:rPr lang="en-GB" dirty="0" smtClean="0"/>
              <a:t> </a:t>
            </a:r>
            <a:r>
              <a:rPr lang="en-GB" dirty="0" err="1" smtClean="0"/>
              <a:t>stranu</a:t>
            </a:r>
            <a:r>
              <a:rPr lang="en-GB" dirty="0" smtClean="0"/>
              <a:t> </a:t>
            </a:r>
            <a:r>
              <a:rPr lang="en-GB" dirty="0" err="1" smtClean="0"/>
              <a:t>transformatora</a:t>
            </a:r>
            <a:r>
              <a:rPr lang="en-GB" dirty="0" smtClean="0"/>
              <a:t> </a:t>
            </a:r>
            <a:r>
              <a:rPr lang="en-GB" dirty="0" err="1" smtClean="0"/>
              <a:t>priklju</a:t>
            </a:r>
            <a:r>
              <a:rPr lang="sr-Latn-CS" dirty="0" smtClean="0"/>
              <a:t>če</a:t>
            </a:r>
            <a:r>
              <a:rPr lang="en-GB" dirty="0" smtClean="0"/>
              <a:t>n </a:t>
            </a:r>
            <a:r>
              <a:rPr lang="en-GB" dirty="0" err="1" smtClean="0"/>
              <a:t>napon</a:t>
            </a:r>
            <a:r>
              <a:rPr lang="en-GB" dirty="0" smtClean="0"/>
              <a:t> U1, a </a:t>
            </a:r>
            <a:r>
              <a:rPr lang="en-GB" dirty="0" err="1" smtClean="0"/>
              <a:t>sekundarne</a:t>
            </a:r>
            <a:r>
              <a:rPr lang="en-GB" dirty="0" smtClean="0"/>
              <a:t> </a:t>
            </a:r>
            <a:r>
              <a:rPr lang="en-GB" dirty="0" err="1" smtClean="0"/>
              <a:t>stezaljke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kratko</a:t>
            </a:r>
            <a:r>
              <a:rPr lang="en-GB" dirty="0" smtClean="0"/>
              <a:t> </a:t>
            </a:r>
            <a:r>
              <a:rPr lang="en-GB" dirty="0" err="1" smtClean="0"/>
              <a:t>spojene</a:t>
            </a:r>
            <a:r>
              <a:rPr lang="en-GB" dirty="0" smtClean="0"/>
              <a:t>, </a:t>
            </a:r>
            <a:r>
              <a:rPr lang="en-GB" dirty="0" err="1" smtClean="0"/>
              <a:t>tj</a:t>
            </a:r>
            <a:r>
              <a:rPr lang="en-GB" dirty="0" smtClean="0"/>
              <a:t>. </a:t>
            </a:r>
            <a:r>
              <a:rPr lang="en-GB" dirty="0" err="1" smtClean="0"/>
              <a:t>s</a:t>
            </a:r>
            <a:r>
              <a:rPr lang="en-GB" dirty="0" err="1" smtClean="0"/>
              <a:t>ekundarni</a:t>
            </a:r>
            <a:r>
              <a:rPr lang="en-GB" dirty="0" smtClean="0"/>
              <a:t> </a:t>
            </a:r>
            <a:r>
              <a:rPr lang="en-GB" dirty="0" err="1" smtClean="0"/>
              <a:t>napon</a:t>
            </a:r>
            <a:r>
              <a:rPr lang="en-GB" dirty="0" smtClean="0"/>
              <a:t> U2=0</a:t>
            </a:r>
            <a:r>
              <a:rPr lang="sr-Latn-CS" dirty="0" smtClean="0"/>
              <a:t>.</a:t>
            </a:r>
          </a:p>
          <a:p>
            <a:r>
              <a:rPr lang="sr-Latn-CS" dirty="0" smtClean="0"/>
              <a:t> </a:t>
            </a:r>
            <a:r>
              <a:rPr lang="sr-Latn-CS" dirty="0" smtClean="0"/>
              <a:t>U namotajima teku struje kratkog spoja koje svojim vrijednostima višestruko premašuju naznačenu struju primara i sekundara.</a:t>
            </a:r>
            <a:endParaRPr lang="sr-Latn-ME" dirty="0"/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D6D1087D-004F-4940-9F47-445E24CD8C53}"/>
              </a:ext>
            </a:extLst>
          </p:cNvPr>
          <p:cNvSpPr txBox="1">
            <a:spLocks/>
          </p:cNvSpPr>
          <p:nvPr/>
        </p:nvSpPr>
        <p:spPr>
          <a:xfrm>
            <a:off x="247357" y="2588457"/>
            <a:ext cx="10515600" cy="984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ME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Kratak spoj</a:t>
            </a:r>
            <a:endParaRPr kumimoji="0" lang="sr-Latn-ME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715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73</Words>
  <Application>Microsoft Office PowerPoint</Application>
  <PresentationFormat>Custom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Karakteristični režimi rada transformatora</vt:lpstr>
      <vt:lpstr>Pored normalnog radnog režima u kome se transformator nalazi u najvećem dijelu svog radnog vijeka, kod transformatora postoje i specifični karakteristični režimi, od kojih se kao najvažniji mogu izdvojiti:  </vt:lpstr>
      <vt:lpstr>Prazan hod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Karakteristični režimi rada transformatora</dc:title>
  <dc:creator>Vladimir Kitaljevic</dc:creator>
  <cp:lastModifiedBy>VESNA</cp:lastModifiedBy>
  <cp:revision>6</cp:revision>
  <dcterms:created xsi:type="dcterms:W3CDTF">2020-11-29T18:52:51Z</dcterms:created>
  <dcterms:modified xsi:type="dcterms:W3CDTF">2021-11-26T19:14:45Z</dcterms:modified>
</cp:coreProperties>
</file>