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3" r:id="rId6"/>
    <p:sldId id="265" r:id="rId7"/>
    <p:sldId id="260" r:id="rId8"/>
    <p:sldId id="261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080" y="-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F2973F-8518-4048-A84A-88A10A813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AC467DD-EAF6-4805-AD64-139FD69084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1447C91-3F10-4109-95B5-D7F856EDD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12CE1-1514-4369-9B3E-EE870FA7A497}" type="datetimeFigureOut">
              <a:rPr lang="sr-Latn-ME" smtClean="0"/>
              <a:pPr/>
              <a:t>12.11.2021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DA6D410-700E-4FFE-9FAA-6F2E48B61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58E8B26-F975-4114-8008-4F0D78E2D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66A59-5D00-4EF8-9FD0-79ABB0997B8E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1092739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5A3204-55C5-4BBD-B5A0-70B409DD5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92B0773-6FDB-4CA7-B5CD-EE7B78D694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2F44676-2FDF-4B93-99DD-41EDA4485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12CE1-1514-4369-9B3E-EE870FA7A497}" type="datetimeFigureOut">
              <a:rPr lang="sr-Latn-ME" smtClean="0"/>
              <a:pPr/>
              <a:t>12.11.2021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2B5D2FC-24C9-41AE-9C7F-16B4AD80E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71A6449-DF4E-4EC1-A23B-EBAD26EE3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66A59-5D00-4EF8-9FD0-79ABB0997B8E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341112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5AFE0D8-AE87-4E01-B40B-7D288E3211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E5A1283-7A8F-4F10-B076-6B33327AC7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9E210D1-94FA-45FD-A5BC-53B20A78B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12CE1-1514-4369-9B3E-EE870FA7A497}" type="datetimeFigureOut">
              <a:rPr lang="sr-Latn-ME" smtClean="0"/>
              <a:pPr/>
              <a:t>12.11.2021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0DA4A9-B8D5-4829-AE00-F0B188AFD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32C649E-7280-4CD4-B973-F788262BC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66A59-5D00-4EF8-9FD0-79ABB0997B8E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296093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9335AE0-4EA4-4EFA-8BE7-2A0335032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1DBC7CC-A77B-43E2-99EC-05CF3F9C2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A2B16A5-6F18-4592-B9D7-0B30779DA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12CE1-1514-4369-9B3E-EE870FA7A497}" type="datetimeFigureOut">
              <a:rPr lang="sr-Latn-ME" smtClean="0"/>
              <a:pPr/>
              <a:t>12.11.2021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CBDD728-834B-45EB-99C3-AF58F40A0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9BEC9EF-6D2C-4A3D-AEC9-00975C3AD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66A59-5D00-4EF8-9FD0-79ABB0997B8E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3699913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1468623-74D9-4FE5-9E50-CEB2A77E0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DDEC14E-7584-459F-96FB-132759219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0D92E5A-6DA9-4C84-8205-27C411EFD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12CE1-1514-4369-9B3E-EE870FA7A497}" type="datetimeFigureOut">
              <a:rPr lang="sr-Latn-ME" smtClean="0"/>
              <a:pPr/>
              <a:t>12.11.2021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610D61A-B308-4662-9527-702DE7DE3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9390258-D53D-48B1-99F8-8AEB3418B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66A59-5D00-4EF8-9FD0-79ABB0997B8E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1619981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38D27B-DA4F-4818-8D2F-DCE1744C9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7C13820-9CA4-442C-BA84-59FB93EC17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62A79B7-717B-4258-8B7A-AD5B015332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BB80293-F9CD-4747-BAFA-E81398942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12CE1-1514-4369-9B3E-EE870FA7A497}" type="datetimeFigureOut">
              <a:rPr lang="sr-Latn-ME" smtClean="0"/>
              <a:pPr/>
              <a:t>12.11.2021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83970ED-895C-416C-88BA-571884EC3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F2ED88E-54C0-4027-86E0-0603F328C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66A59-5D00-4EF8-9FD0-79ABB0997B8E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4001888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9A71C6B-074F-4295-BE96-FEE0F6BB3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8CC5F8D-7F12-4B93-9A7B-45CF1FA47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ADA99EC-A701-4AF2-B2B8-935A5FB20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37BC889-90D9-4BEB-B5CA-61B8FABCFD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C4390EF-F05A-4C21-BB27-32CBB32C92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C80938D-BB8E-468A-B38C-486C6E6A0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12CE1-1514-4369-9B3E-EE870FA7A497}" type="datetimeFigureOut">
              <a:rPr lang="sr-Latn-ME" smtClean="0"/>
              <a:pPr/>
              <a:t>12.11.2021</a:t>
            </a:fld>
            <a:endParaRPr lang="sr-Latn-ME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69064B04-936C-4FED-A7F8-2856F2F07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FFCE4B4-20B1-48FB-B472-B1318E8EB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66A59-5D00-4EF8-9FD0-79ABB0997B8E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4167145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4DB9B1D-8A5D-4DF5-8CEA-A521113C6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133C728-4381-4468-BC59-15CE35EFB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12CE1-1514-4369-9B3E-EE870FA7A497}" type="datetimeFigureOut">
              <a:rPr lang="sr-Latn-ME" smtClean="0"/>
              <a:pPr/>
              <a:t>12.11.2021</a:t>
            </a:fld>
            <a:endParaRPr lang="sr-Latn-ME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D48789C-B9E3-4272-95B4-189F5F9D4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6840708-64C3-4B03-AA20-DBA4750FD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66A59-5D00-4EF8-9FD0-79ABB0997B8E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2784275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EABA986F-B9C8-4F7A-9C01-CF670879F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12CE1-1514-4369-9B3E-EE870FA7A497}" type="datetimeFigureOut">
              <a:rPr lang="sr-Latn-ME" smtClean="0"/>
              <a:pPr/>
              <a:t>12.11.2021</a:t>
            </a:fld>
            <a:endParaRPr lang="sr-Latn-ME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76C9294-B91E-46D0-97F3-48D28FF81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9BEB781-404B-4947-A42C-4E917DB9E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66A59-5D00-4EF8-9FD0-79ABB0997B8E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3359859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AADBD5-F510-44D5-ABD8-76682F575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E515560-7BA5-4E9B-A099-BEC9A2216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3AFE842-9409-4FCF-ACEF-6423F74BE7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E552E03-4281-41E9-8787-85CD03CB4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12CE1-1514-4369-9B3E-EE870FA7A497}" type="datetimeFigureOut">
              <a:rPr lang="sr-Latn-ME" smtClean="0"/>
              <a:pPr/>
              <a:t>12.11.2021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A1E148F-0F90-48B0-97AA-3B6DBC5E7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7E55E92-4ECD-4B20-BC61-E58FAB1C0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66A59-5D00-4EF8-9FD0-79ABB0997B8E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1258071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6D42D3-8A23-43B6-B7E4-D0FCA28B6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7A891186-7F8D-4260-9075-462E6E74EB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9DC41A2-4139-4FDC-BA2D-734F51F7A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CC6DCED-CB1C-4927-8C10-876BE2D93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12CE1-1514-4369-9B3E-EE870FA7A497}" type="datetimeFigureOut">
              <a:rPr lang="sr-Latn-ME" smtClean="0"/>
              <a:pPr/>
              <a:t>12.11.2021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80A13F6-5F9D-4319-B466-7916B2964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5117CE6-7D3D-460D-B5F4-47F59695B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66A59-5D00-4EF8-9FD0-79ABB0997B8E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487156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A6BC574-4F49-4EB4-93D5-53A4BA9D8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4A9644F-BE9B-4586-BEF0-AD60CC387B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9CC4EFA-EA4E-4D34-82F6-F491352374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12CE1-1514-4369-9B3E-EE870FA7A497}" type="datetimeFigureOut">
              <a:rPr lang="sr-Latn-ME" smtClean="0"/>
              <a:pPr/>
              <a:t>12.11.2021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9098586-F14A-47E5-90C5-7BFB648AA1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7F00B2C-47AA-4A66-9002-58F8ECD0E5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66A59-5D00-4EF8-9FD0-79ABB0997B8E}" type="slidenum">
              <a:rPr lang="sr-Latn-ME" smtClean="0"/>
              <a:pPr/>
              <a:t>‹#›</a:t>
            </a:fld>
            <a:endParaRPr lang="sr-Latn-ME"/>
          </a:p>
        </p:txBody>
      </p:sp>
    </p:spTree>
    <p:extLst>
      <p:ext uri="{BB962C8B-B14F-4D97-AF65-F5344CB8AC3E}">
        <p14:creationId xmlns="" xmlns:p14="http://schemas.microsoft.com/office/powerpoint/2010/main" val="3499168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2058A1D-B572-4F25-BE29-6C528E2B81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7" y="1655286"/>
            <a:ext cx="4609057" cy="2610042"/>
          </a:xfrm>
        </p:spPr>
        <p:txBody>
          <a:bodyPr>
            <a:normAutofit/>
          </a:bodyPr>
          <a:lstStyle/>
          <a:p>
            <a:pPr algn="l"/>
            <a:r>
              <a:rPr lang="sr-Latn-ME" sz="4200"/>
              <a:t>Električne karakteristike i zamjenska šema transformatora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1818DD3-5A24-4FE2-A5DB-6570FEA6CD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7" y="4373385"/>
            <a:ext cx="4609057" cy="766040"/>
          </a:xfrm>
        </p:spPr>
        <p:txBody>
          <a:bodyPr>
            <a:normAutofit/>
          </a:bodyPr>
          <a:lstStyle/>
          <a:p>
            <a:pPr algn="l"/>
            <a:r>
              <a:rPr lang="sr-Latn-ME" sz="2000"/>
              <a:t>Visokonaponska razvodna postrojenja – E3a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F6EF57EF-D042-41D3-83E8-41A1FE6C11E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D00A59BB-A268-4F3E-9D41-CA265AF1687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Diagram, schematic&#10;&#10;Description automatically generated">
            <a:extLst>
              <a:ext uri="{FF2B5EF4-FFF2-40B4-BE49-F238E27FC236}">
                <a16:creationId xmlns="" xmlns:a16="http://schemas.microsoft.com/office/drawing/2014/main" id="{10B4E980-DE34-48AA-BFF8-F391BF6226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7579" y="2159395"/>
            <a:ext cx="5079371" cy="2476193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="" xmlns:a16="http://schemas.microsoft.com/office/drawing/2014/main" id="{63794DCE-9D34-40DF-AB3F-06DA8ACCDA9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="" xmlns:a16="http://schemas.microsoft.com/office/drawing/2014/main" id="{45006452-918C-4282-A72C-C9692B6691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7316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B775CD93-9DF2-48CB-9F57-1BCA9A46C7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6ABCF7BA-8825-404E-9C1F-0DF06A4DB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844" y="731519"/>
            <a:ext cx="3179298" cy="3237579"/>
          </a:xfrm>
        </p:spPr>
        <p:txBody>
          <a:bodyPr>
            <a:normAutofit/>
          </a:bodyPr>
          <a:lstStyle/>
          <a:p>
            <a:r>
              <a:rPr lang="sr-Latn-ME" sz="3600" dirty="0">
                <a:solidFill>
                  <a:srgbClr val="FFFFFF"/>
                </a:solidFill>
              </a:rPr>
              <a:t>Električne karakteristike transformatora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166C6D1-23AC-49C4-BA07-238E4E9F8CE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1C091803-41C2-48E0-9228-5148460C74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F64DCD9-2D4B-4AD5-B3BE-BA6238866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1495" y="534572"/>
            <a:ext cx="7610622" cy="5781822"/>
          </a:xfrm>
        </p:spPr>
        <p:txBody>
          <a:bodyPr anchor="ctr">
            <a:normAutofit lnSpcReduction="10000"/>
          </a:bodyPr>
          <a:lstStyle/>
          <a:p>
            <a:r>
              <a:rPr lang="sr-Latn-ME" sz="3200" b="0" i="0" dirty="0">
                <a:effectLst/>
                <a:latin typeface="OpenSans"/>
              </a:rPr>
              <a:t>naznačeni napon namotaja </a:t>
            </a:r>
            <a:r>
              <a:rPr lang="sr-Latn-ME" sz="3200" b="0" i="0" dirty="0">
                <a:effectLst/>
                <a:latin typeface="OpenSansnkMATH-Regular"/>
              </a:rPr>
              <a:t>Un</a:t>
            </a:r>
            <a:endParaRPr lang="sr-Latn-ME" sz="3200" dirty="0">
              <a:latin typeface="OpenSansnkMATH-Regular"/>
            </a:endParaRPr>
          </a:p>
          <a:p>
            <a:r>
              <a:rPr lang="sr-Latn-ME" sz="3200" b="0" i="0" dirty="0">
                <a:effectLst/>
                <a:latin typeface="OpenSans"/>
              </a:rPr>
              <a:t>naznačeni odnos transformacije </a:t>
            </a:r>
            <a:r>
              <a:rPr lang="sr-Latn-ME" sz="3200" b="0" i="0" dirty="0" smtClean="0">
                <a:effectLst/>
                <a:latin typeface="OpenSansnkMATH-Regular"/>
              </a:rPr>
              <a:t>m</a:t>
            </a:r>
            <a:r>
              <a:rPr lang="en-GB" sz="3200" b="0" i="0" dirty="0" smtClean="0">
                <a:effectLst/>
                <a:latin typeface="OpenSansnkMATH-Regular"/>
              </a:rPr>
              <a:t>/</a:t>
            </a:r>
            <a:r>
              <a:rPr lang="sr-Latn-ME" sz="3200" b="0" i="0" dirty="0" smtClean="0">
                <a:effectLst/>
                <a:latin typeface="OpenSansnkMATH-Regular"/>
              </a:rPr>
              <a:t>n</a:t>
            </a:r>
            <a:endParaRPr lang="sr-Latn-ME" sz="3200" dirty="0">
              <a:latin typeface="OpenSansnkMATH-Regular"/>
            </a:endParaRPr>
          </a:p>
          <a:p>
            <a:r>
              <a:rPr lang="sr-Latn-ME" sz="3200" b="0" i="0" dirty="0">
                <a:effectLst/>
                <a:latin typeface="OpenSans"/>
              </a:rPr>
              <a:t>naznačena snaga </a:t>
            </a:r>
            <a:r>
              <a:rPr lang="sr-Latn-ME" sz="3200" b="0" i="0" dirty="0">
                <a:effectLst/>
                <a:latin typeface="OpenSansnkMATH-Regular"/>
              </a:rPr>
              <a:t>Sn</a:t>
            </a:r>
            <a:endParaRPr lang="sr-Latn-ME" sz="3200" dirty="0">
              <a:latin typeface="OpenSansnkMATH-Regular"/>
            </a:endParaRPr>
          </a:p>
          <a:p>
            <a:r>
              <a:rPr lang="sr-Latn-ME" sz="3200" b="0" i="0" dirty="0">
                <a:effectLst/>
                <a:latin typeface="OpenSans"/>
              </a:rPr>
              <a:t>naznačena struja </a:t>
            </a:r>
            <a:r>
              <a:rPr lang="sr-Latn-ME" sz="3200" b="0" i="0" dirty="0">
                <a:effectLst/>
                <a:latin typeface="OpenSansnkMATH-Regular"/>
              </a:rPr>
              <a:t>In</a:t>
            </a:r>
            <a:endParaRPr lang="sr-Latn-ME" sz="3200" dirty="0">
              <a:latin typeface="OpenSansnkMATH-Regular"/>
            </a:endParaRPr>
          </a:p>
          <a:p>
            <a:r>
              <a:rPr lang="sr-Latn-ME" sz="3200" b="0" i="0" dirty="0">
                <a:effectLst/>
                <a:latin typeface="OpenSans"/>
              </a:rPr>
              <a:t>mogućnost promjene odnosa transformacije (mogućnost regulisanja napona)</a:t>
            </a:r>
            <a:endParaRPr lang="sr-Latn-ME" sz="3200" dirty="0">
              <a:latin typeface="OpenSans"/>
            </a:endParaRPr>
          </a:p>
          <a:p>
            <a:r>
              <a:rPr lang="sr-Latn-ME" sz="3200" b="0" i="0" dirty="0">
                <a:effectLst/>
                <a:latin typeface="OpenSans"/>
              </a:rPr>
              <a:t>napon kratkog spoja </a:t>
            </a:r>
            <a:r>
              <a:rPr lang="sr-Latn-ME" sz="3200" b="0" i="0" dirty="0">
                <a:effectLst/>
                <a:latin typeface="OpenSansnkMATH-Regular"/>
              </a:rPr>
              <a:t>uk</a:t>
            </a:r>
            <a:endParaRPr lang="sr-Latn-ME" sz="3200" dirty="0">
              <a:latin typeface="OpenSansnkMATH-Regular"/>
            </a:endParaRPr>
          </a:p>
          <a:p>
            <a:r>
              <a:rPr lang="sr-Latn-ME" sz="3200" b="0" i="0" dirty="0">
                <a:effectLst/>
                <a:latin typeface="OpenSans"/>
              </a:rPr>
              <a:t>način hlađenja</a:t>
            </a:r>
            <a:endParaRPr lang="sr-Latn-ME" sz="3200" dirty="0">
              <a:latin typeface="OpenSans"/>
            </a:endParaRPr>
          </a:p>
          <a:p>
            <a:r>
              <a:rPr lang="sr-Latn-ME" sz="3200" b="0" i="0" dirty="0">
                <a:effectLst/>
                <a:latin typeface="OpenSans"/>
              </a:rPr>
              <a:t>sprega transformatora</a:t>
            </a:r>
            <a:endParaRPr lang="sr-Latn-ME" sz="3200" dirty="0">
              <a:latin typeface="OpenSans"/>
            </a:endParaRPr>
          </a:p>
          <a:p>
            <a:r>
              <a:rPr lang="sr-Latn-ME" sz="3200" b="0" i="0" dirty="0">
                <a:effectLst/>
                <a:latin typeface="OpenSans"/>
              </a:rPr>
              <a:t>naznačeni stepen iskorišćenja </a:t>
            </a:r>
            <a:r>
              <a:rPr lang="el-GR" sz="3200" b="0" i="0" dirty="0">
                <a:effectLst/>
                <a:latin typeface="OpenSansnkMATH-Regular"/>
              </a:rPr>
              <a:t>η</a:t>
            </a:r>
            <a:r>
              <a:rPr lang="sr-Latn-ME" sz="3200" b="0" i="0" dirty="0">
                <a:effectLst/>
                <a:latin typeface="OpenSansnkMATH-Regular"/>
              </a:rPr>
              <a:t>n</a:t>
            </a:r>
            <a:r>
              <a:rPr lang="sr-Latn-ME" sz="3200" dirty="0"/>
              <a:t> </a:t>
            </a:r>
            <a:r>
              <a:rPr lang="sr-Latn-ME" sz="2600" dirty="0"/>
              <a:t/>
            </a:r>
            <a:br>
              <a:rPr lang="sr-Latn-ME" sz="2600" dirty="0"/>
            </a:br>
            <a:endParaRPr lang="sr-Latn-ME" sz="2600" dirty="0"/>
          </a:p>
        </p:txBody>
      </p:sp>
    </p:spTree>
    <p:extLst>
      <p:ext uri="{BB962C8B-B14F-4D97-AF65-F5344CB8AC3E}">
        <p14:creationId xmlns="" xmlns:p14="http://schemas.microsoft.com/office/powerpoint/2010/main" val="2490027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F2F5CAF-836D-483C-A436-A16D4060D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15" y="309488"/>
            <a:ext cx="11718388" cy="6548511"/>
          </a:xfrm>
        </p:spPr>
        <p:txBody>
          <a:bodyPr>
            <a:noAutofit/>
          </a:bodyPr>
          <a:lstStyle/>
          <a:p>
            <a:r>
              <a:rPr lang="sr-Latn-ME" b="1" i="0" u="sng" dirty="0">
                <a:solidFill>
                  <a:srgbClr val="FF0000"/>
                </a:solidFill>
                <a:effectLst/>
                <a:latin typeface="OpenSans-Bold"/>
              </a:rPr>
              <a:t>Naznačeni napon namotaja </a:t>
            </a:r>
            <a:r>
              <a:rPr lang="sr-Latn-ME" b="1" i="1" u="sng" dirty="0">
                <a:solidFill>
                  <a:srgbClr val="FF0000"/>
                </a:solidFill>
                <a:effectLst/>
                <a:latin typeface="OpenSansnkMATH-Bold"/>
              </a:rPr>
              <a:t>Un </a:t>
            </a:r>
            <a:r>
              <a:rPr lang="sr-Latn-ME" b="0" i="0" dirty="0">
                <a:solidFill>
                  <a:srgbClr val="231F20"/>
                </a:solidFill>
                <a:effectLst/>
                <a:latin typeface="OpenSans"/>
              </a:rPr>
              <a:t>je određeni napon koji se primjenjuje ili nastaje u praznom hodu, između priključaka namotaja. </a:t>
            </a:r>
          </a:p>
          <a:p>
            <a:pPr>
              <a:buNone/>
            </a:pPr>
            <a:endParaRPr lang="sr-Latn-ME" sz="1600" b="0" i="0" dirty="0">
              <a:solidFill>
                <a:srgbClr val="231F20"/>
              </a:solidFill>
              <a:effectLst/>
              <a:latin typeface="OpenSans"/>
            </a:endParaRPr>
          </a:p>
          <a:p>
            <a:r>
              <a:rPr lang="sr-Latn-ME" b="1" u="sng" dirty="0">
                <a:solidFill>
                  <a:srgbClr val="FF0000"/>
                </a:solidFill>
                <a:latin typeface="OpenSans-Bold"/>
              </a:rPr>
              <a:t>Naznačeni odnos transformacije </a:t>
            </a:r>
            <a:r>
              <a:rPr lang="sr-Latn-ME" b="1" u="sng" dirty="0" smtClean="0">
                <a:solidFill>
                  <a:srgbClr val="FF0000"/>
                </a:solidFill>
                <a:latin typeface="OpenSans-Bold"/>
              </a:rPr>
              <a:t>m</a:t>
            </a:r>
            <a:r>
              <a:rPr lang="en-GB" b="1" u="sng" dirty="0" smtClean="0">
                <a:solidFill>
                  <a:srgbClr val="FF0000"/>
                </a:solidFill>
                <a:latin typeface="OpenSans-Bold"/>
              </a:rPr>
              <a:t>/</a:t>
            </a:r>
            <a:r>
              <a:rPr lang="sr-Latn-ME" b="1" u="sng" dirty="0" smtClean="0">
                <a:solidFill>
                  <a:srgbClr val="FF0000"/>
                </a:solidFill>
                <a:latin typeface="OpenSans-Bold"/>
              </a:rPr>
              <a:t>n </a:t>
            </a:r>
            <a:r>
              <a:rPr lang="sr-Latn-ME" b="0" i="0" dirty="0">
                <a:solidFill>
                  <a:srgbClr val="231F20"/>
                </a:solidFill>
                <a:effectLst/>
                <a:latin typeface="OpenSans"/>
              </a:rPr>
              <a:t>je odnos između naznačenog napona jednog namotaja i naznačenog napona drugog namotaja, ili odnos broja navojaka primara i sekundara. </a:t>
            </a:r>
            <a:endParaRPr lang="en-GB" dirty="0" smtClean="0">
              <a:solidFill>
                <a:srgbClr val="231F20"/>
              </a:solidFill>
              <a:latin typeface="OpenSans"/>
            </a:endParaRPr>
          </a:p>
          <a:p>
            <a:pPr>
              <a:buNone/>
            </a:pPr>
            <a:r>
              <a:rPr lang="sr-Latn-ME" b="0" i="0" dirty="0" smtClean="0">
                <a:solidFill>
                  <a:srgbClr val="231F20"/>
                </a:solidFill>
                <a:effectLst/>
                <a:latin typeface="OpenSans"/>
              </a:rPr>
              <a:t>Kod </a:t>
            </a:r>
            <a:r>
              <a:rPr lang="sr-Latn-ME" b="0" i="0" dirty="0">
                <a:solidFill>
                  <a:srgbClr val="231F20"/>
                </a:solidFill>
                <a:effectLst/>
                <a:latin typeface="OpenSans"/>
              </a:rPr>
              <a:t>transformatora koji </a:t>
            </a:r>
            <a:r>
              <a:rPr lang="sr-Latn-ME" b="0" i="0" dirty="0" smtClean="0">
                <a:solidFill>
                  <a:srgbClr val="231F20"/>
                </a:solidFill>
                <a:effectLst/>
                <a:latin typeface="OpenSans"/>
              </a:rPr>
              <a:t>povećavaju</a:t>
            </a:r>
            <a:r>
              <a:rPr lang="en-GB" b="0" i="0" dirty="0" smtClean="0">
                <a:solidFill>
                  <a:srgbClr val="231F20"/>
                </a:solidFill>
                <a:effectLst/>
                <a:latin typeface="OpenSans"/>
              </a:rPr>
              <a:t> </a:t>
            </a:r>
            <a:r>
              <a:rPr lang="sr-Latn-ME" b="0" i="0" dirty="0" smtClean="0">
                <a:solidFill>
                  <a:srgbClr val="231F20"/>
                </a:solidFill>
                <a:effectLst/>
                <a:latin typeface="OpenSans"/>
              </a:rPr>
              <a:t>napon</a:t>
            </a:r>
            <a:r>
              <a:rPr lang="sr-Latn-ME" b="0" i="0" dirty="0">
                <a:solidFill>
                  <a:srgbClr val="231F20"/>
                </a:solidFill>
                <a:effectLst/>
                <a:latin typeface="OpenSans"/>
              </a:rPr>
              <a:t>, odnos preobražaja je manji od jedinice, a </a:t>
            </a:r>
            <a:r>
              <a:rPr lang="sr-Latn-ME" b="0" i="0" dirty="0" smtClean="0">
                <a:solidFill>
                  <a:srgbClr val="231F20"/>
                </a:solidFill>
                <a:effectLst/>
                <a:latin typeface="OpenSans"/>
              </a:rPr>
              <a:t>kod</a:t>
            </a:r>
            <a:r>
              <a:rPr lang="en-GB" b="0" i="0" dirty="0" smtClean="0">
                <a:solidFill>
                  <a:srgbClr val="231F20"/>
                </a:solidFill>
                <a:effectLst/>
                <a:latin typeface="OpenSans"/>
              </a:rPr>
              <a:t> </a:t>
            </a:r>
            <a:r>
              <a:rPr lang="sr-Latn-ME" b="0" i="0" dirty="0" smtClean="0">
                <a:solidFill>
                  <a:srgbClr val="231F20"/>
                </a:solidFill>
                <a:effectLst/>
                <a:latin typeface="OpenSans"/>
              </a:rPr>
              <a:t>transformatora </a:t>
            </a:r>
            <a:r>
              <a:rPr lang="sr-Latn-ME" b="0" i="0" dirty="0">
                <a:solidFill>
                  <a:srgbClr val="231F20"/>
                </a:solidFill>
                <a:effectLst/>
                <a:latin typeface="OpenSans"/>
              </a:rPr>
              <a:t>koji snižavaju napon, veći </a:t>
            </a:r>
            <a:r>
              <a:rPr lang="sr-Latn-ME" b="0" i="0" dirty="0" smtClean="0">
                <a:solidFill>
                  <a:srgbClr val="231F20"/>
                </a:solidFill>
                <a:effectLst/>
                <a:latin typeface="OpenSans"/>
              </a:rPr>
              <a:t>od </a:t>
            </a:r>
            <a:r>
              <a:rPr lang="sr-Latn-ME" b="0" i="0" dirty="0">
                <a:solidFill>
                  <a:srgbClr val="231F20"/>
                </a:solidFill>
                <a:effectLst/>
                <a:latin typeface="OpenSans"/>
              </a:rPr>
              <a:t>jedinice.</a:t>
            </a:r>
          </a:p>
          <a:p>
            <a:endParaRPr lang="sr-Latn-ME" sz="1600" b="0" i="0" u="sng" dirty="0">
              <a:solidFill>
                <a:srgbClr val="231F20"/>
              </a:solidFill>
              <a:effectLst/>
              <a:latin typeface="OpenSans"/>
            </a:endParaRPr>
          </a:p>
          <a:p>
            <a:r>
              <a:rPr lang="sr-Latn-ME" b="1" i="0" u="sng" dirty="0">
                <a:solidFill>
                  <a:srgbClr val="FF0000"/>
                </a:solidFill>
                <a:effectLst/>
                <a:latin typeface="OpenSans-Bold"/>
              </a:rPr>
              <a:t>Naznačena snaga </a:t>
            </a:r>
            <a:r>
              <a:rPr lang="sr-Latn-ME" b="1" i="1" u="sng" dirty="0">
                <a:solidFill>
                  <a:srgbClr val="FF0000"/>
                </a:solidFill>
                <a:effectLst/>
                <a:latin typeface="OpenSansnkMATH-Bold"/>
              </a:rPr>
              <a:t>Sn </a:t>
            </a:r>
            <a:r>
              <a:rPr lang="sr-Latn-ME" b="0" i="0" dirty="0">
                <a:solidFill>
                  <a:srgbClr val="231F20"/>
                </a:solidFill>
                <a:effectLst/>
                <a:latin typeface="OpenSans"/>
              </a:rPr>
              <a:t>je prividna snaga za koju je transformator definisan, tj. dogovorena vrijednost prividne snage za svaki namotaj, koja zajedno s naznačenim naponom tog namotaja određuje naznačenu struju</a:t>
            </a:r>
            <a:r>
              <a:rPr lang="sr-Latn-ME" b="0" i="0" dirty="0" smtClean="0">
                <a:solidFill>
                  <a:srgbClr val="231F20"/>
                </a:solidFill>
                <a:effectLst/>
                <a:latin typeface="OpenSans"/>
              </a:rPr>
              <a:t>.</a:t>
            </a:r>
            <a:endParaRPr lang="sr-Latn-ME" b="0" i="0" dirty="0">
              <a:solidFill>
                <a:srgbClr val="231F20"/>
              </a:solidFill>
              <a:effectLst/>
              <a:latin typeface="OpenSan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640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F2F5CAF-836D-483C-A436-A16D4060D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15" y="168812"/>
            <a:ext cx="11718388" cy="6689188"/>
          </a:xfrm>
        </p:spPr>
        <p:txBody>
          <a:bodyPr>
            <a:normAutofit/>
          </a:bodyPr>
          <a:lstStyle/>
          <a:p>
            <a:r>
              <a:rPr lang="sr-Latn-ME" b="1" i="0" u="sng" dirty="0" smtClean="0">
                <a:solidFill>
                  <a:srgbClr val="FF0000"/>
                </a:solidFill>
                <a:effectLst/>
                <a:latin typeface="OpenSans-Bold"/>
              </a:rPr>
              <a:t>Naznačena </a:t>
            </a:r>
            <a:r>
              <a:rPr lang="sr-Latn-ME" b="1" i="0" u="sng" dirty="0">
                <a:solidFill>
                  <a:srgbClr val="FF0000"/>
                </a:solidFill>
                <a:effectLst/>
                <a:latin typeface="OpenSans-Bold"/>
              </a:rPr>
              <a:t>struja </a:t>
            </a:r>
            <a:r>
              <a:rPr lang="sr-Latn-ME" b="1" i="1" u="sng" dirty="0">
                <a:solidFill>
                  <a:srgbClr val="FF0000"/>
                </a:solidFill>
                <a:effectLst/>
                <a:latin typeface="OpenSansnkMATH-Bold"/>
              </a:rPr>
              <a:t>In </a:t>
            </a:r>
            <a:r>
              <a:rPr lang="sr-Latn-ME" b="0" i="0" dirty="0">
                <a:solidFill>
                  <a:srgbClr val="231F20"/>
                </a:solidFill>
                <a:effectLst/>
                <a:latin typeface="OpenSans"/>
              </a:rPr>
              <a:t>je struja koja protiče kroz linijsku stezaljku namotaja. Dobija se dijeljenjem naznačene snage </a:t>
            </a:r>
            <a:r>
              <a:rPr lang="sr-Latn-ME" b="0" i="0" dirty="0">
                <a:solidFill>
                  <a:srgbClr val="231F20"/>
                </a:solidFill>
                <a:effectLst/>
                <a:latin typeface="OpenSansnkMATH-Regular"/>
              </a:rPr>
              <a:t>Sn </a:t>
            </a:r>
            <a:r>
              <a:rPr lang="sr-Latn-ME" b="0" i="0" dirty="0">
                <a:solidFill>
                  <a:srgbClr val="231F20"/>
                </a:solidFill>
                <a:effectLst/>
                <a:latin typeface="OpenSans"/>
              </a:rPr>
              <a:t>sa naznačenim naponom </a:t>
            </a:r>
            <a:r>
              <a:rPr lang="sr-Latn-ME" b="0" i="0" dirty="0">
                <a:solidFill>
                  <a:srgbClr val="231F20"/>
                </a:solidFill>
                <a:effectLst/>
                <a:latin typeface="OpenSansnkMATH-Regular"/>
              </a:rPr>
              <a:t>Un </a:t>
            </a:r>
            <a:r>
              <a:rPr lang="sr-Latn-ME" b="0" i="0" dirty="0">
                <a:solidFill>
                  <a:srgbClr val="231F20"/>
                </a:solidFill>
                <a:effectLst/>
                <a:latin typeface="OpenSans"/>
              </a:rPr>
              <a:t>namotaja</a:t>
            </a:r>
            <a:r>
              <a:rPr lang="sr-Latn-ME" dirty="0">
                <a:solidFill>
                  <a:srgbClr val="231F20"/>
                </a:solidFill>
                <a:latin typeface="OpenSans"/>
              </a:rPr>
              <a:t>.</a:t>
            </a:r>
            <a:r>
              <a:rPr lang="sr-Latn-ME" dirty="0"/>
              <a:t> </a:t>
            </a:r>
            <a:endParaRPr lang="sr-Latn-ME" dirty="0" smtClean="0"/>
          </a:p>
          <a:p>
            <a:endParaRPr lang="sr-Latn-ME" sz="1000" dirty="0"/>
          </a:p>
          <a:p>
            <a:r>
              <a:rPr lang="sr-Latn-ME" b="0" i="0" dirty="0">
                <a:solidFill>
                  <a:srgbClr val="231F20"/>
                </a:solidFill>
                <a:effectLst/>
                <a:latin typeface="OpenSans"/>
              </a:rPr>
              <a:t>Promjenom broja navojaka mijenja se odnos transformacije, a time i napon na sekundarnoj strani transformatora, posmatrano u odnosu na smjer toka energije. Za </a:t>
            </a:r>
            <a:r>
              <a:rPr lang="sr-Latn-ME" b="1" i="0" dirty="0">
                <a:solidFill>
                  <a:srgbClr val="231F20"/>
                </a:solidFill>
                <a:effectLst/>
                <a:latin typeface="OpenSans-Bold"/>
              </a:rPr>
              <a:t>promjenu odnosa transformacije </a:t>
            </a:r>
            <a:r>
              <a:rPr lang="sr-Latn-ME" b="0" i="0" dirty="0">
                <a:solidFill>
                  <a:srgbClr val="231F20"/>
                </a:solidFill>
                <a:effectLst/>
                <a:latin typeface="OpenSans"/>
              </a:rPr>
              <a:t>svaki energetski transformator ima odgovarajuće izvode koji se priključuju na kontakte posebne mjenjačke naprave (</a:t>
            </a:r>
            <a:r>
              <a:rPr lang="sr-Latn-ME" b="1" i="0" dirty="0">
                <a:solidFill>
                  <a:srgbClr val="231F20"/>
                </a:solidFill>
                <a:effectLst/>
                <a:latin typeface="OpenSans"/>
              </a:rPr>
              <a:t>mjenjač napona, mjenjač odnosa transformacije</a:t>
            </a:r>
            <a:r>
              <a:rPr lang="sr-Latn-ME" b="0" i="0" dirty="0">
                <a:solidFill>
                  <a:srgbClr val="231F20"/>
                </a:solidFill>
                <a:effectLst/>
                <a:latin typeface="OpenSans"/>
              </a:rPr>
              <a:t>). </a:t>
            </a:r>
            <a:endParaRPr lang="sr-Latn-ME" b="0" i="0" dirty="0" smtClean="0">
              <a:solidFill>
                <a:srgbClr val="231F20"/>
              </a:solidFill>
              <a:effectLst/>
              <a:latin typeface="OpenSans"/>
            </a:endParaRPr>
          </a:p>
          <a:p>
            <a:endParaRPr lang="en-GB" sz="1000" b="0" i="0" dirty="0" smtClean="0">
              <a:solidFill>
                <a:srgbClr val="231F20"/>
              </a:solidFill>
              <a:effectLst/>
              <a:latin typeface="OpenSans"/>
            </a:endParaRPr>
          </a:p>
          <a:p>
            <a:r>
              <a:rPr lang="sr-Latn-ME" b="1" dirty="0" smtClean="0">
                <a:solidFill>
                  <a:srgbClr val="FF0000"/>
                </a:solidFill>
                <a:latin typeface="OpenSans"/>
              </a:rPr>
              <a:t>Napon kratkog spoja </a:t>
            </a:r>
            <a:r>
              <a:rPr lang="sr-Latn-ME" dirty="0" smtClean="0">
                <a:solidFill>
                  <a:srgbClr val="231F20"/>
                </a:solidFill>
                <a:latin typeface="OpenSans"/>
              </a:rPr>
              <a:t>energetskog transformatora je napon pri kojem se </a:t>
            </a:r>
            <a:r>
              <a:rPr lang="en-GB" dirty="0" err="1" smtClean="0">
                <a:solidFill>
                  <a:srgbClr val="231F20"/>
                </a:solidFill>
                <a:latin typeface="OpenSans"/>
              </a:rPr>
              <a:t>kod</a:t>
            </a:r>
            <a:r>
              <a:rPr lang="en-GB" dirty="0" smtClean="0">
                <a:solidFill>
                  <a:srgbClr val="231F20"/>
                </a:solidFill>
                <a:latin typeface="OpenSans"/>
              </a:rPr>
              <a:t> </a:t>
            </a:r>
            <a:r>
              <a:rPr lang="en-GB" dirty="0" err="1" smtClean="0">
                <a:solidFill>
                  <a:srgbClr val="231F20"/>
                </a:solidFill>
                <a:latin typeface="OpenSans"/>
              </a:rPr>
              <a:t>ispitivanja</a:t>
            </a:r>
            <a:r>
              <a:rPr lang="en-GB" dirty="0" smtClean="0">
                <a:solidFill>
                  <a:srgbClr val="231F20"/>
                </a:solidFill>
                <a:latin typeface="OpenSans"/>
              </a:rPr>
              <a:t> u </a:t>
            </a:r>
            <a:r>
              <a:rPr lang="en-GB" dirty="0" err="1" smtClean="0">
                <a:solidFill>
                  <a:srgbClr val="231F20"/>
                </a:solidFill>
                <a:latin typeface="OpenSans"/>
              </a:rPr>
              <a:t>kratkom</a:t>
            </a:r>
            <a:r>
              <a:rPr lang="en-GB" dirty="0" smtClean="0">
                <a:solidFill>
                  <a:srgbClr val="231F20"/>
                </a:solidFill>
                <a:latin typeface="OpenSans"/>
              </a:rPr>
              <a:t> </a:t>
            </a:r>
            <a:r>
              <a:rPr lang="en-GB" dirty="0" err="1" smtClean="0">
                <a:solidFill>
                  <a:srgbClr val="231F20"/>
                </a:solidFill>
                <a:latin typeface="OpenSans"/>
              </a:rPr>
              <a:t>spoju</a:t>
            </a:r>
            <a:r>
              <a:rPr lang="en-GB" dirty="0" smtClean="0">
                <a:solidFill>
                  <a:srgbClr val="231F20"/>
                </a:solidFill>
                <a:latin typeface="OpenSans"/>
              </a:rPr>
              <a:t> </a:t>
            </a:r>
            <a:r>
              <a:rPr lang="en-GB" dirty="0" err="1" smtClean="0">
                <a:solidFill>
                  <a:srgbClr val="231F20"/>
                </a:solidFill>
                <a:latin typeface="OpenSans"/>
              </a:rPr>
              <a:t>postigne</a:t>
            </a:r>
            <a:r>
              <a:rPr lang="en-GB" dirty="0" smtClean="0">
                <a:solidFill>
                  <a:srgbClr val="231F20"/>
                </a:solidFill>
                <a:latin typeface="OpenSans"/>
              </a:rPr>
              <a:t> </a:t>
            </a:r>
            <a:r>
              <a:rPr lang="en-GB" dirty="0" err="1" smtClean="0">
                <a:solidFill>
                  <a:srgbClr val="231F20"/>
                </a:solidFill>
                <a:latin typeface="OpenSans"/>
              </a:rPr>
              <a:t>odgovaraju</a:t>
            </a:r>
            <a:r>
              <a:rPr lang="sr-Latn-CS" dirty="0" smtClean="0">
                <a:solidFill>
                  <a:srgbClr val="231F20"/>
                </a:solidFill>
                <a:latin typeface="OpenSans"/>
              </a:rPr>
              <a:t>ća naznačena struja transformatora. Relativna vrijednost ovog napona se u odnosu na naznačeni napon, obično izražava u %.</a:t>
            </a:r>
            <a:endParaRPr lang="sr-Latn-ME" dirty="0" smtClean="0">
              <a:solidFill>
                <a:srgbClr val="231F20"/>
              </a:solidFill>
              <a:latin typeface="OpenSans"/>
            </a:endParaRPr>
          </a:p>
          <a:p>
            <a:endParaRPr lang="en-GB" b="0" i="0" dirty="0" smtClean="0">
              <a:solidFill>
                <a:srgbClr val="231F20"/>
              </a:solidFill>
              <a:effectLst/>
              <a:latin typeface="OpenSans"/>
            </a:endParaRPr>
          </a:p>
          <a:p>
            <a:endParaRPr lang="sr-Latn-ME" sz="3600" dirty="0"/>
          </a:p>
        </p:txBody>
      </p:sp>
    </p:spTree>
    <p:extLst>
      <p:ext uri="{BB962C8B-B14F-4D97-AF65-F5344CB8AC3E}">
        <p14:creationId xmlns="" xmlns:p14="http://schemas.microsoft.com/office/powerpoint/2010/main" val="255640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F2F5CAF-836D-483C-A436-A16D4060D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15" y="168812"/>
            <a:ext cx="11718388" cy="6689188"/>
          </a:xfrm>
        </p:spPr>
        <p:txBody>
          <a:bodyPr>
            <a:normAutofit/>
          </a:bodyPr>
          <a:lstStyle/>
          <a:p>
            <a:r>
              <a:rPr lang="sr-Latn-ME" dirty="0" smtClean="0">
                <a:latin typeface="OpenSans-Bold"/>
              </a:rPr>
              <a:t>Primijenjeni</a:t>
            </a:r>
            <a:r>
              <a:rPr lang="sr-Latn-ME" b="1" dirty="0" smtClean="0">
                <a:solidFill>
                  <a:srgbClr val="FF0000"/>
                </a:solidFill>
                <a:latin typeface="OpenSans-Bold"/>
              </a:rPr>
              <a:t> </a:t>
            </a:r>
            <a:r>
              <a:rPr lang="sr-Latn-ME" b="1" u="sng" dirty="0" smtClean="0">
                <a:solidFill>
                  <a:srgbClr val="FF0000"/>
                </a:solidFill>
                <a:latin typeface="OpenSans-Bold"/>
              </a:rPr>
              <a:t>način hlađenja</a:t>
            </a:r>
            <a:r>
              <a:rPr lang="sr-Latn-ME" b="1" dirty="0" smtClean="0">
                <a:latin typeface="OpenSans-Bold"/>
              </a:rPr>
              <a:t> </a:t>
            </a:r>
            <a:r>
              <a:rPr lang="sr-Latn-ME" dirty="0" smtClean="0">
                <a:latin typeface="OpenSans-Bold"/>
              </a:rPr>
              <a:t>uljnih transformatora se označava sa 4 slova: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latin typeface="OpenSans-Bold"/>
              </a:rPr>
              <a:t>P</a:t>
            </a:r>
            <a:r>
              <a:rPr lang="sr-Latn-ME" dirty="0" smtClean="0">
                <a:latin typeface="OpenSans-Bold"/>
              </a:rPr>
              <a:t>rvo slovo označava unutrašnje rashladno sredstvo koje je u dodiru s namotajem</a:t>
            </a:r>
          </a:p>
          <a:p>
            <a:pPr marL="514350" indent="-514350">
              <a:buFont typeface="+mj-lt"/>
              <a:buAutoNum type="arabicPeriod"/>
            </a:pPr>
            <a:r>
              <a:rPr lang="sr-Latn-ME" i="0" dirty="0" smtClean="0">
                <a:effectLst/>
                <a:latin typeface="OpenSans-Bold"/>
              </a:rPr>
              <a:t>Drugo slovo označava način strujanja unutrašnjeg rashladnog sredstva</a:t>
            </a:r>
          </a:p>
          <a:p>
            <a:pPr marL="514350" indent="-514350">
              <a:buFont typeface="+mj-lt"/>
              <a:buAutoNum type="arabicPeriod"/>
            </a:pPr>
            <a:r>
              <a:rPr lang="sr-Latn-ME" dirty="0" smtClean="0">
                <a:latin typeface="OpenSans-Bold"/>
              </a:rPr>
              <a:t>Treće slovo označava spoljašnje rashladno sredstvo </a:t>
            </a:r>
          </a:p>
          <a:p>
            <a:pPr marL="514350" indent="-514350">
              <a:buFont typeface="+mj-lt"/>
              <a:buAutoNum type="arabicPeriod"/>
            </a:pPr>
            <a:r>
              <a:rPr lang="sr-Latn-ME" i="0" dirty="0" smtClean="0">
                <a:effectLst/>
                <a:latin typeface="OpenSans-Bold"/>
              </a:rPr>
              <a:t>Četvrto slovo označava način strujanja spoljašnjeg rashladnog sredstva</a:t>
            </a:r>
          </a:p>
          <a:p>
            <a:r>
              <a:rPr lang="sr-Latn-ME" b="1" u="sng" dirty="0" smtClean="0">
                <a:solidFill>
                  <a:srgbClr val="FF0000"/>
                </a:solidFill>
                <a:latin typeface="OpenSans-Bold"/>
              </a:rPr>
              <a:t>Sprega namotaja </a:t>
            </a:r>
            <a:r>
              <a:rPr lang="sr-Latn-ME" dirty="0" smtClean="0">
                <a:latin typeface="OpenSans-Bold"/>
              </a:rPr>
              <a:t>u transformatoru može biti: trougao, zvijezda ili izlomljena zvijezda</a:t>
            </a:r>
            <a:r>
              <a:rPr lang="sr-Latn-ME" dirty="0" smtClean="0">
                <a:latin typeface="OpenSans-Bold"/>
              </a:rPr>
              <a:t>.</a:t>
            </a:r>
          </a:p>
          <a:p>
            <a:pPr>
              <a:buNone/>
            </a:pPr>
            <a:r>
              <a:rPr lang="sr-Latn-ME" dirty="0" smtClean="0">
                <a:latin typeface="OpenSans-Bold"/>
              </a:rPr>
              <a:t>Oznake namotaja višeg napona u spregama pišu se velikim slovom, dok se nasmotaji nižeg napona obilježavaju istim, ali malim slovima.</a:t>
            </a:r>
          </a:p>
          <a:p>
            <a:endParaRPr lang="en-GB" dirty="0" smtClean="0">
              <a:latin typeface="OpenSans-Bold"/>
            </a:endParaRPr>
          </a:p>
          <a:p>
            <a:endParaRPr lang="sr-Latn-ME" sz="3600" dirty="0"/>
          </a:p>
        </p:txBody>
      </p:sp>
    </p:spTree>
    <p:extLst>
      <p:ext uri="{BB962C8B-B14F-4D97-AF65-F5344CB8AC3E}">
        <p14:creationId xmlns="" xmlns:p14="http://schemas.microsoft.com/office/powerpoint/2010/main" val="255640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F2F5CAF-836D-483C-A436-A16D4060D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015" y="168812"/>
            <a:ext cx="11718388" cy="6689188"/>
          </a:xfrm>
        </p:spPr>
        <p:txBody>
          <a:bodyPr>
            <a:normAutofit/>
          </a:bodyPr>
          <a:lstStyle/>
          <a:p>
            <a:pPr algn="just"/>
            <a:r>
              <a:rPr lang="sr-Latn-CS" sz="3200" dirty="0" smtClean="0">
                <a:latin typeface="OpenSans-Bold"/>
              </a:rPr>
              <a:t>Naznačeni </a:t>
            </a:r>
            <a:r>
              <a:rPr lang="sr-Latn-CS" sz="3200" b="1" dirty="0" smtClean="0">
                <a:solidFill>
                  <a:srgbClr val="FF0000"/>
                </a:solidFill>
                <a:latin typeface="OpenSans-Bold"/>
              </a:rPr>
              <a:t>stepen iskorišćenja transformatora (</a:t>
            </a:r>
            <a:r>
              <a:rPr lang="el-GR" sz="3200" b="1" dirty="0" smtClean="0">
                <a:solidFill>
                  <a:srgbClr val="FF0000"/>
                </a:solidFill>
                <a:latin typeface="OpenSans-Bold"/>
              </a:rPr>
              <a:t>η</a:t>
            </a:r>
            <a:r>
              <a:rPr lang="sr-Latn-CS" b="1" dirty="0" smtClean="0">
                <a:solidFill>
                  <a:srgbClr val="FF0000"/>
                </a:solidFill>
                <a:latin typeface="OpenSans-Bold"/>
              </a:rPr>
              <a:t>n</a:t>
            </a:r>
            <a:r>
              <a:rPr lang="sr-Latn-CS" sz="3200" b="1" dirty="0" smtClean="0">
                <a:solidFill>
                  <a:srgbClr val="FF0000"/>
                </a:solidFill>
                <a:latin typeface="OpenSans-Bold"/>
              </a:rPr>
              <a:t>) </a:t>
            </a:r>
            <a:r>
              <a:rPr lang="sr-Latn-CS" sz="3200" dirty="0" smtClean="0">
                <a:latin typeface="OpenSans-Bold"/>
              </a:rPr>
              <a:t>, ako su poznati gubici u transformatoru moguće je odrediti koristeći izraz:</a:t>
            </a:r>
          </a:p>
          <a:p>
            <a:endParaRPr lang="en-GB" dirty="0" smtClean="0">
              <a:latin typeface="OpenSans-Bold"/>
            </a:endParaRPr>
          </a:p>
          <a:p>
            <a:endParaRPr lang="sr-Latn-ME" sz="36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77150" y="1858525"/>
          <a:ext cx="5149166" cy="1751778"/>
        </p:xfrm>
        <a:graphic>
          <a:graphicData uri="http://schemas.openxmlformats.org/presentationml/2006/ole">
            <p:oleObj spid="_x0000_s1026" name="Equation" r:id="rId3" imgW="1231560" imgH="41904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55640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768E49-1BDF-4C32-A565-2CA12C046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731" y="0"/>
            <a:ext cx="10972800" cy="1024759"/>
          </a:xfrm>
        </p:spPr>
        <p:txBody>
          <a:bodyPr/>
          <a:lstStyle/>
          <a:p>
            <a:r>
              <a:rPr lang="sr-Latn-ME" b="1" dirty="0">
                <a:solidFill>
                  <a:srgbClr val="FF0000"/>
                </a:solidFill>
              </a:rPr>
              <a:t>Zamjenska šema TR-a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="" xmlns:a16="http://schemas.microsoft.com/office/drawing/2014/main" id="{F9D5B9E1-01EA-477A-B91C-44ED5F774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723" y="-292802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C8D42715-BAD4-42A0-B167-5093B529B9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669" y="993228"/>
            <a:ext cx="10928131" cy="5183735"/>
          </a:xfrm>
        </p:spPr>
        <p:txBody>
          <a:bodyPr>
            <a:normAutofit lnSpcReduction="10000"/>
          </a:bodyPr>
          <a:lstStyle/>
          <a:p>
            <a:r>
              <a:rPr lang="sr-Latn-ME" sz="3600" dirty="0"/>
              <a:t>Predstavlja pojednostavljeni model pomoću kojeg se može, na posredan način, bez stvarnog opterećenja, predvidjeti ponašanje TR u raznim uslovima rada</a:t>
            </a:r>
            <a:r>
              <a:rPr lang="sr-Latn-ME" sz="3600" dirty="0" smtClean="0"/>
              <a:t>.</a:t>
            </a:r>
          </a:p>
          <a:p>
            <a:endParaRPr lang="sr-Latn-ME" sz="1000" dirty="0"/>
          </a:p>
          <a:p>
            <a:r>
              <a:rPr lang="sr-Latn-ME" sz="3600" dirty="0"/>
              <a:t>Određuju se iz standardnih ispitivanja: ogleda praznog hoda i kratkog spoja</a:t>
            </a:r>
            <a:r>
              <a:rPr lang="sr-Latn-ME" sz="3600" dirty="0" smtClean="0"/>
              <a:t>.</a:t>
            </a:r>
          </a:p>
          <a:p>
            <a:endParaRPr lang="sr-Latn-ME" sz="1000" dirty="0"/>
          </a:p>
          <a:p>
            <a:r>
              <a:rPr lang="sr-Latn-ME" sz="3600" dirty="0"/>
              <a:t>Sve veličine i parametri ekvivalentne šeme su fazne vrijednosti. Veličine i parametri sekundara svode se na </a:t>
            </a:r>
            <a:r>
              <a:rPr lang="sr-Latn-ME" sz="3600" dirty="0" smtClean="0"/>
              <a:t>primar. </a:t>
            </a:r>
            <a:r>
              <a:rPr lang="sr-Latn-ME" dirty="0"/>
              <a:t/>
            </a:r>
            <a:br>
              <a:rPr lang="sr-Latn-ME" dirty="0"/>
            </a:br>
            <a:endParaRPr lang="sr-Latn-ME" dirty="0"/>
          </a:p>
        </p:txBody>
      </p:sp>
    </p:spTree>
    <p:extLst>
      <p:ext uri="{BB962C8B-B14F-4D97-AF65-F5344CB8AC3E}">
        <p14:creationId xmlns="" xmlns:p14="http://schemas.microsoft.com/office/powerpoint/2010/main" val="844698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93C31EB-01B8-43D0-B105-C95DD55C8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1709" y="0"/>
            <a:ext cx="6053959" cy="6589985"/>
          </a:xfrm>
        </p:spPr>
        <p:txBody>
          <a:bodyPr>
            <a:normAutofit fontScale="92500" lnSpcReduction="10000"/>
          </a:bodyPr>
          <a:lstStyle/>
          <a:p>
            <a:r>
              <a:rPr lang="sr-Latn-ME" sz="2600" b="1" i="0" dirty="0">
                <a:solidFill>
                  <a:srgbClr val="231F20"/>
                </a:solidFill>
                <a:effectLst/>
                <a:latin typeface="OpenSansnkMATH-Regular"/>
              </a:rPr>
              <a:t>Io</a:t>
            </a:r>
            <a:r>
              <a:rPr lang="sr-Latn-ME" sz="2600" b="0" i="0" dirty="0">
                <a:solidFill>
                  <a:srgbClr val="231F20"/>
                </a:solidFill>
                <a:effectLst/>
                <a:latin typeface="OpenSansnkMATH-Regular"/>
              </a:rPr>
              <a:t> </a:t>
            </a:r>
            <a:r>
              <a:rPr lang="sr-Latn-ME" sz="2600" b="0" i="0" dirty="0">
                <a:solidFill>
                  <a:srgbClr val="231F20"/>
                </a:solidFill>
                <a:effectLst/>
                <a:latin typeface="OpenSans"/>
              </a:rPr>
              <a:t>– struja praznog hoda</a:t>
            </a:r>
          </a:p>
          <a:p>
            <a:r>
              <a:rPr lang="sr-Latn-ME" sz="2600" b="1" i="0" dirty="0">
                <a:solidFill>
                  <a:srgbClr val="231F20"/>
                </a:solidFill>
                <a:effectLst/>
                <a:latin typeface="OpenSansnkMATH-Regular"/>
              </a:rPr>
              <a:t>Ip</a:t>
            </a:r>
            <a:r>
              <a:rPr lang="sr-Latn-ME" sz="2600" b="0" i="0" dirty="0">
                <a:solidFill>
                  <a:srgbClr val="231F20"/>
                </a:solidFill>
                <a:effectLst/>
                <a:latin typeface="OpenSans"/>
              </a:rPr>
              <a:t>– aktivna komponenta struje praznog hoda</a:t>
            </a:r>
          </a:p>
          <a:p>
            <a:r>
              <a:rPr lang="sr-Latn-ME" sz="2600" b="1" i="0" dirty="0">
                <a:solidFill>
                  <a:srgbClr val="231F20"/>
                </a:solidFill>
                <a:effectLst/>
                <a:latin typeface="OpenSansnkMATH-Regular"/>
              </a:rPr>
              <a:t>Im</a:t>
            </a:r>
            <a:r>
              <a:rPr lang="sr-Latn-ME" sz="2600" b="0" i="0" dirty="0">
                <a:solidFill>
                  <a:srgbClr val="231F20"/>
                </a:solidFill>
                <a:effectLst/>
                <a:latin typeface="OpenSansnkMATH-Regular"/>
              </a:rPr>
              <a:t> </a:t>
            </a:r>
            <a:r>
              <a:rPr lang="sr-Latn-ME" sz="2600" b="0" i="0" dirty="0">
                <a:solidFill>
                  <a:srgbClr val="231F20"/>
                </a:solidFill>
                <a:effectLst/>
                <a:latin typeface="OpenSans"/>
              </a:rPr>
              <a:t>– reaktivna komponenta struje praznog hoda (struja magnećenja)</a:t>
            </a:r>
          </a:p>
          <a:p>
            <a:r>
              <a:rPr lang="sr-Latn-ME" sz="2600" b="1" i="0" dirty="0">
                <a:solidFill>
                  <a:srgbClr val="231F20"/>
                </a:solidFill>
                <a:effectLst/>
                <a:latin typeface="OpenSansnkMATH-Regular"/>
              </a:rPr>
              <a:t>Ro</a:t>
            </a:r>
            <a:r>
              <a:rPr lang="sr-Latn-ME" sz="2600" b="0" i="0" dirty="0">
                <a:solidFill>
                  <a:srgbClr val="231F20"/>
                </a:solidFill>
                <a:effectLst/>
                <a:latin typeface="OpenSansnkMATH-Regular"/>
              </a:rPr>
              <a:t> </a:t>
            </a:r>
            <a:r>
              <a:rPr lang="sr-Latn-ME" sz="2600" b="0" i="0" dirty="0">
                <a:solidFill>
                  <a:srgbClr val="231F20"/>
                </a:solidFill>
                <a:effectLst/>
                <a:latin typeface="OpenSans"/>
              </a:rPr>
              <a:t>– ekvivalentna otpornost u praznom hodu (fiktivna otpornost pomoću koje se uzimaju u obzir gubici u praznom hodu)</a:t>
            </a:r>
          </a:p>
          <a:p>
            <a:r>
              <a:rPr lang="sr-Latn-ME" sz="2600" b="1" i="0" dirty="0">
                <a:solidFill>
                  <a:srgbClr val="231F20"/>
                </a:solidFill>
                <a:effectLst/>
                <a:latin typeface="OpenSansnkMATH-Regular"/>
              </a:rPr>
              <a:t>Xo</a:t>
            </a:r>
            <a:r>
              <a:rPr lang="sr-Latn-ME" sz="2600" b="0" i="0" dirty="0">
                <a:solidFill>
                  <a:srgbClr val="231F20"/>
                </a:solidFill>
                <a:effectLst/>
                <a:latin typeface="OpenSans"/>
              </a:rPr>
              <a:t>– reaktansa magnećenja</a:t>
            </a:r>
          </a:p>
          <a:p>
            <a:r>
              <a:rPr lang="sr-Latn-ME" sz="2600" b="1" i="0" dirty="0">
                <a:solidFill>
                  <a:srgbClr val="231F20"/>
                </a:solidFill>
                <a:effectLst/>
                <a:latin typeface="OpenSansnkMATH-Regular"/>
              </a:rPr>
              <a:t>R1 </a:t>
            </a:r>
            <a:r>
              <a:rPr lang="sr-Latn-ME" sz="2600" b="1" i="0" dirty="0">
                <a:solidFill>
                  <a:srgbClr val="231F20"/>
                </a:solidFill>
                <a:effectLst/>
                <a:latin typeface="OpenSans"/>
              </a:rPr>
              <a:t>i </a:t>
            </a:r>
            <a:r>
              <a:rPr lang="sr-Latn-ME" sz="2600" b="1" i="0" dirty="0">
                <a:solidFill>
                  <a:srgbClr val="231F20"/>
                </a:solidFill>
                <a:effectLst/>
                <a:latin typeface="OpenSansnkMATH-Regular"/>
              </a:rPr>
              <a:t>R2 </a:t>
            </a:r>
            <a:r>
              <a:rPr lang="sr-Latn-ME" sz="2600" b="0" i="0" dirty="0">
                <a:solidFill>
                  <a:srgbClr val="231F20"/>
                </a:solidFill>
                <a:effectLst/>
                <a:latin typeface="OpenSans"/>
              </a:rPr>
              <a:t>– aktivna otpornost primarnog odnosno sekundarnog namotaja</a:t>
            </a:r>
          </a:p>
          <a:p>
            <a:r>
              <a:rPr lang="sr-Latn-ME" sz="2600" b="1" i="0" dirty="0">
                <a:solidFill>
                  <a:srgbClr val="231F20"/>
                </a:solidFill>
                <a:effectLst/>
                <a:latin typeface="OpenSansnkMATH-Regular"/>
              </a:rPr>
              <a:t>X1</a:t>
            </a:r>
            <a:r>
              <a:rPr lang="el-GR" sz="2600" b="1" i="0" dirty="0">
                <a:solidFill>
                  <a:srgbClr val="231F20"/>
                </a:solidFill>
                <a:effectLst/>
                <a:latin typeface="OpenSansnkMATH-Regular"/>
              </a:rPr>
              <a:t>σ(ω</a:t>
            </a:r>
            <a:r>
              <a:rPr lang="sr-Latn-ME" sz="2600" b="1" i="0" dirty="0">
                <a:solidFill>
                  <a:srgbClr val="231F20"/>
                </a:solidFill>
                <a:effectLst/>
                <a:latin typeface="OpenSansnkMATH-Regular"/>
              </a:rPr>
              <a:t>L1</a:t>
            </a:r>
            <a:r>
              <a:rPr lang="el-GR" sz="2600" b="1" i="0" dirty="0">
                <a:solidFill>
                  <a:srgbClr val="231F20"/>
                </a:solidFill>
                <a:effectLst/>
                <a:latin typeface="OpenSansnkMATH-Regular"/>
              </a:rPr>
              <a:t>σ) </a:t>
            </a:r>
            <a:r>
              <a:rPr lang="sr-Latn-ME" sz="2600" b="1" i="0" dirty="0">
                <a:solidFill>
                  <a:srgbClr val="231F20"/>
                </a:solidFill>
                <a:effectLst/>
                <a:latin typeface="OpenSans"/>
              </a:rPr>
              <a:t>i </a:t>
            </a:r>
            <a:r>
              <a:rPr lang="sr-Latn-ME" sz="2600" b="1" i="0" dirty="0">
                <a:solidFill>
                  <a:srgbClr val="231F20"/>
                </a:solidFill>
                <a:effectLst/>
                <a:latin typeface="OpenSansnkMATH-Regular"/>
              </a:rPr>
              <a:t>X′2</a:t>
            </a:r>
            <a:r>
              <a:rPr lang="el-GR" sz="2600" b="1" i="0" dirty="0">
                <a:solidFill>
                  <a:srgbClr val="231F20"/>
                </a:solidFill>
                <a:effectLst/>
                <a:latin typeface="OpenSansnkMATH-Regular"/>
              </a:rPr>
              <a:t>σ(ω</a:t>
            </a:r>
            <a:r>
              <a:rPr lang="sr-Latn-ME" sz="2600" b="1" i="0" dirty="0">
                <a:solidFill>
                  <a:srgbClr val="231F20"/>
                </a:solidFill>
                <a:effectLst/>
                <a:latin typeface="OpenSansnkMATH-Regular"/>
              </a:rPr>
              <a:t>L′2</a:t>
            </a:r>
            <a:r>
              <a:rPr lang="el-GR" sz="2600" b="1" i="0" dirty="0">
                <a:solidFill>
                  <a:srgbClr val="231F20"/>
                </a:solidFill>
                <a:effectLst/>
                <a:latin typeface="OpenSansnkMATH-Regular"/>
              </a:rPr>
              <a:t>σ) </a:t>
            </a:r>
            <a:r>
              <a:rPr lang="el-GR" sz="2600" b="0" i="0" dirty="0">
                <a:solidFill>
                  <a:srgbClr val="231F20"/>
                </a:solidFill>
                <a:effectLst/>
                <a:latin typeface="OpenSans"/>
              </a:rPr>
              <a:t>– </a:t>
            </a:r>
            <a:r>
              <a:rPr lang="sr-Latn-ME" sz="2600" b="0" i="0" dirty="0">
                <a:solidFill>
                  <a:srgbClr val="231F20"/>
                </a:solidFill>
                <a:effectLst/>
                <a:latin typeface="OpenSans"/>
              </a:rPr>
              <a:t>reaktansa primarnog, odnosno sekundarnog namotaja</a:t>
            </a:r>
          </a:p>
          <a:p>
            <a:r>
              <a:rPr lang="sr-Latn-ME" sz="2600" b="1" i="0" dirty="0">
                <a:solidFill>
                  <a:srgbClr val="231F20"/>
                </a:solidFill>
                <a:effectLst/>
                <a:latin typeface="OpenSansnkMATH-Regular"/>
              </a:rPr>
              <a:t>Z2</a:t>
            </a:r>
            <a:r>
              <a:rPr lang="sr-Latn-ME" sz="2600" b="0" i="0" dirty="0">
                <a:solidFill>
                  <a:srgbClr val="231F20"/>
                </a:solidFill>
                <a:effectLst/>
                <a:latin typeface="OpenSans"/>
              </a:rPr>
              <a:t>– impedansa prijemnika.</a:t>
            </a:r>
          </a:p>
          <a:p>
            <a:endParaRPr lang="sr-Latn-ME" sz="2600" dirty="0">
              <a:solidFill>
                <a:srgbClr val="231F20"/>
              </a:solidFill>
              <a:latin typeface="OpenSans"/>
            </a:endParaRPr>
          </a:p>
          <a:p>
            <a:r>
              <a:rPr lang="sr-Latn-ME" sz="2600" b="0" i="0" dirty="0">
                <a:solidFill>
                  <a:srgbClr val="231F20"/>
                </a:solidFill>
                <a:effectLst/>
                <a:latin typeface="OpenSans"/>
              </a:rPr>
              <a:t>Oznaka </a:t>
            </a:r>
            <a:r>
              <a:rPr lang="sr-Latn-ME" sz="2600" b="0" i="0" dirty="0">
                <a:solidFill>
                  <a:srgbClr val="231F20"/>
                </a:solidFill>
                <a:effectLst/>
                <a:latin typeface="OpenSansnkMATH-Regular"/>
              </a:rPr>
              <a:t>′ </a:t>
            </a:r>
            <a:r>
              <a:rPr lang="sr-Latn-ME" sz="2600" b="0" i="0" dirty="0">
                <a:solidFill>
                  <a:srgbClr val="231F20"/>
                </a:solidFill>
                <a:effectLst/>
                <a:latin typeface="OpenSans"/>
              </a:rPr>
              <a:t>označava svedene veličine</a:t>
            </a:r>
            <a:r>
              <a:rPr lang="sr-Latn-ME" sz="2600" dirty="0"/>
              <a:t> </a:t>
            </a:r>
            <a:r>
              <a:rPr lang="sr-Latn-ME" dirty="0"/>
              <a:t/>
            </a:r>
            <a:br>
              <a:rPr lang="sr-Latn-ME" dirty="0"/>
            </a:br>
            <a:endParaRPr lang="sr-Latn-ME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B0E6171-3B39-42AD-B80F-A682170ABEC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25486" y="157154"/>
            <a:ext cx="3157978" cy="218629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68EA2F9-8CED-4AFE-B10D-BC6AAF1C7034}"/>
              </a:ext>
            </a:extLst>
          </p:cNvPr>
          <p:cNvSpPr txBox="1"/>
          <p:nvPr/>
        </p:nvSpPr>
        <p:spPr>
          <a:xfrm>
            <a:off x="842631" y="2343445"/>
            <a:ext cx="4058803" cy="3693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sr-Latn-ME" dirty="0"/>
              <a:t>Zamjenska šema idealnog transformatora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851E2800-CDC2-4182-A6D3-8FFC0E7453B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384" y="3071616"/>
            <a:ext cx="5261790" cy="192609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6C74943-AB76-4278-BCA9-C020E4C536FE}"/>
              </a:ext>
            </a:extLst>
          </p:cNvPr>
          <p:cNvSpPr txBox="1"/>
          <p:nvPr/>
        </p:nvSpPr>
        <p:spPr>
          <a:xfrm>
            <a:off x="842631" y="5356550"/>
            <a:ext cx="3961213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sr-Latn-ME" dirty="0"/>
              <a:t>Zamjenska šema realnog transformatora</a:t>
            </a:r>
          </a:p>
        </p:txBody>
      </p:sp>
    </p:spTree>
    <p:extLst>
      <p:ext uri="{BB962C8B-B14F-4D97-AF65-F5344CB8AC3E}">
        <p14:creationId xmlns="" xmlns:p14="http://schemas.microsoft.com/office/powerpoint/2010/main" val="1745372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525</Words>
  <Application>Microsoft Office PowerPoint</Application>
  <PresentationFormat>Custom</PresentationFormat>
  <Paragraphs>50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MathType 6.0 Equation</vt:lpstr>
      <vt:lpstr>Električne karakteristike i zamjenska šema transformatora</vt:lpstr>
      <vt:lpstr>Električne karakteristike transformatora</vt:lpstr>
      <vt:lpstr>Slide 3</vt:lpstr>
      <vt:lpstr>Slide 4</vt:lpstr>
      <vt:lpstr>Slide 5</vt:lpstr>
      <vt:lpstr>Slide 6</vt:lpstr>
      <vt:lpstr>Zamjenska šema TR-a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Električne karakteristike i zamjenska šema transformatora</dc:title>
  <dc:creator>Vladimir Kitaljevic</dc:creator>
  <cp:lastModifiedBy>VESNA</cp:lastModifiedBy>
  <cp:revision>10</cp:revision>
  <dcterms:created xsi:type="dcterms:W3CDTF">2020-11-29T18:34:41Z</dcterms:created>
  <dcterms:modified xsi:type="dcterms:W3CDTF">2021-11-12T09:45:51Z</dcterms:modified>
</cp:coreProperties>
</file>