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8312F-BFDC-4A32-8A52-E76D570AA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BB773-94EE-4285-82C1-6787B77EB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59DC-54BA-47CB-AEA4-0DEEEBE5F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54153-E2DD-4D0B-9D50-13AB47EE0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D82E3-5233-4A2E-8892-710874F2B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72047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11DFE-B055-4E9D-A8F7-A4E3903B7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C1CEF8-B799-4024-B9FC-9804293B0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03EE0D-06C8-4FEC-94EC-AAD9D0664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E841A-20C6-444E-ACBE-D22DC3C1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F8EB7-046E-488D-B2F5-CAB676B22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63413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DA4100-FF69-49F1-9F52-0DA6AF938A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684CD-AE50-44E0-801D-39C1ED917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D904F-0370-4224-B1A7-3CAE2F51D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79870-13FD-4944-92F4-57CF65F8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D52260-A2EB-45F3-9FCA-7A93FB388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84626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67F17-46FC-4CFC-AC6A-225E660C1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ECFBE-7CED-4FF1-BDE2-E2060E041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9D502-AD0F-4399-AE26-7715B1AB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6048A-AF30-4F28-BEAF-7FA7CE97C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F4E65-5781-45B9-A624-A624C3D6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5864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302C-5534-4501-B0F3-D6435E05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B42328-76F2-44EE-86E1-AB44D36FD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825E8B-0BF7-466F-BF85-6A2E004F3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82AE04-8B97-4134-8932-4A2DE1C78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E615-8248-44A4-93C1-7A5B8D1D5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010067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7FF11-7A25-48A5-BCEE-0355DF28C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8485F-C773-480E-AEE6-74256E3326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D2E9F8-F82E-4476-A4BB-A7AFCB2DF1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9B163-3228-44A1-9B4A-470498853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FD594-5D8B-4442-89AF-5CE25DFD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601093-8FF9-4021-A6BD-F5ADABB4E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3946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0B41-E4A8-49ED-9F59-C372A307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0C304D-E2D0-4F07-AF72-154EB5643C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EFE478-5324-4CB6-A9FD-9F1FD4009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6EC7B-0441-4298-A4F8-EDF113F23E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580A71-F85D-4F6E-852B-747238ACF9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DF7E28-794A-414B-B953-F55E3559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F07D61-5C53-469E-9A94-ABD30C5F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19EBE-9E0E-4A83-BEDC-4279459DF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4831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A1D5C-ADB2-498B-BFCB-D6FF89428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A2D311-AE36-4F85-90ED-D95E260A7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FAAA2A-4EA4-43E4-A38C-0D6960BF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F80C91-BAA7-430E-A1F8-06E1BE86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640721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801954-5421-4815-A39E-E3BEB19A8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79C8F0-4104-4E3A-BB33-E4B0313BE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5EE699-121C-4CE2-AEBF-9CC10FA72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85709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5AB76-A545-4E83-9F51-532489C73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9C2EB-E3B3-4E19-9192-5D9FD1150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CB0C2A-EDFE-40A9-9089-E2913FCE6F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66924-8051-4DD5-802D-410AE93EE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ABC34-A469-47F3-830C-B9CA8EB93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58CD1-EDBC-443D-92B7-5919E0C0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462812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203C5-0115-49AA-8C6E-44C98DB51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CDC0B1-0B16-433A-8AF1-F1A85B4B6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M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2ADC5B-8258-42C3-9E5C-6BF46F484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B6093-3FDE-41A0-8390-193D67C39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E3818-AACA-4E59-934D-64FE0DC65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17112-2FB0-4BDE-AF5B-FBC6EEDE9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450901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F82486-4420-434E-8964-B98D4E8A4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M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03BEE8-99A8-4CE3-A973-8E62382D4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M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5555A-4AE7-437E-BF39-1033332017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21D94-0AA9-466E-A503-8D75E2A8F235}" type="datetimeFigureOut">
              <a:rPr lang="sr-Latn-ME" smtClean="0"/>
              <a:t>20.9.2020.</a:t>
            </a:fld>
            <a:endParaRPr lang="sr-Latn-M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6BDA3-1E5E-4F6B-A26B-2377F4EB99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1B150-E9E5-454F-86E9-D1BBB59C3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FBEBD-678E-4D9A-98D1-13CD23DE1D3A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54143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eKapija | Puštena u rad nova trafostanica u Mirijevu - Vrednost projekta  28,6 mil EUR">
            <a:extLst>
              <a:ext uri="{FF2B5EF4-FFF2-40B4-BE49-F238E27FC236}">
                <a16:creationId xmlns:a16="http://schemas.microsoft.com/office/drawing/2014/main" id="{F422ADD6-F14F-4869-A08C-E9063F4BC6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13818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Rectangle 7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74E570-5F37-49BC-9EEB-97FD830B2D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sr-Latn-ME" sz="4800"/>
              <a:t>Osnovne karakteristike elemenata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2C34B5-FA3C-4663-AC07-B506C4AF8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sr-Latn-ME" sz="2000"/>
              <a:t>Visokonaponska razvodna postrojenja – E3a</a:t>
            </a:r>
          </a:p>
        </p:txBody>
      </p:sp>
      <p:sp>
        <p:nvSpPr>
          <p:cNvPr id="1030" name="Rectangle 7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1479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A171881-8F74-46E5-ABF8-FF12FD790349}"/>
              </a:ext>
            </a:extLst>
          </p:cNvPr>
          <p:cNvSpPr/>
          <p:nvPr/>
        </p:nvSpPr>
        <p:spPr>
          <a:xfrm>
            <a:off x="5194300" y="469900"/>
            <a:ext cx="6502400" cy="28956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ME" sz="2800" b="0" i="0">
                <a:solidFill>
                  <a:srgbClr val="231F20"/>
                </a:solidFill>
                <a:effectLst/>
                <a:latin typeface="OpenSans"/>
              </a:rPr>
              <a:t>Aktivni djelovi VNRP nalaze se pod naponom. Postrojenje treba da bude izgrađeno i održavano tako da ne dođe do oštećenja djelovanjem napona bilo između provodnika, bilo između provodnika i uzemljenih djelova.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559990-F6A4-49E0-A6B5-FAE56B4FA155}"/>
              </a:ext>
            </a:extLst>
          </p:cNvPr>
          <p:cNvSpPr/>
          <p:nvPr/>
        </p:nvSpPr>
        <p:spPr>
          <a:xfrm>
            <a:off x="5194300" y="3429000"/>
            <a:ext cx="6502400" cy="29083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sr-Latn-ME" sz="2800" b="0" i="0" dirty="0">
                <a:solidFill>
                  <a:srgbClr val="231F20"/>
                </a:solidFill>
                <a:effectLst/>
                <a:latin typeface="OpenSans"/>
              </a:rPr>
              <a:t>Kroz provodne djelove VNRP teku struje. VNRP treba da bude tako izgrađeno i održavano da ne dođe do oštećenja djelovanjem velikih struja koje se, pogotovo u slučaju kratkog spoja, mogu pojaviti u provodnicima.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8F848-6B8B-43CB-B631-E05EA5A00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Naponska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strujna</a:t>
            </a:r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naprezanja</a:t>
            </a:r>
            <a:endParaRPr lang="en-US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93197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E3100-6B65-40DF-B6E6-3CAC12319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3363" y="365760"/>
            <a:ext cx="9367203" cy="1188720"/>
          </a:xfrm>
        </p:spPr>
        <p:txBody>
          <a:bodyPr>
            <a:normAutofit/>
          </a:bodyPr>
          <a:lstStyle/>
          <a:p>
            <a:r>
              <a:rPr lang="sr-Latn-ME" dirty="0"/>
              <a:t>Naponska naprezanja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CB4857B-ED7C-444D-9F04-2F885114A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764099" cy="1558212"/>
          </a:xfrm>
          <a:custGeom>
            <a:avLst/>
            <a:gdLst>
              <a:gd name="connsiteX0" fmla="*/ 0 w 1764099"/>
              <a:gd name="connsiteY0" fmla="*/ 0 h 1558212"/>
              <a:gd name="connsiteX1" fmla="*/ 1764099 w 1764099"/>
              <a:gd name="connsiteY1" fmla="*/ 0 h 1558212"/>
              <a:gd name="connsiteX2" fmla="*/ 1042087 w 1764099"/>
              <a:gd name="connsiteY2" fmla="*/ 1558212 h 1558212"/>
              <a:gd name="connsiteX3" fmla="*/ 0 w 1764099"/>
              <a:gd name="connsiteY3" fmla="*/ 1558212 h 1558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64099" h="1558212">
                <a:moveTo>
                  <a:pt x="0" y="0"/>
                </a:moveTo>
                <a:lnTo>
                  <a:pt x="1764099" y="0"/>
                </a:lnTo>
                <a:lnTo>
                  <a:pt x="1042087" y="1558212"/>
                </a:lnTo>
                <a:lnTo>
                  <a:pt x="0" y="155821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18046FB-44EA-4FD8-A585-EA09A319B2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691640"/>
            <a:ext cx="12191999" cy="5166360"/>
          </a:xfrm>
          <a:custGeom>
            <a:avLst/>
            <a:gdLst>
              <a:gd name="connsiteX0" fmla="*/ 0 w 12191999"/>
              <a:gd name="connsiteY0" fmla="*/ 0 h 5166360"/>
              <a:gd name="connsiteX1" fmla="*/ 1822388 w 12191999"/>
              <a:gd name="connsiteY1" fmla="*/ 0 h 5166360"/>
              <a:gd name="connsiteX2" fmla="*/ 6468290 w 12191999"/>
              <a:gd name="connsiteY2" fmla="*/ 0 h 5166360"/>
              <a:gd name="connsiteX3" fmla="*/ 7796394 w 12191999"/>
              <a:gd name="connsiteY3" fmla="*/ 0 h 5166360"/>
              <a:gd name="connsiteX4" fmla="*/ 8376834 w 12191999"/>
              <a:gd name="connsiteY4" fmla="*/ 0 h 5166360"/>
              <a:gd name="connsiteX5" fmla="*/ 9704938 w 12191999"/>
              <a:gd name="connsiteY5" fmla="*/ 0 h 5166360"/>
              <a:gd name="connsiteX6" fmla="*/ 9704938 w 12191999"/>
              <a:gd name="connsiteY6" fmla="*/ 2 h 5166360"/>
              <a:gd name="connsiteX7" fmla="*/ 10283456 w 12191999"/>
              <a:gd name="connsiteY7" fmla="*/ 2 h 5166360"/>
              <a:gd name="connsiteX8" fmla="*/ 10863897 w 12191999"/>
              <a:gd name="connsiteY8" fmla="*/ 2 h 5166360"/>
              <a:gd name="connsiteX9" fmla="*/ 12191999 w 12191999"/>
              <a:gd name="connsiteY9" fmla="*/ 2 h 5166360"/>
              <a:gd name="connsiteX10" fmla="*/ 12191999 w 12191999"/>
              <a:gd name="connsiteY10" fmla="*/ 5166360 h 5166360"/>
              <a:gd name="connsiteX11" fmla="*/ 0 w 12191999"/>
              <a:gd name="connsiteY11" fmla="*/ 5166360 h 5166360"/>
              <a:gd name="connsiteX12" fmla="*/ 0 w 12191999"/>
              <a:gd name="connsiteY12" fmla="*/ 2604436 h 5166360"/>
              <a:gd name="connsiteX13" fmla="*/ 862341 w 12191999"/>
              <a:gd name="connsiteY13" fmla="*/ 743371 h 5166360"/>
              <a:gd name="connsiteX14" fmla="*/ 0 w 12191999"/>
              <a:gd name="connsiteY14" fmla="*/ 743371 h 5166360"/>
              <a:gd name="connsiteX15" fmla="*/ 0 w 12191999"/>
              <a:gd name="connsiteY15" fmla="*/ 742508 h 5166360"/>
              <a:gd name="connsiteX16" fmla="*/ 92826 w 12191999"/>
              <a:gd name="connsiteY16" fmla="*/ 742508 h 5166360"/>
              <a:gd name="connsiteX17" fmla="*/ 406486 w 12191999"/>
              <a:gd name="connsiteY17" fmla="*/ 742508 h 5166360"/>
              <a:gd name="connsiteX18" fmla="*/ 406486 w 12191999"/>
              <a:gd name="connsiteY18" fmla="*/ 742507 h 5166360"/>
              <a:gd name="connsiteX19" fmla="*/ 862741 w 12191999"/>
              <a:gd name="connsiteY19" fmla="*/ 742507 h 5166360"/>
              <a:gd name="connsiteX20" fmla="*/ 1206388 w 12191999"/>
              <a:gd name="connsiteY20" fmla="*/ 864 h 5166360"/>
              <a:gd name="connsiteX21" fmla="*/ 748500 w 12191999"/>
              <a:gd name="connsiteY21" fmla="*/ 864 h 5166360"/>
              <a:gd name="connsiteX22" fmla="*/ 0 w 12191999"/>
              <a:gd name="connsiteY22" fmla="*/ 864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2191999" h="5166360">
                <a:moveTo>
                  <a:pt x="0" y="0"/>
                </a:moveTo>
                <a:lnTo>
                  <a:pt x="1822388" y="0"/>
                </a:lnTo>
                <a:lnTo>
                  <a:pt x="6468290" y="0"/>
                </a:lnTo>
                <a:lnTo>
                  <a:pt x="7796394" y="0"/>
                </a:lnTo>
                <a:lnTo>
                  <a:pt x="8376834" y="0"/>
                </a:lnTo>
                <a:lnTo>
                  <a:pt x="9704938" y="0"/>
                </a:lnTo>
                <a:lnTo>
                  <a:pt x="9704938" y="2"/>
                </a:lnTo>
                <a:lnTo>
                  <a:pt x="10283456" y="2"/>
                </a:lnTo>
                <a:lnTo>
                  <a:pt x="10863897" y="2"/>
                </a:lnTo>
                <a:lnTo>
                  <a:pt x="12191999" y="2"/>
                </a:lnTo>
                <a:lnTo>
                  <a:pt x="12191999" y="5166360"/>
                </a:lnTo>
                <a:lnTo>
                  <a:pt x="0" y="5166360"/>
                </a:lnTo>
                <a:lnTo>
                  <a:pt x="0" y="2604436"/>
                </a:lnTo>
                <a:lnTo>
                  <a:pt x="862341" y="743371"/>
                </a:lnTo>
                <a:lnTo>
                  <a:pt x="0" y="743371"/>
                </a:lnTo>
                <a:lnTo>
                  <a:pt x="0" y="742508"/>
                </a:lnTo>
                <a:lnTo>
                  <a:pt x="92826" y="742508"/>
                </a:lnTo>
                <a:lnTo>
                  <a:pt x="406486" y="742508"/>
                </a:lnTo>
                <a:lnTo>
                  <a:pt x="406486" y="742507"/>
                </a:lnTo>
                <a:lnTo>
                  <a:pt x="862741" y="742507"/>
                </a:lnTo>
                <a:lnTo>
                  <a:pt x="1206388" y="864"/>
                </a:lnTo>
                <a:lnTo>
                  <a:pt x="748500" y="864"/>
                </a:lnTo>
                <a:lnTo>
                  <a:pt x="0" y="864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479F5F2B-8B58-4140-AE6A-51F6C67B1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1"/>
            <a:ext cx="971654" cy="2096979"/>
          </a:xfrm>
          <a:custGeom>
            <a:avLst/>
            <a:gdLst>
              <a:gd name="connsiteX0" fmla="*/ 0 w 971654"/>
              <a:gd name="connsiteY0" fmla="*/ 0 h 2096979"/>
              <a:gd name="connsiteX1" fmla="*/ 971654 w 971654"/>
              <a:gd name="connsiteY1" fmla="*/ 0 h 2096979"/>
              <a:gd name="connsiteX2" fmla="*/ 0 w 971654"/>
              <a:gd name="connsiteY2" fmla="*/ 2096979 h 2096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71654" h="2096979">
                <a:moveTo>
                  <a:pt x="0" y="0"/>
                </a:moveTo>
                <a:lnTo>
                  <a:pt x="971654" y="0"/>
                </a:lnTo>
                <a:lnTo>
                  <a:pt x="0" y="2096979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A18638-82A1-4AFE-A1CB-C49551811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316" y="2176272"/>
            <a:ext cx="10758790" cy="4448264"/>
          </a:xfrm>
        </p:spPr>
        <p:txBody>
          <a:bodyPr anchor="t">
            <a:normAutofit lnSpcReduction="10000"/>
          </a:bodyPr>
          <a:lstStyle/>
          <a:p>
            <a:r>
              <a:rPr lang="sr-Latn-ME" sz="1800" b="1" i="0" dirty="0">
                <a:effectLst/>
                <a:latin typeface="OpenSans-Bold"/>
              </a:rPr>
              <a:t>Naznačeni napon mreže. </a:t>
            </a:r>
            <a:r>
              <a:rPr lang="sr-Latn-ME" sz="1800" b="0" i="0" dirty="0">
                <a:effectLst/>
                <a:latin typeface="OpenSans"/>
              </a:rPr>
              <a:t>Prema definiciji to je konvencionalna vrijednost napona po kojem je mreža nazvana. To je trajni napon pogonske frekvencije koji ima konstantnu efektivnu vrijednost i trajno je priključen na stezaljke opreme. Stvarni napon mreže koji je različit u pojedinim tačkama mreže, može biti i niži i viši od naznačenog napona mreže.</a:t>
            </a:r>
            <a:r>
              <a:rPr lang="sr-Latn-ME" sz="1800" dirty="0"/>
              <a:t> </a:t>
            </a:r>
          </a:p>
          <a:p>
            <a:r>
              <a:rPr lang="sr-Latn-ME" sz="1800" b="1" i="0" dirty="0">
                <a:effectLst/>
                <a:latin typeface="OpenSans-Bold"/>
              </a:rPr>
              <a:t>Najviši napon mreže. </a:t>
            </a:r>
            <a:r>
              <a:rPr lang="sr-Latn-ME" sz="1800" b="0" i="0" dirty="0">
                <a:effectLst/>
                <a:latin typeface="OpenSans"/>
              </a:rPr>
              <a:t>To je najviša vrijednost napona, koja se u normalnim pogonskim uslovima može pojaviti u bilo kom trenutku i u bilo kojoj tački mreže. Ovaj napon ne uzima u obzir prelazne promjene napona (zbog poremećaja i smetnji, naglih isključenja, prenapona i sl.). Podatak o njegovoj visini služi za utvrđivanje nivoa izolacije opreme koja će se koristiti.</a:t>
            </a:r>
            <a:r>
              <a:rPr lang="sr-Latn-ME" sz="1800" dirty="0"/>
              <a:t> </a:t>
            </a:r>
          </a:p>
          <a:p>
            <a:r>
              <a:rPr lang="sr-Latn-ME" sz="1800" b="0" i="0" dirty="0">
                <a:effectLst/>
                <a:latin typeface="OpenSans"/>
              </a:rPr>
              <a:t>U EE postrojenjima, usljed raznih prelaznih pojava (pri isključenjima, usljed atmosferskih napona i sl.) javljaju se i naponi koji su znatno viši od definisanog najvišeg napona mreže (prenaponi atmosferskog porijekla, unutrašnji prenaponi i sl.). Radi sprečavanja mogućih kvarova u postrojenjima, ove napone ugrađena izolacija mora izdržati u propisanim uslovima, pa je njih neophodno</a:t>
            </a:r>
            <a:br>
              <a:rPr lang="sr-Latn-ME" sz="1800" b="0" i="0" dirty="0">
                <a:effectLst/>
                <a:latin typeface="OpenSans"/>
              </a:rPr>
            </a:br>
            <a:r>
              <a:rPr lang="sr-Latn-ME" sz="1800" b="0" i="0" dirty="0">
                <a:effectLst/>
                <a:latin typeface="OpenSans"/>
              </a:rPr>
              <a:t>precizno definisati.</a:t>
            </a:r>
          </a:p>
          <a:p>
            <a:r>
              <a:rPr lang="sr-Latn-ME" sz="1800" b="0" i="0" dirty="0">
                <a:effectLst/>
                <a:latin typeface="OpenSans"/>
              </a:rPr>
              <a:t> Ispitni naponi koje mora izdržati ispitivani aparat ili element postrojenjatakođe su standardizovani i propisani. Posebno treba voditi računa o prenaponima koji mogu biti vrlo različitih trajanja, oblika i intenziteta, pa im je i uticaj na izolaciju opreme veoma različit.</a:t>
            </a:r>
            <a:br>
              <a:rPr lang="sr-Latn-ME" sz="1300" dirty="0"/>
            </a:br>
            <a:br>
              <a:rPr lang="sr-Latn-ME" sz="1300" dirty="0"/>
            </a:br>
            <a:endParaRPr lang="sr-Latn-ME" sz="1300" dirty="0"/>
          </a:p>
        </p:txBody>
      </p:sp>
    </p:spTree>
    <p:extLst>
      <p:ext uri="{BB962C8B-B14F-4D97-AF65-F5344CB8AC3E}">
        <p14:creationId xmlns:p14="http://schemas.microsoft.com/office/powerpoint/2010/main" val="3369355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EE306C-5E38-4C2D-A72A-CCDB60DC9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6437"/>
            <a:ext cx="10515600" cy="5460526"/>
          </a:xfrm>
        </p:spPr>
        <p:txBody>
          <a:bodyPr/>
          <a:lstStyle/>
          <a:p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Karakteristika izolacije aparata i opreme s obzirom na njihovu dielektričnu čvrstoću, određena je </a:t>
            </a:r>
            <a:r>
              <a:rPr lang="sr-Latn-ME" sz="1800" b="1" i="0" dirty="0">
                <a:solidFill>
                  <a:srgbClr val="231F20"/>
                </a:solidFill>
                <a:effectLst/>
                <a:latin typeface="OpenSans-Bold"/>
              </a:rPr>
              <a:t>stepenom izolacije </a:t>
            </a:r>
            <a: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  <a:t>aparata i opreme koji je definisan vrijednošću podnosivih napona izolacije. Stepen izolacije odgovara najvišem naponu mreže.</a:t>
            </a:r>
            <a:br>
              <a:rPr lang="sr-Latn-ME" sz="1800" b="0" i="0" dirty="0">
                <a:solidFill>
                  <a:srgbClr val="231F20"/>
                </a:solidFill>
                <a:effectLst/>
                <a:latin typeface="OpenSans"/>
              </a:rPr>
            </a:br>
            <a:br>
              <a:rPr lang="sr-Latn-ME" dirty="0"/>
            </a:br>
            <a:endParaRPr lang="sr-Latn-M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2B71A2-789E-4430-BEC5-1A19B8C9FAA2}"/>
              </a:ext>
            </a:extLst>
          </p:cNvPr>
          <p:cNvSpPr/>
          <p:nvPr/>
        </p:nvSpPr>
        <p:spPr>
          <a:xfrm>
            <a:off x="3987538" y="1852366"/>
            <a:ext cx="2545237" cy="77299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dirty="0"/>
              <a:t>PODNOSIVI NAPONI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FEC3E538-5F8D-4D7F-8B36-1DD8EFA84C67}"/>
              </a:ext>
            </a:extLst>
          </p:cNvPr>
          <p:cNvSpPr/>
          <p:nvPr/>
        </p:nvSpPr>
        <p:spPr>
          <a:xfrm>
            <a:off x="471340" y="3016577"/>
            <a:ext cx="10963374" cy="122548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800" b="0" i="0" dirty="0">
                <a:solidFill>
                  <a:srgbClr val="FFFFFF"/>
                </a:solidFill>
                <a:effectLst/>
                <a:latin typeface="OpenSans-Semibold"/>
              </a:rPr>
              <a:t>Podnosivi napon za vrijeme od jednog minuta. To je najviši napon (efektivna vrijednost) frekvencije 50 Hz koji uređaj mora izdržati u trajanju od jednog minuta a da ne dođe do proboja ili preskoka pri ispitivanju uz standardne atmosferske prilike.</a:t>
            </a:r>
            <a:r>
              <a:rPr lang="sr-Latn-ME" dirty="0"/>
              <a:t> </a:t>
            </a:r>
            <a:br>
              <a:rPr lang="sr-Latn-ME" dirty="0"/>
            </a:br>
            <a:endParaRPr lang="sr-Latn-ME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8ACF3BC-949F-416A-B0A2-4FFF40EFAA66}"/>
              </a:ext>
            </a:extLst>
          </p:cNvPr>
          <p:cNvSpPr/>
          <p:nvPr/>
        </p:nvSpPr>
        <p:spPr>
          <a:xfrm>
            <a:off x="614313" y="4633275"/>
            <a:ext cx="10963374" cy="134331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800" b="0" i="0" dirty="0">
                <a:solidFill>
                  <a:srgbClr val="FFFFFF"/>
                </a:solidFill>
                <a:effectLst/>
                <a:latin typeface="OpenSans-Semibold"/>
              </a:rPr>
              <a:t>Podnosivi udarni napon. Oblik, trajanje, amplituda, uslovi ispitivanja i broj udara udarnog napona takođe su detaljno definisani standardima.</a:t>
            </a:r>
            <a:r>
              <a:rPr lang="sr-Latn-ME" dirty="0"/>
              <a:t> </a:t>
            </a:r>
            <a:br>
              <a:rPr lang="sr-Latn-ME" dirty="0"/>
            </a:br>
            <a:br>
              <a:rPr lang="sr-Latn-ME" dirty="0"/>
            </a:b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180154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203C88-7CF5-497D-A6E0-110FB9376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Za djelove postrojenja koji se ne ispituju podnosivim naponima, propisane su odredbe o najmanjem međusobnom razmaku faza ili najmanji razmaci neke od faza i uzemljenih djelova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F0DD5E5-BB15-4472-BD7E-161835C7A5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822" y="819745"/>
            <a:ext cx="6553545" cy="5226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032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La scuola verso il corto circuito: gli Usr formano classi da 27 studenti,  il Cts le vuole da 14 - Gilda Venezia">
            <a:extLst>
              <a:ext uri="{FF2B5EF4-FFF2-40B4-BE49-F238E27FC236}">
                <a16:creationId xmlns:a16="http://schemas.microsoft.com/office/drawing/2014/main" id="{98D6D933-BCBA-4F99-83DF-1DD74B96163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67" r="1" b="1"/>
          <a:stretch/>
        </p:blipFill>
        <p:spPr bwMode="auto">
          <a:xfrm>
            <a:off x="20" y="1"/>
            <a:ext cx="1219198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D924ECC-E1A1-42C5-A410-B72087E8F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>
            <a:normAutofit/>
          </a:bodyPr>
          <a:lstStyle/>
          <a:p>
            <a:pPr algn="r"/>
            <a:r>
              <a:rPr lang="sr-Latn-ME" sz="4000">
                <a:solidFill>
                  <a:srgbClr val="FFFFFF"/>
                </a:solidFill>
              </a:rPr>
              <a:t>Strujna naprezanja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6E9BA-C0CA-485A-ADF0-D6757098A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5379" y="1065862"/>
            <a:ext cx="5744685" cy="4726276"/>
          </a:xfrm>
        </p:spPr>
        <p:txBody>
          <a:bodyPr anchor="ctr">
            <a:normAutofit/>
          </a:bodyPr>
          <a:lstStyle/>
          <a:p>
            <a: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  <a:t>Pri izboru aparata i dimenzionisanju djelova VNRP, neophodno je razlikovati sljedeće struje:</a:t>
            </a:r>
            <a:b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</a:br>
            <a: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  <a:t>• </a:t>
            </a:r>
            <a:r>
              <a:rPr lang="sr-Latn-ME" sz="1900" b="1" i="0">
                <a:solidFill>
                  <a:srgbClr val="FFFFFF"/>
                </a:solidFill>
                <a:effectLst/>
                <a:latin typeface="OpenSans-Bold"/>
              </a:rPr>
              <a:t>naznačena struja</a:t>
            </a:r>
            <a:br>
              <a:rPr lang="sr-Latn-ME" sz="1900" b="1" i="0">
                <a:solidFill>
                  <a:srgbClr val="FFFFFF"/>
                </a:solidFill>
                <a:effectLst/>
                <a:latin typeface="OpenSans-Bold"/>
              </a:rPr>
            </a:br>
            <a: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  <a:t>• </a:t>
            </a:r>
            <a:r>
              <a:rPr lang="sr-Latn-ME" sz="1900" b="1" i="0">
                <a:solidFill>
                  <a:srgbClr val="FFFFFF"/>
                </a:solidFill>
                <a:effectLst/>
                <a:latin typeface="OpenSans-Bold"/>
              </a:rPr>
              <a:t>struje za vrijeme kratkog spoja.</a:t>
            </a:r>
          </a:p>
          <a:p>
            <a:endParaRPr lang="sr-Latn-ME" sz="1900" b="1">
              <a:solidFill>
                <a:srgbClr val="FFFFFF"/>
              </a:solidFill>
              <a:latin typeface="OpenSans-Bold"/>
            </a:endParaRPr>
          </a:p>
          <a:p>
            <a:r>
              <a:rPr lang="sr-Latn-ME" sz="1900" b="1" i="0">
                <a:solidFill>
                  <a:srgbClr val="FFFFFF"/>
                </a:solidFill>
                <a:effectLst/>
                <a:latin typeface="OpenSans"/>
              </a:rPr>
              <a:t>Naznačena struja je struja koja može neograničeno dugo vremena teći kroz aparat, uređaj ili provodnik, a da ne dođe do njihovog oštećenja</a:t>
            </a:r>
            <a: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  <a:t>. </a:t>
            </a:r>
            <a:endParaRPr lang="sr-Latn-ME" sz="1900">
              <a:solidFill>
                <a:srgbClr val="FFFFFF"/>
              </a:solidFill>
              <a:latin typeface="OpenSans"/>
            </a:endParaRPr>
          </a:p>
          <a:p>
            <a: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  <a:t>Za vrijeme kratkog spoja mogu se pojaviti sljedeće struje:</a:t>
            </a:r>
            <a:b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</a:br>
            <a: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  <a:t>• udarna struja kratkog spoja</a:t>
            </a:r>
            <a:b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</a:br>
            <a: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  <a:t>• rasklopna struja</a:t>
            </a:r>
            <a:b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</a:br>
            <a:r>
              <a:rPr lang="sr-Latn-ME" sz="1900" b="0" i="0">
                <a:solidFill>
                  <a:srgbClr val="FFFFFF"/>
                </a:solidFill>
                <a:effectLst/>
                <a:latin typeface="OpenSans"/>
              </a:rPr>
              <a:t>• struja mjerodavna za zagrijavanje za vrijeme kratkog spoja.</a:t>
            </a:r>
            <a:r>
              <a:rPr lang="sr-Latn-ME" sz="1900">
                <a:solidFill>
                  <a:srgbClr val="FFFFFF"/>
                </a:solidFill>
              </a:rPr>
              <a:t> </a:t>
            </a:r>
            <a:br>
              <a:rPr lang="sr-Latn-ME" sz="1900">
                <a:solidFill>
                  <a:srgbClr val="FFFFFF"/>
                </a:solidFill>
              </a:rPr>
            </a:br>
            <a:endParaRPr lang="sr-Latn-ME" sz="19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00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AE626993242447B0C7E8B033356B3F" ma:contentTypeVersion="0" ma:contentTypeDescription="Kreiraj novi dokument." ma:contentTypeScope="" ma:versionID="0b5dbce91d0ece0dc4e83dbedd9f09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27ba7d69a50218b663924486073190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894C75-BE5B-4D25-9303-3BEB90E0AB81}"/>
</file>

<file path=customXml/itemProps2.xml><?xml version="1.0" encoding="utf-8"?>
<ds:datastoreItem xmlns:ds="http://schemas.openxmlformats.org/officeDocument/2006/customXml" ds:itemID="{7772CA55-306F-442F-AAF9-05EF42CAE854}"/>
</file>

<file path=customXml/itemProps3.xml><?xml version="1.0" encoding="utf-8"?>
<ds:datastoreItem xmlns:ds="http://schemas.openxmlformats.org/officeDocument/2006/customXml" ds:itemID="{C74B80C1-834F-49DD-9503-0E805C77DDA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OpenSans</vt:lpstr>
      <vt:lpstr>OpenSans-Bold</vt:lpstr>
      <vt:lpstr>OpenSans-Semibold</vt:lpstr>
      <vt:lpstr>Office Theme</vt:lpstr>
      <vt:lpstr>Osnovne karakteristike elemenata</vt:lpstr>
      <vt:lpstr>Naponska i strujna naprezanja</vt:lpstr>
      <vt:lpstr>Naponska naprezanja</vt:lpstr>
      <vt:lpstr>PowerPoint Presentation</vt:lpstr>
      <vt:lpstr>Za djelove postrojenja koji se ne ispituju podnosivim naponima, propisane su odredbe o najmanjem međusobnom razmaku faza ili najmanji razmaci neke od faza i uzemljenih djelova</vt:lpstr>
      <vt:lpstr>Strujna naprezanja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Osnovne karakteristike elemenata</dc:title>
  <dc:creator>Vladimir Kitaljevic</dc:creator>
  <cp:lastModifiedBy>Vladimir Kitaljevic</cp:lastModifiedBy>
  <cp:revision>1</cp:revision>
  <dcterms:created xsi:type="dcterms:W3CDTF">2020-09-20T11:42:36Z</dcterms:created>
  <dcterms:modified xsi:type="dcterms:W3CDTF">2020-09-20T11:42:53Z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0x0101000CAE626993242447B0C7E8B033356B3F</vt:lpwstr>
  </property>
</Properties>
</file>